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409" r:id="rId2"/>
    <p:sldId id="397" r:id="rId3"/>
    <p:sldId id="313" r:id="rId4"/>
    <p:sldId id="408" r:id="rId5"/>
    <p:sldId id="385" r:id="rId6"/>
    <p:sldId id="386" r:id="rId7"/>
    <p:sldId id="381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94" autoAdjust="0"/>
    <p:restoredTop sz="94660"/>
  </p:normalViewPr>
  <p:slideViewPr>
    <p:cSldViewPr>
      <p:cViewPr varScale="1">
        <p:scale>
          <a:sx n="95" d="100"/>
          <a:sy n="95" d="100"/>
        </p:scale>
        <p:origin x="-10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D1A3B5F-1168-43B5-B6CF-6C17009F8A90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9AF4675-E9B6-4D4B-A95C-9831A7AD0D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72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8C3A25-DB3A-47CD-935C-F650FD30E240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328FF7-84BB-432F-A2F5-66FB89415F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960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6CADF0-723D-408F-94F2-85460F3D0294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AF84C-307D-489D-9C97-226F02CAFB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23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F7AB94-4329-42D9-9AE6-4094DCF56FE8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8CE72-F6D3-474C-8086-C5ED9A96C1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96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21C73C-4E5A-4D30-9AEC-B00946FDD3E5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DA6FC-1E25-4D49-9251-165E13F6CD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F71FBB-7EE0-4CCA-9D29-FA80A880B37F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71E1B-DFE1-4B33-B594-F0BEE96976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1375EF-7A30-42C6-A7E0-6273688CF49B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3F858D-0665-4CCC-A61E-5E9613CC7B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D1A21-5249-4AB7-AD93-5638D4B3CE27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7DAB2-2250-46B5-9703-2316B7950F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0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2506B4-34BE-4D05-952D-999B246ABCAA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7E18B-79C6-4901-9FE2-A457EE6CD2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1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7CCACF-7297-4210-8302-E2542810F83A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75E75-9DD6-4376-9F57-6B30C5FE5E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8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6DD9F5-80C9-4C59-ACED-AE5D03CCFF4E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B20F8-8CAA-4D36-8561-058737B904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5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4724D8-ECA1-4821-B943-ACCBA372EFC6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01D85-38FF-4070-A674-981B7340CA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fld id="{5BF2B672-C2A0-4010-BA97-41B52204F068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rgbClr val="BCBCBC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970A39CC-9F2E-497C-874D-219606344C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62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CB2AD68C-5A7E-404C-87C9-5DC4642F7035}" type="datetimeFigureOut">
              <a:rPr lang="en-US"/>
              <a:pPr/>
              <a:t>9/16/13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45720" tIns="45720" rIns="4572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  <a:latin typeface="Corbel" pitchFamily="34" charset="0"/>
              </a:defRPr>
            </a:lvl1pPr>
          </a:lstStyle>
          <a:p>
            <a:fld id="{216E4EE8-020D-4187-9E25-FC69E0DAC1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09" r:id="rId2"/>
    <p:sldLayoutId id="2147483738" r:id="rId3"/>
    <p:sldLayoutId id="2147483710" r:id="rId4"/>
    <p:sldLayoutId id="2147483711" r:id="rId5"/>
    <p:sldLayoutId id="2147483712" r:id="rId6"/>
    <p:sldLayoutId id="2147483739" r:id="rId7"/>
    <p:sldLayoutId id="2147483740" r:id="rId8"/>
    <p:sldLayoutId id="2147483741" r:id="rId9"/>
    <p:sldLayoutId id="2147483713" r:id="rId10"/>
    <p:sldLayoutId id="2147483742" r:id="rId11"/>
    <p:sldLayoutId id="214748371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075" y="2590800"/>
            <a:ext cx="7086600" cy="1673352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600" b="0" dirty="0" smtClean="0">
                <a:solidFill>
                  <a:schemeClr val="tx1"/>
                </a:solidFill>
                <a:latin typeface="Gotham Black" pitchFamily="50" charset="0"/>
              </a:rPr>
              <a:t>Experiments and Observational Studies</a:t>
            </a:r>
            <a:br>
              <a:rPr lang="en-US" sz="3600" b="0" dirty="0" smtClean="0">
                <a:solidFill>
                  <a:schemeClr val="tx1"/>
                </a:solidFill>
                <a:latin typeface="Gotham Black" pitchFamily="50" charset="0"/>
              </a:rPr>
            </a:br>
            <a:r>
              <a:rPr lang="en-US" sz="1800" b="0" dirty="0" smtClean="0">
                <a:solidFill>
                  <a:schemeClr val="tx1"/>
                </a:solidFill>
                <a:latin typeface="Gotham Medium" pitchFamily="50" charset="0"/>
              </a:rPr>
              <a:t>(the conclusion)</a:t>
            </a:r>
            <a:endParaRPr lang="en-US" sz="1800" b="0" dirty="0">
              <a:solidFill>
                <a:schemeClr val="tx1"/>
              </a:solidFill>
              <a:latin typeface="Gotham Medium" pitchFamily="50" charset="0"/>
            </a:endParaRPr>
          </a:p>
        </p:txBody>
      </p:sp>
      <p:sp>
        <p:nvSpPr>
          <p:cNvPr id="11267" name="Subtitle 2"/>
          <p:cNvSpPr>
            <a:spLocks noGrp="1"/>
          </p:cNvSpPr>
          <p:nvPr>
            <p:ph type="subTitle" idx="1"/>
          </p:nvPr>
        </p:nvSpPr>
        <p:spPr>
          <a:xfrm>
            <a:off x="838200" y="4291012"/>
            <a:ext cx="7696200" cy="738188"/>
          </a:xfrm>
        </p:spPr>
        <p:txBody>
          <a:bodyPr/>
          <a:lstStyle/>
          <a:p>
            <a:pPr algn="r" eaLnBrk="1" hangingPunct="1"/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Medium" pitchFamily="50" charset="0"/>
              </a:rPr>
              <a:t>chapter 13</a:t>
            </a:r>
          </a:p>
        </p:txBody>
      </p:sp>
    </p:spTree>
    <p:extLst>
      <p:ext uri="{BB962C8B-B14F-4D97-AF65-F5344CB8AC3E}">
        <p14:creationId xmlns:p14="http://schemas.microsoft.com/office/powerpoint/2010/main" val="205660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tx1"/>
            </a:gs>
            <a:gs pos="100000">
              <a:schemeClr val="accent5">
                <a:lumMod val="5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911352"/>
          </a:xfrm>
        </p:spPr>
        <p:txBody>
          <a:bodyPr>
            <a:normAutofit/>
          </a:bodyPr>
          <a:lstStyle/>
          <a:p>
            <a:r>
              <a:rPr lang="en-US" sz="2400" b="0" dirty="0" smtClean="0">
                <a:solidFill>
                  <a:schemeClr val="bg1"/>
                </a:solidFill>
                <a:latin typeface="Gotham Medium" pitchFamily="50" charset="0"/>
              </a:rPr>
              <a:t>RANDOM</a:t>
            </a:r>
            <a:r>
              <a:rPr lang="en-US" sz="2800" b="0" dirty="0" smtClean="0">
                <a:solidFill>
                  <a:schemeClr val="bg1"/>
                </a:solidFill>
                <a:latin typeface="Gotham Medium" pitchFamily="50" charset="0"/>
              </a:rPr>
              <a:t> </a:t>
            </a:r>
            <a:r>
              <a:rPr lang="en-US" sz="2800" b="0" dirty="0" smtClean="0">
                <a:solidFill>
                  <a:schemeClr val="bg1"/>
                </a:solidFill>
                <a:latin typeface="Gotham Black" pitchFamily="50" charset="0"/>
              </a:rPr>
              <a:t>SAMPLE</a:t>
            </a:r>
            <a:r>
              <a:rPr lang="en-US" sz="2800" b="0" dirty="0" smtClean="0">
                <a:solidFill>
                  <a:schemeClr val="bg1"/>
                </a:solidFill>
                <a:latin typeface="Gotham Medium" pitchFamily="50" charset="0"/>
              </a:rPr>
              <a:t> </a:t>
            </a:r>
            <a:r>
              <a:rPr lang="en-US" sz="2400" b="0" dirty="0" err="1" smtClean="0">
                <a:solidFill>
                  <a:schemeClr val="bg1"/>
                </a:solidFill>
                <a:latin typeface="Gotham Medium" pitchFamily="50" charset="0"/>
              </a:rPr>
              <a:t>vs</a:t>
            </a:r>
            <a:r>
              <a:rPr lang="en-US" sz="2400" b="0" dirty="0" smtClean="0">
                <a:solidFill>
                  <a:schemeClr val="bg1"/>
                </a:solidFill>
                <a:latin typeface="Gotham Medium" pitchFamily="50" charset="0"/>
              </a:rPr>
              <a:t> RANDOM</a:t>
            </a:r>
            <a:r>
              <a:rPr lang="en-US" sz="2800" b="0" dirty="0" smtClean="0">
                <a:solidFill>
                  <a:schemeClr val="bg1"/>
                </a:solidFill>
                <a:latin typeface="Gotham Medium" pitchFamily="50" charset="0"/>
              </a:rPr>
              <a:t> </a:t>
            </a:r>
            <a:r>
              <a:rPr lang="en-US" sz="2800" b="0" dirty="0" smtClean="0">
                <a:solidFill>
                  <a:schemeClr val="bg1"/>
                </a:solidFill>
                <a:latin typeface="Gotham Black" pitchFamily="50" charset="0"/>
              </a:rPr>
              <a:t>ASSIGNMENT</a:t>
            </a:r>
            <a:endParaRPr lang="en-US" sz="2800" b="0" dirty="0">
              <a:solidFill>
                <a:schemeClr val="bg1"/>
              </a:solidFill>
              <a:latin typeface="Gotham Black" pitchFamily="50" charset="0"/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0" y="2507956"/>
            <a:ext cx="1883734" cy="1454444"/>
          </a:xfrm>
        </p:spPr>
        <p:txBody>
          <a:bodyPr/>
          <a:lstStyle/>
          <a:p>
            <a:pPr marL="119062" indent="0" algn="ctr">
              <a:buNone/>
            </a:pPr>
            <a:r>
              <a:rPr lang="en-US" sz="2400" dirty="0" smtClean="0">
                <a:solidFill>
                  <a:schemeClr val="bg1"/>
                </a:solidFill>
                <a:latin typeface="Comic Sans MS" pitchFamily="66" charset="0"/>
              </a:rPr>
              <a:t>Group of 40  volunteers</a:t>
            </a:r>
            <a:endParaRPr lang="en-US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 bwMode="auto">
          <a:xfrm>
            <a:off x="2319709" y="1025598"/>
            <a:ext cx="1896141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>
            <a:lvl1pPr marL="438150" indent="-319088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6C7D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BB76D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9062" indent="0" algn="ctr">
              <a:buClr>
                <a:srgbClr val="F0AD00"/>
              </a:buClr>
              <a:buFont typeface="Wingdings 2" pitchFamily="18" charset="2"/>
              <a:buNone/>
            </a:pPr>
            <a:r>
              <a:rPr lang="en-US" sz="2400" b="1" dirty="0" smtClean="0">
                <a:solidFill>
                  <a:srgbClr val="E88651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Group 1: </a:t>
            </a:r>
          </a:p>
          <a:p>
            <a:pPr marL="119062" indent="0" algn="ctr">
              <a:buClr>
                <a:srgbClr val="F0AD00"/>
              </a:buClr>
              <a:buFont typeface="Wingdings 2" pitchFamily="18" charset="2"/>
              <a:buNone/>
            </a:pPr>
            <a:r>
              <a:rPr lang="en-US" sz="2400" dirty="0" smtClean="0">
                <a:solidFill>
                  <a:prstClr val="white"/>
                </a:solidFill>
                <a:latin typeface="Comic Sans MS" pitchFamily="66" charset="0"/>
              </a:rPr>
              <a:t>20 patients</a:t>
            </a:r>
            <a:endParaRPr lang="en-US" sz="2400" dirty="0">
              <a:solidFill>
                <a:prstClr val="white"/>
              </a:solidFill>
              <a:latin typeface="Comic Sans MS" pitchFamily="66" charset="0"/>
            </a:endParaRPr>
          </a:p>
        </p:txBody>
      </p:sp>
      <p:sp>
        <p:nvSpPr>
          <p:cNvPr id="9" name="Content Placeholder 3"/>
          <p:cNvSpPr txBox="1">
            <a:spLocks/>
          </p:cNvSpPr>
          <p:nvPr/>
        </p:nvSpPr>
        <p:spPr bwMode="auto">
          <a:xfrm>
            <a:off x="4876800" y="922817"/>
            <a:ext cx="1981200" cy="1302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>
            <a:lvl1pPr marL="438150" indent="-319088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6C7D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BB76D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9062" indent="0">
              <a:buClr>
                <a:srgbClr val="F0AD00"/>
              </a:buClr>
              <a:buFont typeface="Wingdings 2" pitchFamily="18" charset="2"/>
              <a:buNone/>
            </a:pPr>
            <a:r>
              <a:rPr lang="en-US" sz="2000" b="1" dirty="0" smtClean="0">
                <a:solidFill>
                  <a:srgbClr val="E88651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Treatment 1: </a:t>
            </a:r>
          </a:p>
          <a:p>
            <a:pPr marL="119062" indent="0">
              <a:buClr>
                <a:srgbClr val="F0AD00"/>
              </a:buClr>
              <a:buFont typeface="Wingdings 2" pitchFamily="18" charset="2"/>
              <a:buNone/>
            </a:pPr>
            <a:r>
              <a:rPr lang="en-US" sz="2000" dirty="0" smtClean="0">
                <a:solidFill>
                  <a:prstClr val="white"/>
                </a:solidFill>
                <a:latin typeface="Comic Sans MS" pitchFamily="66" charset="0"/>
              </a:rPr>
              <a:t>Patient takes the </a:t>
            </a:r>
            <a:r>
              <a:rPr lang="en-US" sz="2800" b="1" dirty="0" smtClean="0">
                <a:solidFill>
                  <a:prstClr val="white"/>
                </a:solidFill>
                <a:latin typeface="Comic Sans MS" pitchFamily="66" charset="0"/>
              </a:rPr>
              <a:t>new</a:t>
            </a:r>
            <a:r>
              <a:rPr lang="en-US" sz="2000" dirty="0" smtClean="0">
                <a:solidFill>
                  <a:prstClr val="white"/>
                </a:solidFill>
                <a:latin typeface="Comic Sans MS" pitchFamily="66" charset="0"/>
              </a:rPr>
              <a:t> pill</a:t>
            </a:r>
            <a:endParaRPr lang="en-US" sz="2000" dirty="0">
              <a:solidFill>
                <a:prstClr val="white"/>
              </a:solidFill>
              <a:latin typeface="Comic Sans MS" pitchFamily="66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400839" y="1447800"/>
            <a:ext cx="1037561" cy="1060157"/>
          </a:xfrm>
          <a:prstGeom prst="straightConnector1">
            <a:avLst/>
          </a:prstGeom>
          <a:ln w="1016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64634" y="3810000"/>
            <a:ext cx="1074733" cy="990600"/>
          </a:xfrm>
          <a:prstGeom prst="straightConnector1">
            <a:avLst/>
          </a:prstGeom>
          <a:ln w="1016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988095" y="1447800"/>
            <a:ext cx="990600" cy="0"/>
          </a:xfrm>
          <a:prstGeom prst="straightConnector1">
            <a:avLst/>
          </a:prstGeom>
          <a:ln w="1016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038600" y="4800600"/>
            <a:ext cx="1013637" cy="0"/>
          </a:xfrm>
          <a:prstGeom prst="straightConnector1">
            <a:avLst/>
          </a:prstGeom>
          <a:ln w="1016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3"/>
          <p:cNvSpPr txBox="1">
            <a:spLocks/>
          </p:cNvSpPr>
          <p:nvPr/>
        </p:nvSpPr>
        <p:spPr bwMode="auto">
          <a:xfrm>
            <a:off x="2271822" y="4395677"/>
            <a:ext cx="194402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>
            <a:lvl1pPr marL="438150" indent="-319088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6C7D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BB76D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9062" indent="0" algn="ctr">
              <a:buClr>
                <a:srgbClr val="F0AD00"/>
              </a:buClr>
              <a:buFont typeface="Wingdings 2" pitchFamily="18" charset="2"/>
              <a:buNone/>
            </a:pPr>
            <a:r>
              <a:rPr lang="en-US" sz="2400" b="1" dirty="0" smtClean="0">
                <a:solidFill>
                  <a:srgbClr val="E88651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Group 2: </a:t>
            </a:r>
          </a:p>
          <a:p>
            <a:pPr marL="119062" indent="0" algn="ctr">
              <a:buClr>
                <a:srgbClr val="F0AD00"/>
              </a:buClr>
              <a:buFont typeface="Wingdings 2" pitchFamily="18" charset="2"/>
              <a:buNone/>
            </a:pPr>
            <a:r>
              <a:rPr lang="en-US" sz="2400" dirty="0" smtClean="0">
                <a:solidFill>
                  <a:prstClr val="white"/>
                </a:solidFill>
                <a:latin typeface="Comic Sans MS" pitchFamily="66" charset="0"/>
              </a:rPr>
              <a:t>20 patients</a:t>
            </a:r>
            <a:endParaRPr lang="en-US" sz="2400" dirty="0">
              <a:solidFill>
                <a:prstClr val="white"/>
              </a:solidFill>
              <a:latin typeface="Comic Sans MS" pitchFamily="66" charset="0"/>
            </a:endParaRPr>
          </a:p>
        </p:txBody>
      </p:sp>
      <p:sp>
        <p:nvSpPr>
          <p:cNvPr id="17" name="Content Placeholder 3"/>
          <p:cNvSpPr txBox="1">
            <a:spLocks/>
          </p:cNvSpPr>
          <p:nvPr/>
        </p:nvSpPr>
        <p:spPr bwMode="auto">
          <a:xfrm>
            <a:off x="4953000" y="4343400"/>
            <a:ext cx="2095500" cy="1302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>
            <a:lvl1pPr marL="438150" indent="-319088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6C7D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BB76D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9062" indent="0">
              <a:buClr>
                <a:srgbClr val="F0AD00"/>
              </a:buClr>
              <a:buFont typeface="Wingdings 2" pitchFamily="18" charset="2"/>
              <a:buNone/>
            </a:pPr>
            <a:r>
              <a:rPr lang="en-US" sz="2000" b="1" dirty="0" smtClean="0">
                <a:solidFill>
                  <a:srgbClr val="E88651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Control:</a:t>
            </a:r>
          </a:p>
          <a:p>
            <a:pPr marL="119062" indent="0">
              <a:buClr>
                <a:srgbClr val="F0AD00"/>
              </a:buClr>
              <a:buFont typeface="Wingdings 2" pitchFamily="18" charset="2"/>
              <a:buNone/>
            </a:pPr>
            <a:r>
              <a:rPr lang="en-US" sz="2000" dirty="0" smtClean="0">
                <a:solidFill>
                  <a:prstClr val="white"/>
                </a:solidFill>
                <a:latin typeface="Comic Sans MS" pitchFamily="66" charset="0"/>
              </a:rPr>
              <a:t>Patient gets </a:t>
            </a:r>
            <a:r>
              <a:rPr lang="en-US" sz="4000" dirty="0" smtClean="0">
                <a:solidFill>
                  <a:prstClr val="white"/>
                </a:solidFill>
                <a:latin typeface="Comic Sans MS" pitchFamily="66" charset="0"/>
              </a:rPr>
              <a:t>placebo</a:t>
            </a:r>
            <a:endParaRPr lang="en-US" sz="4000" dirty="0">
              <a:solidFill>
                <a:prstClr val="white"/>
              </a:solidFill>
              <a:latin typeface="Comic Sans MS" pitchFamily="66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6629400" y="1609059"/>
            <a:ext cx="838200" cy="814277"/>
          </a:xfrm>
          <a:prstGeom prst="straightConnector1">
            <a:avLst/>
          </a:prstGeom>
          <a:ln w="1016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6660412" y="3615065"/>
            <a:ext cx="838200" cy="762000"/>
          </a:xfrm>
          <a:prstGeom prst="straightConnector1">
            <a:avLst/>
          </a:prstGeom>
          <a:ln w="1016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3"/>
          <p:cNvSpPr txBox="1">
            <a:spLocks/>
          </p:cNvSpPr>
          <p:nvPr/>
        </p:nvSpPr>
        <p:spPr bwMode="auto">
          <a:xfrm>
            <a:off x="6705600" y="2507956"/>
            <a:ext cx="1905000" cy="1302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>
            <a:lvl1pPr marL="438150" indent="-319088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6C7D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BB76D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9062" indent="0">
              <a:buClr>
                <a:srgbClr val="F0AD00"/>
              </a:buClr>
              <a:buFont typeface="Wingdings 2" pitchFamily="18" charset="2"/>
              <a:buNone/>
            </a:pPr>
            <a:r>
              <a:rPr lang="en-US" sz="2000" b="1" dirty="0" smtClean="0">
                <a:solidFill>
                  <a:srgbClr val="E88651">
                    <a:lumMod val="20000"/>
                    <a:lumOff val="80000"/>
                  </a:srgbClr>
                </a:solidFill>
                <a:latin typeface="Comic Sans MS" pitchFamily="66" charset="0"/>
              </a:rPr>
              <a:t>Compare</a:t>
            </a:r>
            <a:r>
              <a:rPr lang="en-US" sz="2000" dirty="0" smtClean="0">
                <a:solidFill>
                  <a:srgbClr val="E88651">
                    <a:lumMod val="20000"/>
                    <a:lumOff val="80000"/>
                  </a:srgbClr>
                </a:solidFill>
                <a:latin typeface="Comic Sans MS" pitchFamily="66" charset="0"/>
              </a:rPr>
              <a:t> </a:t>
            </a:r>
            <a:r>
              <a:rPr lang="en-US" sz="2000" dirty="0" smtClean="0">
                <a:solidFill>
                  <a:prstClr val="white"/>
                </a:solidFill>
                <a:latin typeface="Comic Sans MS" pitchFamily="66" charset="0"/>
              </a:rPr>
              <a:t>numbers of headaches…</a:t>
            </a:r>
            <a:endParaRPr lang="en-US" sz="2000" dirty="0">
              <a:solidFill>
                <a:prstClr val="white"/>
              </a:solidFill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19939" y="1729658"/>
            <a:ext cx="719428" cy="2766142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E88651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RANDOM </a:t>
            </a:r>
            <a:br>
              <a:rPr lang="en-US" sz="1600" b="1" dirty="0" smtClean="0">
                <a:solidFill>
                  <a:srgbClr val="E88651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b="1" dirty="0" smtClean="0">
                <a:solidFill>
                  <a:srgbClr val="E88651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ASSIGNMENT</a:t>
            </a:r>
            <a:endParaRPr lang="en-US" sz="1600" b="1" dirty="0">
              <a:solidFill>
                <a:srgbClr val="E88651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Left Arrow Callout 2"/>
          <p:cNvSpPr/>
          <p:nvPr/>
        </p:nvSpPr>
        <p:spPr>
          <a:xfrm>
            <a:off x="1508937" y="758678"/>
            <a:ext cx="7086600" cy="4800600"/>
          </a:xfrm>
          <a:prstGeom prst="leftArrow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27000" sx="105000" sy="105000" algn="ctr" rotWithShape="0">
              <a:prstClr val="black">
                <a:alpha val="8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NEVER call your subjects a “random sample”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unless you KNOW for a FACT that they really were a random sample of the population.</a:t>
            </a:r>
          </a:p>
          <a:p>
            <a:pPr algn="ctr"/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With experiments, you are almost 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always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dealing with VOLUNTEERS (think about it!)</a:t>
            </a:r>
          </a:p>
        </p:txBody>
      </p:sp>
    </p:spTree>
    <p:extLst>
      <p:ext uri="{BB962C8B-B14F-4D97-AF65-F5344CB8AC3E}">
        <p14:creationId xmlns:p14="http://schemas.microsoft.com/office/powerpoint/2010/main" val="1248847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3866" y="42332"/>
            <a:ext cx="8195734" cy="437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48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RANDOM </a:t>
            </a:r>
            <a:r>
              <a:rPr lang="en-US" sz="4800" dirty="0" smtClean="0">
                <a:solidFill>
                  <a:schemeClr val="bg1"/>
                </a:solidFill>
                <a:latin typeface="Gotham Black" pitchFamily="50" charset="0"/>
                <a:cs typeface="Arial" pitchFamily="34" charset="0"/>
              </a:rPr>
              <a:t>SAMPLE</a:t>
            </a:r>
            <a:br>
              <a:rPr lang="en-US" sz="4800" dirty="0" smtClean="0">
                <a:solidFill>
                  <a:schemeClr val="bg1"/>
                </a:solidFill>
                <a:latin typeface="Gotham Black" pitchFamily="50" charset="0"/>
                <a:cs typeface="Arial" pitchFamily="34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(of experiment units / subjects)</a:t>
            </a:r>
          </a:p>
          <a:p>
            <a:pPr>
              <a:spcBef>
                <a:spcPct val="20000"/>
              </a:spcBef>
              <a:defRPr/>
            </a:pPr>
            <a:endParaRPr lang="en-US" sz="4000" dirty="0">
              <a:solidFill>
                <a:schemeClr val="bg1"/>
              </a:solidFill>
              <a:latin typeface="Gotham Medium" pitchFamily="50" charset="0"/>
              <a:cs typeface="Arial" pitchFamily="34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40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 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 err="1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vs</a:t>
            </a:r>
            <a:r>
              <a:rPr lang="en-US" sz="24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		</a:t>
            </a:r>
          </a:p>
          <a:p>
            <a:pPr algn="r">
              <a:spcBef>
                <a:spcPct val="20000"/>
              </a:spcBef>
              <a:defRPr/>
            </a:pPr>
            <a:r>
              <a:rPr lang="en-US" sz="48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RANDOM </a:t>
            </a:r>
            <a:r>
              <a:rPr lang="en-US" sz="4800" dirty="0" smtClean="0">
                <a:solidFill>
                  <a:schemeClr val="bg1"/>
                </a:solidFill>
                <a:latin typeface="Gotham Black" pitchFamily="50" charset="0"/>
                <a:cs typeface="Arial" pitchFamily="34" charset="0"/>
              </a:rPr>
              <a:t>ASSIGNMENT</a:t>
            </a:r>
            <a:br>
              <a:rPr lang="en-US" sz="4800" dirty="0" smtClean="0">
                <a:solidFill>
                  <a:schemeClr val="bg1"/>
                </a:solidFill>
                <a:latin typeface="Gotham Black" pitchFamily="50" charset="0"/>
                <a:cs typeface="Arial" pitchFamily="34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(of subjects to treatments)</a:t>
            </a:r>
            <a:endParaRPr lang="en-US" sz="2400" dirty="0">
              <a:solidFill>
                <a:schemeClr val="bg1"/>
              </a:solidFill>
              <a:latin typeface="Gotham Medium" pitchFamily="50" charset="0"/>
              <a:cs typeface="Arial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7696200" cy="1524000"/>
          </a:xfrm>
        </p:spPr>
        <p:txBody>
          <a:bodyPr/>
          <a:lstStyle/>
          <a:p>
            <a:pPr marL="60325" lvl="1" indent="0" eaLnBrk="1" hangingPunct="1">
              <a:buNone/>
            </a:pPr>
            <a: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Gotham Medium" pitchFamily="50" charset="0"/>
                <a:cs typeface="Arial" pitchFamily="34" charset="0"/>
              </a:rPr>
              <a:t>Allows us to GENERALIZE our results to a larger population</a:t>
            </a:r>
            <a:b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Gotham Medium" pitchFamily="50" charset="0"/>
                <a:cs typeface="Arial" pitchFamily="34" charset="0"/>
              </a:rPr>
            </a:br>
            <a:r>
              <a:rPr lang="en-US" sz="20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Gotham Medium" pitchFamily="50" charset="0"/>
                <a:cs typeface="Arial" pitchFamily="34" charset="0"/>
              </a:rPr>
              <a:t>(very rare in an experiment)</a:t>
            </a:r>
            <a:endParaRPr lang="en-US" sz="2000" dirty="0" smtClean="0">
              <a:solidFill>
                <a:schemeClr val="bg1"/>
              </a:solidFill>
              <a:latin typeface="Gotham Medium" pitchFamily="50" charset="0"/>
              <a:cs typeface="Arial" pitchFamily="34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38200" y="4343400"/>
            <a:ext cx="7391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>
            <a:lvl1pPr marL="438150" indent="-319088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02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Char char="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53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66C7D"/>
              </a:buClr>
              <a:buFont typeface="Arial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0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BB76D"/>
              </a:buClr>
              <a:buFont typeface="Arial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557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88651"/>
              </a:buClr>
              <a:buFont typeface="Wingdings 3" pitchFamily="18" charset="2"/>
              <a:buChar char="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60325" lvl="1" indent="0" algn="r" eaLnBrk="1" hangingPunct="1">
              <a:buFont typeface="Wingdings" pitchFamily="2" charset="2"/>
              <a:buNone/>
            </a:pPr>
            <a:r>
              <a:rPr lang="en-US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Gotham Medium" pitchFamily="50" charset="0"/>
                <a:cs typeface="Arial" pitchFamily="34" charset="0"/>
              </a:rPr>
              <a:t>Allows us to draw CAUSAL conclusions (cause and effect)</a:t>
            </a:r>
            <a:endParaRPr lang="en-US" sz="3200" dirty="0" smtClean="0">
              <a:solidFill>
                <a:schemeClr val="bg1"/>
              </a:solidFill>
              <a:latin typeface="Gotham Medium" pitchFamily="50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750217"/>
            <a:ext cx="8458200" cy="5845315"/>
          </a:xfrm>
        </p:spPr>
        <p:txBody>
          <a:bodyPr/>
          <a:lstStyle/>
          <a:p>
            <a:pPr marL="60325" lvl="1" indent="0" eaLnBrk="1" hangingPunct="1">
              <a:buNone/>
            </a:pP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Gotham Medium" pitchFamily="50" charset="0"/>
                <a:cs typeface="Arial" pitchFamily="34" charset="0"/>
              </a:rPr>
              <a:t>EITHER…</a:t>
            </a:r>
          </a:p>
          <a:p>
            <a:pPr marL="517525" lvl="1" indent="-457200" eaLnBrk="1" hangingPunct="1"/>
            <a:r>
              <a:rPr lang="en-US" sz="24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Create blocks of size 2 (similar in some aspect)</a:t>
            </a:r>
          </a:p>
          <a:p>
            <a:pPr marL="517525" lvl="1" indent="-457200" eaLnBrk="1" hangingPunct="1"/>
            <a:r>
              <a:rPr lang="en-US" sz="24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Randomly assign each member of the pair to one of the two treatments</a:t>
            </a:r>
          </a:p>
          <a:p>
            <a:pPr marL="60325" lvl="1" indent="0" eaLnBrk="1" hangingPunct="1">
              <a:buNone/>
            </a:pPr>
            <a:r>
              <a:rPr lang="en-US" sz="2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Gotham Medium" pitchFamily="50" charset="0"/>
                <a:cs typeface="Arial" pitchFamily="34" charset="0"/>
              </a:rPr>
              <a:t>OR</a:t>
            </a:r>
          </a:p>
          <a:p>
            <a:pPr marL="517525" lvl="1" indent="-457200" eaLnBrk="1" hangingPunct="1"/>
            <a:r>
              <a:rPr lang="en-US" sz="24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“Before-and-after” testing</a:t>
            </a:r>
          </a:p>
          <a:p>
            <a:pPr marL="517525" lvl="1" indent="-457200" eaLnBrk="1" hangingPunct="1"/>
            <a:r>
              <a:rPr lang="en-US" sz="24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Every subject receives BOTH treatments (order of two treatments is usually randomized)</a:t>
            </a:r>
          </a:p>
          <a:p>
            <a:pPr marL="60325" lvl="1" indent="0" eaLnBrk="1" hangingPunct="1">
              <a:buNone/>
            </a:pPr>
            <a:endParaRPr lang="en-US" sz="2400" dirty="0">
              <a:solidFill>
                <a:schemeClr val="bg1"/>
              </a:solidFill>
              <a:latin typeface="Gotham Medium" pitchFamily="50" charset="0"/>
              <a:cs typeface="Arial" pitchFamily="34" charset="0"/>
            </a:endParaRPr>
          </a:p>
          <a:p>
            <a:pPr marL="60325" lvl="1" indent="0" eaLnBrk="1" hangingPunct="1">
              <a:buNone/>
            </a:pPr>
            <a:r>
              <a:rPr lang="en-US" sz="24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Then measure difference between two results…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3866" y="42332"/>
            <a:ext cx="91101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40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MATCHED PAIRS </a:t>
            </a:r>
            <a:r>
              <a:rPr lang="en-US" sz="20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(a </a:t>
            </a:r>
            <a:r>
              <a:rPr lang="en-US" sz="2000" dirty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special </a:t>
            </a:r>
            <a:r>
              <a:rPr lang="en-US" sz="20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type </a:t>
            </a:r>
            <a:r>
              <a:rPr lang="en-US" sz="2000" dirty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of </a:t>
            </a:r>
            <a:r>
              <a:rPr lang="en-US" sz="2000" dirty="0" smtClean="0">
                <a:solidFill>
                  <a:schemeClr val="bg1"/>
                </a:solidFill>
                <a:latin typeface="Gotham Medium" pitchFamily="50" charset="0"/>
                <a:cs typeface="Arial" pitchFamily="34" charset="0"/>
              </a:rPr>
              <a:t>BLOCKING)</a:t>
            </a:r>
            <a:endParaRPr lang="en-US" sz="2000" dirty="0">
              <a:solidFill>
                <a:schemeClr val="bg1"/>
              </a:solidFill>
              <a:latin typeface="Gotham Medium" pitchFamily="50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36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914400" y="762000"/>
            <a:ext cx="2971800" cy="33528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257800" y="757813"/>
            <a:ext cx="2971800" cy="3356987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1143000" y="47244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295400" y="55626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514600" y="6019800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2362200" y="45720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7620000" y="49530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4876800" y="57912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AutoShape 10"/>
          <p:cNvSpPr>
            <a:spLocks noChangeArrowheads="1"/>
          </p:cNvSpPr>
          <p:nvPr/>
        </p:nvSpPr>
        <p:spPr bwMode="auto">
          <a:xfrm>
            <a:off x="4038600" y="45720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AutoShape 11"/>
          <p:cNvSpPr>
            <a:spLocks noChangeArrowheads="1"/>
          </p:cNvSpPr>
          <p:nvPr/>
        </p:nvSpPr>
        <p:spPr bwMode="auto">
          <a:xfrm>
            <a:off x="6400800" y="60198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30732" name="AutoShape 12"/>
          <p:cNvSpPr>
            <a:spLocks noChangeArrowheads="1"/>
          </p:cNvSpPr>
          <p:nvPr/>
        </p:nvSpPr>
        <p:spPr bwMode="auto">
          <a:xfrm>
            <a:off x="5791200" y="48768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AutoShape 13"/>
          <p:cNvSpPr>
            <a:spLocks noChangeArrowheads="1"/>
          </p:cNvSpPr>
          <p:nvPr/>
        </p:nvSpPr>
        <p:spPr bwMode="auto">
          <a:xfrm>
            <a:off x="2971800" y="55626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AutoShape 14"/>
          <p:cNvSpPr>
            <a:spLocks noChangeArrowheads="1"/>
          </p:cNvSpPr>
          <p:nvPr/>
        </p:nvSpPr>
        <p:spPr bwMode="auto">
          <a:xfrm>
            <a:off x="685800" y="51816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AutoShape 15"/>
          <p:cNvSpPr>
            <a:spLocks noChangeArrowheads="1"/>
          </p:cNvSpPr>
          <p:nvPr/>
        </p:nvSpPr>
        <p:spPr bwMode="auto">
          <a:xfrm>
            <a:off x="3124200" y="49530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AutoShape 16"/>
          <p:cNvSpPr>
            <a:spLocks noChangeArrowheads="1"/>
          </p:cNvSpPr>
          <p:nvPr/>
        </p:nvSpPr>
        <p:spPr bwMode="auto">
          <a:xfrm>
            <a:off x="3429000" y="60198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AutoShape 17"/>
          <p:cNvSpPr>
            <a:spLocks noChangeArrowheads="1"/>
          </p:cNvSpPr>
          <p:nvPr/>
        </p:nvSpPr>
        <p:spPr bwMode="auto">
          <a:xfrm>
            <a:off x="1219200" y="60960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AutoShape 18"/>
          <p:cNvSpPr>
            <a:spLocks noChangeArrowheads="1"/>
          </p:cNvSpPr>
          <p:nvPr/>
        </p:nvSpPr>
        <p:spPr bwMode="auto">
          <a:xfrm>
            <a:off x="6934200" y="48768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AutoShape 19"/>
          <p:cNvSpPr>
            <a:spLocks noChangeArrowheads="1"/>
          </p:cNvSpPr>
          <p:nvPr/>
        </p:nvSpPr>
        <p:spPr bwMode="auto">
          <a:xfrm>
            <a:off x="7315200" y="60960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AutoShape 20"/>
          <p:cNvSpPr>
            <a:spLocks noChangeArrowheads="1"/>
          </p:cNvSpPr>
          <p:nvPr/>
        </p:nvSpPr>
        <p:spPr bwMode="auto">
          <a:xfrm>
            <a:off x="5943600" y="55626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AutoShape 21"/>
          <p:cNvSpPr>
            <a:spLocks noChangeArrowheads="1"/>
          </p:cNvSpPr>
          <p:nvPr/>
        </p:nvSpPr>
        <p:spPr bwMode="auto">
          <a:xfrm>
            <a:off x="4038600" y="5410200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2" name="AutoShape 22"/>
          <p:cNvSpPr>
            <a:spLocks noChangeArrowheads="1"/>
          </p:cNvSpPr>
          <p:nvPr/>
        </p:nvSpPr>
        <p:spPr bwMode="auto">
          <a:xfrm>
            <a:off x="4876800" y="4876800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AutoShape 23"/>
          <p:cNvSpPr>
            <a:spLocks noChangeArrowheads="1"/>
          </p:cNvSpPr>
          <p:nvPr/>
        </p:nvSpPr>
        <p:spPr bwMode="auto">
          <a:xfrm>
            <a:off x="2133600" y="5257800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5" name="AutoShape 25"/>
          <p:cNvSpPr>
            <a:spLocks noChangeArrowheads="1"/>
          </p:cNvSpPr>
          <p:nvPr/>
        </p:nvSpPr>
        <p:spPr bwMode="auto">
          <a:xfrm>
            <a:off x="1600200" y="47244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6" name="AutoShape 26"/>
          <p:cNvSpPr>
            <a:spLocks noChangeArrowheads="1"/>
          </p:cNvSpPr>
          <p:nvPr/>
        </p:nvSpPr>
        <p:spPr bwMode="auto">
          <a:xfrm>
            <a:off x="6477000" y="48768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AutoShape 27"/>
          <p:cNvSpPr>
            <a:spLocks noChangeArrowheads="1"/>
          </p:cNvSpPr>
          <p:nvPr/>
        </p:nvSpPr>
        <p:spPr bwMode="auto">
          <a:xfrm>
            <a:off x="823913" y="5583238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AutoShape 28"/>
          <p:cNvSpPr>
            <a:spLocks noChangeArrowheads="1"/>
          </p:cNvSpPr>
          <p:nvPr/>
        </p:nvSpPr>
        <p:spPr bwMode="auto">
          <a:xfrm>
            <a:off x="4419600" y="4876800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AutoShape 29"/>
          <p:cNvSpPr>
            <a:spLocks noChangeArrowheads="1"/>
          </p:cNvSpPr>
          <p:nvPr/>
        </p:nvSpPr>
        <p:spPr bwMode="auto">
          <a:xfrm>
            <a:off x="7758113" y="608965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0" name="AutoShape 30"/>
          <p:cNvSpPr>
            <a:spLocks noChangeArrowheads="1"/>
          </p:cNvSpPr>
          <p:nvPr/>
        </p:nvSpPr>
        <p:spPr bwMode="auto">
          <a:xfrm>
            <a:off x="2971800" y="6019800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1" name="AutoShape 31"/>
          <p:cNvSpPr>
            <a:spLocks noChangeArrowheads="1"/>
          </p:cNvSpPr>
          <p:nvPr/>
        </p:nvSpPr>
        <p:spPr bwMode="auto">
          <a:xfrm>
            <a:off x="5943600" y="601345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2" name="AutoShape 32"/>
          <p:cNvSpPr>
            <a:spLocks noChangeArrowheads="1"/>
          </p:cNvSpPr>
          <p:nvPr/>
        </p:nvSpPr>
        <p:spPr bwMode="auto">
          <a:xfrm>
            <a:off x="8077200" y="49530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3" name="AutoShape 33"/>
          <p:cNvSpPr>
            <a:spLocks noChangeArrowheads="1"/>
          </p:cNvSpPr>
          <p:nvPr/>
        </p:nvSpPr>
        <p:spPr bwMode="auto">
          <a:xfrm>
            <a:off x="1676400" y="60960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AutoShape 34"/>
          <p:cNvSpPr>
            <a:spLocks noChangeArrowheads="1"/>
          </p:cNvSpPr>
          <p:nvPr/>
        </p:nvSpPr>
        <p:spPr bwMode="auto">
          <a:xfrm>
            <a:off x="5486400" y="55626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AutoShape 35"/>
          <p:cNvSpPr>
            <a:spLocks noChangeArrowheads="1"/>
          </p:cNvSpPr>
          <p:nvPr/>
        </p:nvSpPr>
        <p:spPr bwMode="auto">
          <a:xfrm>
            <a:off x="2819400" y="1676400"/>
            <a:ext cx="4495800" cy="2590800"/>
          </a:xfrm>
          <a:prstGeom prst="wedgeRoundRectCallout">
            <a:avLst>
              <a:gd name="adj1" fmla="val -7731"/>
              <a:gd name="adj2" fmla="val 72551"/>
              <a:gd name="adj3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000" dirty="0">
                <a:latin typeface="Comic Sans MS" pitchFamily="66" charset="0"/>
              </a:rPr>
              <a:t>Next, 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randomly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000" dirty="0">
                <a:latin typeface="Comic Sans MS" pitchFamily="66" charset="0"/>
              </a:rPr>
              <a:t>assign one unit from a pair to Treatment A.  </a:t>
            </a:r>
            <a:r>
              <a:rPr lang="en-US" sz="3000" b="1" dirty="0">
                <a:latin typeface="Comic Sans MS" pitchFamily="66" charset="0"/>
              </a:rPr>
              <a:t>The other unit gets Treatment B</a:t>
            </a:r>
            <a:r>
              <a:rPr lang="en-US" sz="3000" dirty="0">
                <a:latin typeface="Comic Sans MS" pitchFamily="66" charset="0"/>
              </a:rPr>
              <a:t>.</a:t>
            </a:r>
          </a:p>
        </p:txBody>
      </p:sp>
      <p:sp>
        <p:nvSpPr>
          <p:cNvPr id="60452" name="Text Box 36"/>
          <p:cNvSpPr txBox="1">
            <a:spLocks noChangeArrowheads="1"/>
          </p:cNvSpPr>
          <p:nvPr/>
        </p:nvSpPr>
        <p:spPr bwMode="auto">
          <a:xfrm>
            <a:off x="1143000" y="185738"/>
            <a:ext cx="274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Treatment A</a:t>
            </a:r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5464175" y="173038"/>
            <a:ext cx="274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Treatment B</a:t>
            </a:r>
          </a:p>
        </p:txBody>
      </p:sp>
      <p:sp>
        <p:nvSpPr>
          <p:cNvPr id="30758" name="AutoShape 38"/>
          <p:cNvSpPr>
            <a:spLocks noChangeArrowheads="1"/>
          </p:cNvSpPr>
          <p:nvPr/>
        </p:nvSpPr>
        <p:spPr bwMode="auto">
          <a:xfrm>
            <a:off x="1447800" y="16764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9" name="AutoShape 39"/>
          <p:cNvSpPr>
            <a:spLocks noChangeArrowheads="1"/>
          </p:cNvSpPr>
          <p:nvPr/>
        </p:nvSpPr>
        <p:spPr bwMode="auto">
          <a:xfrm>
            <a:off x="7315200" y="13716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0" name="AutoShape 40"/>
          <p:cNvSpPr>
            <a:spLocks noChangeArrowheads="1"/>
          </p:cNvSpPr>
          <p:nvPr/>
        </p:nvSpPr>
        <p:spPr bwMode="auto">
          <a:xfrm>
            <a:off x="1371600" y="32004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1" name="AutoShape 41"/>
          <p:cNvSpPr>
            <a:spLocks noChangeArrowheads="1"/>
          </p:cNvSpPr>
          <p:nvPr/>
        </p:nvSpPr>
        <p:spPr bwMode="auto">
          <a:xfrm>
            <a:off x="7543800" y="23622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2" name="AutoShape 42"/>
          <p:cNvSpPr>
            <a:spLocks noChangeArrowheads="1"/>
          </p:cNvSpPr>
          <p:nvPr/>
        </p:nvSpPr>
        <p:spPr bwMode="auto">
          <a:xfrm>
            <a:off x="2819400" y="19050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30763" name="AutoShape 43"/>
          <p:cNvSpPr>
            <a:spLocks noChangeArrowheads="1"/>
          </p:cNvSpPr>
          <p:nvPr/>
        </p:nvSpPr>
        <p:spPr bwMode="auto">
          <a:xfrm>
            <a:off x="5791200" y="28956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30764" name="AutoShape 44"/>
          <p:cNvSpPr>
            <a:spLocks noChangeArrowheads="1"/>
          </p:cNvSpPr>
          <p:nvPr/>
        </p:nvSpPr>
        <p:spPr bwMode="auto">
          <a:xfrm>
            <a:off x="1676400" y="2362200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5" name="AutoShape 45"/>
          <p:cNvSpPr>
            <a:spLocks noChangeArrowheads="1"/>
          </p:cNvSpPr>
          <p:nvPr/>
        </p:nvSpPr>
        <p:spPr bwMode="auto">
          <a:xfrm>
            <a:off x="6172200" y="2133600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6" name="AutoShape 46"/>
          <p:cNvSpPr>
            <a:spLocks noChangeArrowheads="1"/>
          </p:cNvSpPr>
          <p:nvPr/>
        </p:nvSpPr>
        <p:spPr bwMode="auto">
          <a:xfrm>
            <a:off x="2895600" y="28956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30767" name="AutoShape 47"/>
          <p:cNvSpPr>
            <a:spLocks noChangeArrowheads="1"/>
          </p:cNvSpPr>
          <p:nvPr/>
        </p:nvSpPr>
        <p:spPr bwMode="auto">
          <a:xfrm>
            <a:off x="6096000" y="12954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30768" name="AutoShape 48"/>
          <p:cNvSpPr>
            <a:spLocks noChangeArrowheads="1"/>
          </p:cNvSpPr>
          <p:nvPr/>
        </p:nvSpPr>
        <p:spPr bwMode="auto">
          <a:xfrm>
            <a:off x="2286000" y="33528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9" name="AutoShape 49"/>
          <p:cNvSpPr>
            <a:spLocks noChangeArrowheads="1"/>
          </p:cNvSpPr>
          <p:nvPr/>
        </p:nvSpPr>
        <p:spPr bwMode="auto">
          <a:xfrm>
            <a:off x="7620000" y="35052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0" name="AutoShape 50"/>
          <p:cNvSpPr>
            <a:spLocks noChangeArrowheads="1"/>
          </p:cNvSpPr>
          <p:nvPr/>
        </p:nvSpPr>
        <p:spPr bwMode="auto">
          <a:xfrm>
            <a:off x="2133600" y="11430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1" name="AutoShape 51"/>
          <p:cNvSpPr>
            <a:spLocks noChangeArrowheads="1"/>
          </p:cNvSpPr>
          <p:nvPr/>
        </p:nvSpPr>
        <p:spPr bwMode="auto">
          <a:xfrm>
            <a:off x="6629400" y="28194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2" name="AutoShape 52"/>
          <p:cNvSpPr>
            <a:spLocks noChangeArrowheads="1"/>
          </p:cNvSpPr>
          <p:nvPr/>
        </p:nvSpPr>
        <p:spPr bwMode="auto">
          <a:xfrm>
            <a:off x="1219200" y="11430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3" name="AutoShape 53"/>
          <p:cNvSpPr>
            <a:spLocks noChangeArrowheads="1"/>
          </p:cNvSpPr>
          <p:nvPr/>
        </p:nvSpPr>
        <p:spPr bwMode="auto">
          <a:xfrm>
            <a:off x="6553200" y="358140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4" name="AutoShape 54"/>
          <p:cNvSpPr>
            <a:spLocks noChangeArrowheads="1"/>
          </p:cNvSpPr>
          <p:nvPr/>
        </p:nvSpPr>
        <p:spPr bwMode="auto">
          <a:xfrm>
            <a:off x="2514600" y="24384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5" name="AutoShape 55"/>
          <p:cNvSpPr>
            <a:spLocks noChangeArrowheads="1"/>
          </p:cNvSpPr>
          <p:nvPr/>
        </p:nvSpPr>
        <p:spPr bwMode="auto">
          <a:xfrm>
            <a:off x="5486400" y="3581400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6" name="AutoShape 56"/>
          <p:cNvSpPr>
            <a:spLocks noChangeArrowheads="1"/>
          </p:cNvSpPr>
          <p:nvPr/>
        </p:nvSpPr>
        <p:spPr bwMode="auto">
          <a:xfrm>
            <a:off x="2159000" y="1812925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7" name="AutoShape 57"/>
          <p:cNvSpPr>
            <a:spLocks noChangeArrowheads="1"/>
          </p:cNvSpPr>
          <p:nvPr/>
        </p:nvSpPr>
        <p:spPr bwMode="auto">
          <a:xfrm>
            <a:off x="7239000" y="2971800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8" name="Text Box 58"/>
          <p:cNvSpPr txBox="1">
            <a:spLocks noChangeArrowheads="1"/>
          </p:cNvSpPr>
          <p:nvPr/>
        </p:nvSpPr>
        <p:spPr bwMode="auto">
          <a:xfrm>
            <a:off x="962025" y="4343400"/>
            <a:ext cx="71628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Comic Sans MS" pitchFamily="66" charset="0"/>
              </a:rPr>
              <a:t>This is one way to do a matched pairs design – another way is to have </a:t>
            </a:r>
            <a:r>
              <a:rPr lang="en-US" sz="3000" b="1" dirty="0" smtClean="0">
                <a:solidFill>
                  <a:srgbClr val="FF0000"/>
                </a:solidFill>
                <a:latin typeface="Comic Sans MS" pitchFamily="66" charset="0"/>
              </a:rPr>
              <a:t>each individual </a:t>
            </a:r>
            <a:r>
              <a:rPr lang="en-US" sz="3000" b="1" dirty="0">
                <a:solidFill>
                  <a:srgbClr val="FF0000"/>
                </a:solidFill>
                <a:latin typeface="Comic Sans MS" pitchFamily="66" charset="0"/>
              </a:rPr>
              <a:t>unit do both treatments (as in a taste test).</a:t>
            </a:r>
          </a:p>
        </p:txBody>
      </p:sp>
      <p:sp>
        <p:nvSpPr>
          <p:cNvPr id="30744" name="AutoShape 24"/>
          <p:cNvSpPr>
            <a:spLocks noChangeArrowheads="1"/>
          </p:cNvSpPr>
          <p:nvPr/>
        </p:nvSpPr>
        <p:spPr bwMode="auto">
          <a:xfrm>
            <a:off x="3657600" y="2057400"/>
            <a:ext cx="3962400" cy="2133600"/>
          </a:xfrm>
          <a:prstGeom prst="wedgeRoundRectCallout">
            <a:avLst>
              <a:gd name="adj1" fmla="val -22755"/>
              <a:gd name="adj2" fmla="val 67856"/>
              <a:gd name="adj3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Pair</a:t>
            </a:r>
            <a:r>
              <a:rPr lang="en-US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3000" dirty="0">
                <a:latin typeface="Comic Sans MS" pitchFamily="66" charset="0"/>
              </a:rPr>
              <a:t>experimental units </a:t>
            </a:r>
            <a:r>
              <a:rPr lang="en-US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according to specific characteristics</a:t>
            </a:r>
            <a:r>
              <a:rPr lang="en-US" sz="3000" dirty="0"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9905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1" dur="5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9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19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29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3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4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4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54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59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7" dur="500"/>
                                        <p:tgtEl>
                                          <p:spTgt spid="30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5" grpId="0" animBg="1"/>
      <p:bldP spid="30726" grpId="0" animBg="1"/>
      <p:bldP spid="30727" grpId="0" animBg="1"/>
      <p:bldP spid="30728" grpId="0" animBg="1"/>
      <p:bldP spid="30729" grpId="0" animBg="1"/>
      <p:bldP spid="30730" grpId="0" animBg="1"/>
      <p:bldP spid="30731" grpId="0" animBg="1"/>
      <p:bldP spid="30732" grpId="0" animBg="1"/>
      <p:bldP spid="30733" grpId="0" animBg="1"/>
      <p:bldP spid="30734" grpId="0" animBg="1"/>
      <p:bldP spid="30735" grpId="0" animBg="1"/>
      <p:bldP spid="30736" grpId="0" animBg="1"/>
      <p:bldP spid="30737" grpId="0" animBg="1"/>
      <p:bldP spid="30738" grpId="0" animBg="1"/>
      <p:bldP spid="30739" grpId="0" animBg="1"/>
      <p:bldP spid="30740" grpId="0" animBg="1"/>
      <p:bldP spid="30741" grpId="0" animBg="1"/>
      <p:bldP spid="30742" grpId="0" animBg="1"/>
      <p:bldP spid="30743" grpId="0" animBg="1"/>
      <p:bldP spid="30745" grpId="0" animBg="1"/>
      <p:bldP spid="30745" grpId="1" animBg="1"/>
      <p:bldP spid="30746" grpId="0" animBg="1"/>
      <p:bldP spid="30746" grpId="1" animBg="1"/>
      <p:bldP spid="30747" grpId="0" animBg="1"/>
      <p:bldP spid="30747" grpId="1" animBg="1"/>
      <p:bldP spid="30748" grpId="0" animBg="1"/>
      <p:bldP spid="30748" grpId="1" animBg="1"/>
      <p:bldP spid="30749" grpId="0" animBg="1"/>
      <p:bldP spid="30749" grpId="1" animBg="1"/>
      <p:bldP spid="30750" grpId="0" animBg="1"/>
      <p:bldP spid="30750" grpId="1" animBg="1"/>
      <p:bldP spid="30751" grpId="0" animBg="1"/>
      <p:bldP spid="30751" grpId="1" animBg="1"/>
      <p:bldP spid="30752" grpId="0" animBg="1"/>
      <p:bldP spid="30752" grpId="1" animBg="1"/>
      <p:bldP spid="30753" grpId="0" animBg="1"/>
      <p:bldP spid="30753" grpId="1" animBg="1"/>
      <p:bldP spid="30754" grpId="0" animBg="1"/>
      <p:bldP spid="30754" grpId="1" animBg="1"/>
      <p:bldP spid="30755" grpId="0" animBg="1"/>
      <p:bldP spid="30758" grpId="0" animBg="1"/>
      <p:bldP spid="30759" grpId="0" animBg="1"/>
      <p:bldP spid="30760" grpId="0" animBg="1"/>
      <p:bldP spid="30761" grpId="0" animBg="1"/>
      <p:bldP spid="30762" grpId="0" animBg="1"/>
      <p:bldP spid="30763" grpId="0" animBg="1"/>
      <p:bldP spid="30764" grpId="0" animBg="1"/>
      <p:bldP spid="30765" grpId="0" animBg="1"/>
      <p:bldP spid="30766" grpId="0" animBg="1"/>
      <p:bldP spid="30767" grpId="0" animBg="1"/>
      <p:bldP spid="30768" grpId="0" animBg="1"/>
      <p:bldP spid="30769" grpId="0" animBg="1"/>
      <p:bldP spid="30770" grpId="0" animBg="1"/>
      <p:bldP spid="30771" grpId="0" animBg="1"/>
      <p:bldP spid="30772" grpId="0" animBg="1"/>
      <p:bldP spid="30773" grpId="0" animBg="1"/>
      <p:bldP spid="30774" grpId="0" animBg="1"/>
      <p:bldP spid="30775" grpId="0" animBg="1"/>
      <p:bldP spid="30776" grpId="0" animBg="1"/>
      <p:bldP spid="30777" grpId="0" animBg="1"/>
      <p:bldP spid="30778" grpId="0"/>
      <p:bldP spid="307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128587" y="88612"/>
            <a:ext cx="2971800" cy="18288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52" name="Text Box 36"/>
          <p:cNvSpPr txBox="1">
            <a:spLocks noChangeArrowheads="1"/>
          </p:cNvSpPr>
          <p:nvPr/>
        </p:nvSpPr>
        <p:spPr bwMode="auto">
          <a:xfrm>
            <a:off x="357187" y="37237"/>
            <a:ext cx="274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Treatment A</a:t>
            </a:r>
          </a:p>
        </p:txBody>
      </p:sp>
      <p:sp>
        <p:nvSpPr>
          <p:cNvPr id="59" name="Rectangle 2"/>
          <p:cNvSpPr>
            <a:spLocks noChangeArrowheads="1"/>
          </p:cNvSpPr>
          <p:nvPr/>
        </p:nvSpPr>
        <p:spPr bwMode="auto">
          <a:xfrm>
            <a:off x="4090987" y="88612"/>
            <a:ext cx="2971800" cy="1828800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4319587" y="37237"/>
            <a:ext cx="2743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Treatment B</a:t>
            </a:r>
          </a:p>
        </p:txBody>
      </p:sp>
      <p:sp>
        <p:nvSpPr>
          <p:cNvPr id="60" name="AutoShape 4"/>
          <p:cNvSpPr>
            <a:spLocks noChangeArrowheads="1"/>
          </p:cNvSpPr>
          <p:nvPr/>
        </p:nvSpPr>
        <p:spPr bwMode="auto">
          <a:xfrm>
            <a:off x="5133973" y="251301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AutoShape 11"/>
          <p:cNvSpPr>
            <a:spLocks noChangeArrowheads="1"/>
          </p:cNvSpPr>
          <p:nvPr/>
        </p:nvSpPr>
        <p:spPr bwMode="auto">
          <a:xfrm>
            <a:off x="7329487" y="2541587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62" name="AutoShape 17"/>
          <p:cNvSpPr>
            <a:spLocks noChangeArrowheads="1"/>
          </p:cNvSpPr>
          <p:nvPr/>
        </p:nvSpPr>
        <p:spPr bwMode="auto">
          <a:xfrm>
            <a:off x="5210173" y="388461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AutoShape 22"/>
          <p:cNvSpPr>
            <a:spLocks noChangeArrowheads="1"/>
          </p:cNvSpPr>
          <p:nvPr/>
        </p:nvSpPr>
        <p:spPr bwMode="auto">
          <a:xfrm>
            <a:off x="7329487" y="3746499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AutoShape 25"/>
          <p:cNvSpPr>
            <a:spLocks noChangeArrowheads="1"/>
          </p:cNvSpPr>
          <p:nvPr/>
        </p:nvSpPr>
        <p:spPr bwMode="auto">
          <a:xfrm>
            <a:off x="5591173" y="251301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AutoShape 28"/>
          <p:cNvSpPr>
            <a:spLocks noChangeArrowheads="1"/>
          </p:cNvSpPr>
          <p:nvPr/>
        </p:nvSpPr>
        <p:spPr bwMode="auto">
          <a:xfrm>
            <a:off x="6872287" y="3746499"/>
            <a:ext cx="381000" cy="381000"/>
          </a:xfrm>
          <a:prstGeom prst="smileyFace">
            <a:avLst>
              <a:gd name="adj" fmla="val 625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AutoShape 31"/>
          <p:cNvSpPr>
            <a:spLocks noChangeArrowheads="1"/>
          </p:cNvSpPr>
          <p:nvPr/>
        </p:nvSpPr>
        <p:spPr bwMode="auto">
          <a:xfrm>
            <a:off x="6872287" y="2535237"/>
            <a:ext cx="381000" cy="381000"/>
          </a:xfrm>
          <a:prstGeom prst="smileyFace">
            <a:avLst>
              <a:gd name="adj" fmla="val -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AutoShape 33"/>
          <p:cNvSpPr>
            <a:spLocks noChangeArrowheads="1"/>
          </p:cNvSpPr>
          <p:nvPr/>
        </p:nvSpPr>
        <p:spPr bwMode="auto">
          <a:xfrm>
            <a:off x="5667373" y="3884610"/>
            <a:ext cx="381000" cy="381000"/>
          </a:xfrm>
          <a:prstGeom prst="smileyFace">
            <a:avLst>
              <a:gd name="adj" fmla="val 4653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7149" y="2016112"/>
            <a:ext cx="507682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each pair, assign one unit the number “1” and the other the # “2”.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/>
              <a:t>In each block</a:t>
            </a:r>
            <a:r>
              <a:rPr lang="en-US" sz="2400" dirty="0" smtClean="0"/>
              <a:t> (pair), we will flip a fair coin such that if the side of the coin facing up is…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“heads”</a:t>
            </a:r>
            <a:r>
              <a:rPr lang="en-US" sz="2400" dirty="0" smtClean="0"/>
              <a:t>, #1 will get treatment A </a:t>
            </a:r>
            <a:r>
              <a:rPr lang="en-US" i="1" dirty="0" smtClean="0"/>
              <a:t>(and #2 will get treatment B)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“tails”</a:t>
            </a:r>
            <a:r>
              <a:rPr lang="en-US" sz="2400" dirty="0" smtClean="0"/>
              <a:t>, #2 will get treatment A </a:t>
            </a:r>
            <a:r>
              <a:rPr lang="en-US" i="1" dirty="0" smtClean="0"/>
              <a:t>(and #1 will get treatment B)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05400" y="214367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1      2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181600" y="3516868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1      2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872287" y="3377167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1      2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840353" y="216590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1      2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Arrow Connector 4"/>
          <p:cNvCxnSpPr>
            <a:stCxn id="60" idx="1"/>
          </p:cNvCxnSpPr>
          <p:nvPr/>
        </p:nvCxnSpPr>
        <p:spPr>
          <a:xfrm flipH="1" flipV="1">
            <a:off x="2438402" y="1447801"/>
            <a:ext cx="2751367" cy="1121005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64" idx="7"/>
          </p:cNvCxnSpPr>
          <p:nvPr/>
        </p:nvCxnSpPr>
        <p:spPr>
          <a:xfrm flipV="1">
            <a:off x="5916377" y="1051720"/>
            <a:ext cx="416896" cy="1517086"/>
          </a:xfrm>
          <a:prstGeom prst="straightConnector1">
            <a:avLst/>
          </a:prstGeom>
          <a:ln w="1016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 flipV="1">
            <a:off x="2362200" y="1159605"/>
            <a:ext cx="3305174" cy="1370582"/>
          </a:xfrm>
          <a:prstGeom prst="straightConnector1">
            <a:avLst/>
          </a:prstGeom>
          <a:ln w="1016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V="1">
            <a:off x="5354150" y="995924"/>
            <a:ext cx="416896" cy="1517086"/>
          </a:xfrm>
          <a:prstGeom prst="straightConnector1">
            <a:avLst/>
          </a:prstGeom>
          <a:ln w="1016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42956" y="5181600"/>
            <a:ext cx="83676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Just make sure you flip a coin for EACH pair!</a:t>
            </a:r>
          </a:p>
          <a:p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438148" y="88612"/>
            <a:ext cx="8058083" cy="5047536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</a:t>
            </a:r>
            <a:r>
              <a:rPr lang="en-US" sz="8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write: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600" i="1" dirty="0" smtClean="0"/>
              <a:t>If we flip “heads”, then </a:t>
            </a:r>
            <a:r>
              <a:rPr lang="en-US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smtClean="0"/>
              <a:t>of the #1’s get treatment A </a:t>
            </a:r>
            <a:br>
              <a:rPr lang="en-US" sz="3600" i="1" dirty="0" smtClean="0"/>
            </a:br>
            <a:r>
              <a:rPr lang="en-US" sz="2400" i="1" dirty="0" smtClean="0"/>
              <a:t>(and ALL of the #2’s get treatment B)</a:t>
            </a:r>
            <a:r>
              <a:rPr lang="en-US" sz="3600" i="1" dirty="0" smtClean="0"/>
              <a:t>…</a:t>
            </a:r>
            <a:br>
              <a:rPr lang="en-US" sz="3600" i="1" dirty="0" smtClean="0"/>
            </a:br>
            <a:endParaRPr lang="en-US" sz="3600" i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3600" dirty="0" smtClean="0"/>
              <a:t>You should give each #1 (and #2) a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fair chance of going either way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1471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0" grpId="0"/>
      <p:bldP spid="71" grpId="0"/>
      <p:bldP spid="72" grpId="0"/>
      <p:bldP spid="13" grpId="0"/>
      <p:bldP spid="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990600" y="3102114"/>
            <a:ext cx="731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(shampoo worksheet)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795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4948</TotalTime>
  <Words>369</Words>
  <Application>Microsoft Macintosh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Experiments and Observational Studies (the conclusion)</vt:lpstr>
      <vt:lpstr>RANDOM SAMPLE vs RANDOM ASSIGNMENT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Experiments and Observational Studies</dc:title>
  <dc:creator>Brian Youn</dc:creator>
  <cp:lastModifiedBy>Brian Youn</cp:lastModifiedBy>
  <cp:revision>270</cp:revision>
  <dcterms:created xsi:type="dcterms:W3CDTF">2010-09-07T01:47:54Z</dcterms:created>
  <dcterms:modified xsi:type="dcterms:W3CDTF">2013-09-16T21:34:03Z</dcterms:modified>
</cp:coreProperties>
</file>