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43" r:id="rId2"/>
  </p:sldMasterIdLst>
  <p:notesMasterIdLst>
    <p:notesMasterId r:id="rId39"/>
  </p:notesMasterIdLst>
  <p:sldIdLst>
    <p:sldId id="407" r:id="rId3"/>
    <p:sldId id="341" r:id="rId4"/>
    <p:sldId id="342" r:id="rId5"/>
    <p:sldId id="343" r:id="rId6"/>
    <p:sldId id="344" r:id="rId7"/>
    <p:sldId id="405" r:id="rId8"/>
    <p:sldId id="406" r:id="rId9"/>
    <p:sldId id="328" r:id="rId10"/>
    <p:sldId id="360" r:id="rId11"/>
    <p:sldId id="369" r:id="rId12"/>
    <p:sldId id="359" r:id="rId13"/>
    <p:sldId id="378" r:id="rId14"/>
    <p:sldId id="330" r:id="rId15"/>
    <p:sldId id="335" r:id="rId16"/>
    <p:sldId id="358" r:id="rId17"/>
    <p:sldId id="370" r:id="rId18"/>
    <p:sldId id="357" r:id="rId19"/>
    <p:sldId id="333" r:id="rId20"/>
    <p:sldId id="354" r:id="rId21"/>
    <p:sldId id="279" r:id="rId22"/>
    <p:sldId id="355" r:id="rId23"/>
    <p:sldId id="361" r:id="rId24"/>
    <p:sldId id="412" r:id="rId25"/>
    <p:sldId id="352" r:id="rId26"/>
    <p:sldId id="319" r:id="rId27"/>
    <p:sldId id="336" r:id="rId28"/>
    <p:sldId id="372" r:id="rId29"/>
    <p:sldId id="377" r:id="rId30"/>
    <p:sldId id="371" r:id="rId31"/>
    <p:sldId id="373" r:id="rId32"/>
    <p:sldId id="362" r:id="rId33"/>
    <p:sldId id="363" r:id="rId34"/>
    <p:sldId id="364" r:id="rId35"/>
    <p:sldId id="365" r:id="rId36"/>
    <p:sldId id="366" r:id="rId37"/>
    <p:sldId id="380" r:id="rId3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775" autoAdjust="0"/>
    <p:restoredTop sz="94660"/>
  </p:normalViewPr>
  <p:slideViewPr>
    <p:cSldViewPr>
      <p:cViewPr varScale="1">
        <p:scale>
          <a:sx n="83" d="100"/>
          <a:sy n="83" d="100"/>
        </p:scale>
        <p:origin x="-172" y="-5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11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D1A3B5F-1168-43B5-B6CF-6C17009F8A90}" type="datetimeFigureOut">
              <a:rPr lang="en-US"/>
              <a:pPr/>
              <a:t>9/11/2013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09AF4675-E9B6-4D4B-A95C-9831A7AD0D70}" type="slidenum">
              <a:rPr lang="en-US"/>
              <a:pPr/>
              <a:t>‹#›</a:t>
            </a:fld>
            <a:endParaRPr lang="en-US"/>
          </a:p>
        </p:txBody>
      </p:sp>
    </p:spTree>
    <p:extLst>
      <p:ext uri="{BB962C8B-B14F-4D97-AF65-F5344CB8AC3E}">
        <p14:creationId xmlns:p14="http://schemas.microsoft.com/office/powerpoint/2010/main" val="29711725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Cornell will have gloomy weather in the fall and nice weather in the spring.</a:t>
            </a:r>
          </a:p>
        </p:txBody>
      </p:sp>
      <p:sp>
        <p:nvSpPr>
          <p:cNvPr id="98308" name="Slide Number Placeholder 3"/>
          <p:cNvSpPr>
            <a:spLocks noGrp="1"/>
          </p:cNvSpPr>
          <p:nvPr>
            <p:ph type="sldNum" sz="quarter" idx="5"/>
          </p:nvPr>
        </p:nvSpPr>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EEFB25A-11B4-4D81-A1C3-526D754B3759}" type="slidenum">
              <a:rPr lang="en-US">
                <a:latin typeface="Calibri" pitchFamily="34" charset="0"/>
              </a:rPr>
              <a:pPr eaLnBrk="1" hangingPunct="1"/>
              <a:t>25</a:t>
            </a:fld>
            <a:endParaRPr lang="en-US">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solidFill>
                  <a:srgbClr val="FFFFFF"/>
                </a:solidFill>
              </a:defRPr>
            </a:lvl1pPr>
          </a:lstStyle>
          <a:p>
            <a:fld id="{F48C3A25-DB3A-47CD-935C-F650FD30E240}" type="datetimeFigureOut">
              <a:rPr lang="en-US"/>
              <a:pPr/>
              <a:t>9/11/2013</a:t>
            </a:fld>
            <a:endParaRPr lang="en-US"/>
          </a:p>
        </p:txBody>
      </p:sp>
      <p:sp>
        <p:nvSpPr>
          <p:cNvPr id="7"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26328FF7-84BB-432F-A2F5-66FB89415F3A}" type="slidenum">
              <a:rPr lang="en-US"/>
              <a:pPr/>
              <a:t>‹#›</a:t>
            </a:fld>
            <a:endParaRPr lang="en-US"/>
          </a:p>
        </p:txBody>
      </p:sp>
    </p:spTree>
    <p:extLst>
      <p:ext uri="{BB962C8B-B14F-4D97-AF65-F5344CB8AC3E}">
        <p14:creationId xmlns:p14="http://schemas.microsoft.com/office/powerpoint/2010/main" val="92969607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D6CADF0-723D-408F-94F2-85460F3D0294}" type="datetimeFigureOut">
              <a:rPr lang="en-US"/>
              <a:pPr/>
              <a:t>9/11/2013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F7AF84C-307D-489D-9C97-226F02CAFB13}" type="slidenum">
              <a:rPr lang="en-US"/>
              <a:pPr/>
              <a:t>‹#›</a:t>
            </a:fld>
            <a:endParaRPr lang="en-US"/>
          </a:p>
        </p:txBody>
      </p:sp>
    </p:spTree>
    <p:extLst>
      <p:ext uri="{BB962C8B-B14F-4D97-AF65-F5344CB8AC3E}">
        <p14:creationId xmlns:p14="http://schemas.microsoft.com/office/powerpoint/2010/main" val="3900123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fld id="{6CF7AB94-4329-42D9-9AE6-4094DCF56FE8}" type="datetimeFigureOut">
              <a:rPr lang="en-US"/>
              <a:pPr/>
              <a:t>9/11/2013</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endParaRPr lang="en-US"/>
          </a:p>
        </p:txBody>
      </p:sp>
      <p:sp>
        <p:nvSpPr>
          <p:cNvPr id="8" name="Slide Number Placeholder 5"/>
          <p:cNvSpPr>
            <a:spLocks noGrp="1"/>
          </p:cNvSpPr>
          <p:nvPr>
            <p:ph type="sldNum" sz="quarter" idx="12"/>
          </p:nvPr>
        </p:nvSpPr>
        <p:spPr/>
        <p:txBody>
          <a:bodyPr/>
          <a:lstStyle>
            <a:lvl1pPr>
              <a:defRPr/>
            </a:lvl1pPr>
          </a:lstStyle>
          <a:p>
            <a:fld id="{AE58CE72-F6D3-474C-8086-C5ED9A96C11A}" type="slidenum">
              <a:rPr lang="en-US"/>
              <a:pPr/>
              <a:t>‹#›</a:t>
            </a:fld>
            <a:endParaRPr lang="en-US"/>
          </a:p>
        </p:txBody>
      </p:sp>
    </p:spTree>
    <p:extLst>
      <p:ext uri="{BB962C8B-B14F-4D97-AF65-F5344CB8AC3E}">
        <p14:creationId xmlns:p14="http://schemas.microsoft.com/office/powerpoint/2010/main" val="2295696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5121C73C-4E5A-4D30-9AEC-B00946FDD3E5}" type="datetimeFigureOut">
              <a:rPr lang="en-US"/>
              <a:pPr/>
              <a:t>9/11/2013</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DADA6FC-1E25-4D49-9251-165E13F6CDD9}" type="slidenum">
              <a:rPr lang="en-US"/>
              <a:pPr/>
              <a:t>‹#›</a:t>
            </a:fld>
            <a:endParaRPr lang="en-US"/>
          </a:p>
        </p:txBody>
      </p:sp>
    </p:spTree>
    <p:extLst>
      <p:ext uri="{BB962C8B-B14F-4D97-AF65-F5344CB8AC3E}">
        <p14:creationId xmlns:p14="http://schemas.microsoft.com/office/powerpoint/2010/main" val="12398707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14B0A87C-6B40-4C79-9563-ED75A0BEF39B}"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943019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101F1393-3783-4B51-9F22-3892852D7335}"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170942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9AEAB772-797B-4D56-839D-BBA99C4012F9}"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005086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CC5E6C06-B78F-47B1-BF18-D656182FF5E3}"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9960863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BD78C1D4-8C16-4024-BEB3-810536F56DCB}"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857597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4929713E-4F04-4A3A-A0A2-419EEBE33FAF}"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7035734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107AD6C3-94E9-4780-9BEB-75AE15382E96}"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15282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7F71FBB-7EE0-4CCA-9D29-FA80A880B37F}" type="datetimeFigureOut">
              <a:rPr lang="en-US"/>
              <a:pPr/>
              <a:t>9/11/2013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171E1B-DFE1-4B33-B594-F0BEE9697687}" type="slidenum">
              <a:rPr lang="en-US"/>
              <a:pPr/>
              <a:t>‹#›</a:t>
            </a:fld>
            <a:endParaRPr lang="en-US"/>
          </a:p>
        </p:txBody>
      </p:sp>
    </p:spTree>
    <p:extLst>
      <p:ext uri="{BB962C8B-B14F-4D97-AF65-F5344CB8AC3E}">
        <p14:creationId xmlns:p14="http://schemas.microsoft.com/office/powerpoint/2010/main" val="1532980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2B386ED0-3936-4584-8ABC-739F22E67F7C}"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64092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AADDE0B8-AB0C-425F-B0FE-322DC5070C7A}"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113073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188F10B4-C932-44DC-A2D3-420E429E67BD}"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163015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5B12003-D16F-49BD-93E1-418D39E8F69D}"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86159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solidFill>
                  <a:srgbClr val="FFFFFF"/>
                </a:solidFill>
              </a:defRPr>
            </a:lvl1pPr>
          </a:lstStyle>
          <a:p>
            <a:fld id="{091375EF-7A30-42C6-A7E0-6273688CF49B}" type="datetimeFigureOut">
              <a:rPr lang="en-US"/>
              <a:pPr/>
              <a:t>9/11/2013</a:t>
            </a:fld>
            <a:endParaRPr lang="en-US"/>
          </a:p>
        </p:txBody>
      </p:sp>
      <p:sp>
        <p:nvSpPr>
          <p:cNvPr id="7"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513F858D-0665-4CCC-A61E-5E9613CC7B1C}" type="slidenum">
              <a:rPr lang="en-US"/>
              <a:pPr/>
              <a:t>‹#›</a:t>
            </a:fld>
            <a:endParaRPr lang="en-US"/>
          </a:p>
        </p:txBody>
      </p:sp>
    </p:spTree>
    <p:extLst>
      <p:ext uri="{BB962C8B-B14F-4D97-AF65-F5344CB8AC3E}">
        <p14:creationId xmlns:p14="http://schemas.microsoft.com/office/powerpoint/2010/main" val="42352523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49BD1A21-5249-4AB7-AD93-5638D4B3CE27}" type="datetimeFigureOut">
              <a:rPr lang="en-US"/>
              <a:pPr/>
              <a:t>9/11/2013</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6D07DAB2-2250-46B5-9703-2316B7950F98}" type="slidenum">
              <a:rPr lang="en-US"/>
              <a:pPr/>
              <a:t>‹#›</a:t>
            </a:fld>
            <a:endParaRPr lang="en-US"/>
          </a:p>
        </p:txBody>
      </p:sp>
    </p:spTree>
    <p:extLst>
      <p:ext uri="{BB962C8B-B14F-4D97-AF65-F5344CB8AC3E}">
        <p14:creationId xmlns:p14="http://schemas.microsoft.com/office/powerpoint/2010/main" val="2449204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702506B4-34BE-4D05-952D-999B246ABCAA}" type="datetimeFigureOut">
              <a:rPr lang="en-US"/>
              <a:pPr/>
              <a:t>9/11/2013</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75E7E18B-79C6-4901-9FE2-A457EE6CD237}" type="slidenum">
              <a:rPr lang="en-US"/>
              <a:pPr/>
              <a:t>‹#›</a:t>
            </a:fld>
            <a:endParaRPr lang="en-US"/>
          </a:p>
        </p:txBody>
      </p:sp>
    </p:spTree>
    <p:extLst>
      <p:ext uri="{BB962C8B-B14F-4D97-AF65-F5344CB8AC3E}">
        <p14:creationId xmlns:p14="http://schemas.microsoft.com/office/powerpoint/2010/main" val="4081214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157CCACF-7297-4210-8302-E2542810F83A}" type="datetimeFigureOut">
              <a:rPr lang="en-US"/>
              <a:pPr/>
              <a:t>9/11/2013</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F9B75E75-9DD6-4376-9F57-6B30C5FE5EA3}" type="slidenum">
              <a:rPr lang="en-US"/>
              <a:pPr/>
              <a:t>‹#›</a:t>
            </a:fld>
            <a:endParaRPr lang="en-US"/>
          </a:p>
        </p:txBody>
      </p:sp>
    </p:spTree>
    <p:extLst>
      <p:ext uri="{BB962C8B-B14F-4D97-AF65-F5344CB8AC3E}">
        <p14:creationId xmlns:p14="http://schemas.microsoft.com/office/powerpoint/2010/main" val="2406089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756DD9F5-80C9-4C59-ACED-AE5D03CCFF4E}" type="datetimeFigureOut">
              <a:rPr lang="en-US"/>
              <a:pPr/>
              <a:t>9/11/2013</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E9B20F8-8CAA-4D36-8561-058737B9043B}" type="slidenum">
              <a:rPr lang="en-US"/>
              <a:pPr/>
              <a:t>‹#›</a:t>
            </a:fld>
            <a:endParaRPr lang="en-US"/>
          </a:p>
        </p:txBody>
      </p:sp>
    </p:spTree>
    <p:extLst>
      <p:ext uri="{BB962C8B-B14F-4D97-AF65-F5344CB8AC3E}">
        <p14:creationId xmlns:p14="http://schemas.microsoft.com/office/powerpoint/2010/main" val="3241652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fld id="{634724D8-ECA1-4821-B943-ACCBA372EFC6}" type="datetimeFigureOut">
              <a:rPr lang="en-US"/>
              <a:pPr/>
              <a:t>9/11/2013</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9C801D85-38FF-4070-A674-981B7340CA3C}" type="slidenum">
              <a:rPr lang="en-US"/>
              <a:pPr/>
              <a:t>‹#›</a:t>
            </a:fld>
            <a:endParaRPr lang="en-US"/>
          </a:p>
        </p:txBody>
      </p:sp>
    </p:spTree>
    <p:extLst>
      <p:ext uri="{BB962C8B-B14F-4D97-AF65-F5344CB8AC3E}">
        <p14:creationId xmlns:p14="http://schemas.microsoft.com/office/powerpoint/2010/main" val="287124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fld id="{5BF2B672-C2A0-4010-BA97-41B52204F068}" type="datetimeFigureOut">
              <a:rPr lang="en-US"/>
              <a:pPr/>
              <a:t>9/11/2013</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rgbClr val="BCBCBC"/>
                </a:solidFill>
              </a:defRPr>
            </a:lvl1pPr>
          </a:lstStyle>
          <a:p>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fld id="{970A39CC-9F2E-497C-874D-219606344C7B}" type="slidenum">
              <a:rPr lang="en-US"/>
              <a:pPr/>
              <a:t>‹#›</a:t>
            </a:fld>
            <a:endParaRPr lang="en-US"/>
          </a:p>
        </p:txBody>
      </p:sp>
    </p:spTree>
    <p:extLst>
      <p:ext uri="{BB962C8B-B14F-4D97-AF65-F5344CB8AC3E}">
        <p14:creationId xmlns:p14="http://schemas.microsoft.com/office/powerpoint/2010/main" val="19936239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1029" name="Text Placeholder 2"/>
          <p:cNvSpPr>
            <a:spLocks noGrp="1"/>
          </p:cNvSpPr>
          <p:nvPr>
            <p:ph type="body" idx="1"/>
          </p:nvPr>
        </p:nvSpPr>
        <p:spPr bwMode="auto">
          <a:xfrm>
            <a:off x="457200" y="1774825"/>
            <a:ext cx="8229600" cy="462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wrap="square" lIns="109728" tIns="45720" rIns="45720" bIns="0" numCol="1" anchor="b" anchorCtr="0" compatLnSpc="1">
            <a:prstTxWarp prst="textNoShape">
              <a:avLst/>
            </a:prstTxWarp>
          </a:bodyPr>
          <a:lstStyle>
            <a:lvl1pPr>
              <a:defRPr sz="1200">
                <a:solidFill>
                  <a:srgbClr val="3F3F3F"/>
                </a:solidFill>
                <a:latin typeface="Corbel" pitchFamily="34" charset="0"/>
              </a:defRPr>
            </a:lvl1pPr>
          </a:lstStyle>
          <a:p>
            <a:fld id="{CB2AD68C-5A7E-404C-87C9-5DC4642F7035}" type="datetimeFigureOut">
              <a:rPr lang="en-US"/>
              <a:pPr/>
              <a:t>9/11/2013</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wrap="square" lIns="45720" tIns="45720" rIns="45720" bIns="0" numCol="1" anchor="b" anchorCtr="0" compatLnSpc="1">
            <a:prstTxWarp prst="textNoShape">
              <a:avLst/>
            </a:prstTxWarp>
          </a:bodyPr>
          <a:lstStyle>
            <a:lvl1pPr>
              <a:defRPr sz="1200">
                <a:solidFill>
                  <a:srgbClr val="3F3F3F"/>
                </a:solidFill>
                <a:latin typeface="Corbel" pitchFamily="34" charset="0"/>
              </a:defRPr>
            </a:lvl1pPr>
          </a:lstStyle>
          <a:p>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prstTxWarp prst="textNoShape">
              <a:avLst/>
            </a:prstTxWarp>
          </a:bodyPr>
          <a:lstStyle>
            <a:lvl1pPr algn="r">
              <a:defRPr sz="1200">
                <a:solidFill>
                  <a:srgbClr val="3F3F3F"/>
                </a:solidFill>
                <a:latin typeface="Corbel" pitchFamily="34" charset="0"/>
              </a:defRPr>
            </a:lvl1pPr>
          </a:lstStyle>
          <a:p>
            <a:fld id="{216E4EE8-020D-4187-9E25-FC69E0DAC14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37" r:id="rId1"/>
    <p:sldLayoutId id="2147483709" r:id="rId2"/>
    <p:sldLayoutId id="2147483738" r:id="rId3"/>
    <p:sldLayoutId id="2147483710" r:id="rId4"/>
    <p:sldLayoutId id="2147483711" r:id="rId5"/>
    <p:sldLayoutId id="2147483712" r:id="rId6"/>
    <p:sldLayoutId id="2147483739" r:id="rId7"/>
    <p:sldLayoutId id="2147483740" r:id="rId8"/>
    <p:sldLayoutId id="2147483741" r:id="rId9"/>
    <p:sldLayoutId id="2147483713" r:id="rId10"/>
    <p:sldLayoutId id="2147483742" r:id="rId11"/>
    <p:sldLayoutId id="2147483714" r:id="rId12"/>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solidFill>
                <a:prstClr val="black">
                  <a:tint val="75000"/>
                </a:prstClr>
              </a:solidFill>
              <a:ea typeface="ＭＳ Ｐゴシック" pitchFamily="34" charset="-128"/>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a typeface="ＭＳ Ｐゴシック" pitchFamily="34" charset="-128"/>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3815B44-850E-4255-94F5-59F789A235D8}" type="slidenum">
              <a:rPr lang="en-US" smtClean="0">
                <a:solidFill>
                  <a:prstClr val="black">
                    <a:tint val="75000"/>
                  </a:prstClr>
                </a:solidFill>
                <a:ea typeface="ＭＳ Ｐゴシック" pitchFamily="34" charset="-128"/>
                <a:cs typeface="+mn-cs"/>
              </a:rPr>
              <a:pPr>
                <a:defRPr/>
              </a:pPr>
              <a:t>‹#›</a:t>
            </a:fld>
            <a:endParaRPr lang="en-US">
              <a:solidFill>
                <a:prstClr val="black">
                  <a:tint val="75000"/>
                </a:prstClr>
              </a:solidFill>
              <a:ea typeface="ＭＳ Ｐゴシック" pitchFamily="34" charset="-128"/>
              <a:cs typeface="+mn-cs"/>
            </a:endParaRPr>
          </a:p>
        </p:txBody>
      </p:sp>
    </p:spTree>
    <p:extLst>
      <p:ext uri="{BB962C8B-B14F-4D97-AF65-F5344CB8AC3E}">
        <p14:creationId xmlns:p14="http://schemas.microsoft.com/office/powerpoint/2010/main" val="347903026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47075" y="2590800"/>
            <a:ext cx="7086600" cy="1673352"/>
          </a:xfrm>
        </p:spPr>
        <p:txBody>
          <a:bodyPr/>
          <a:lstStyle/>
          <a:p>
            <a:pPr algn="r" eaLnBrk="1" fontAlgn="auto" hangingPunct="1">
              <a:spcAft>
                <a:spcPts val="0"/>
              </a:spcAft>
              <a:defRPr/>
            </a:pPr>
            <a:r>
              <a:rPr lang="en-US" sz="3600" b="0" dirty="0" smtClean="0">
                <a:solidFill>
                  <a:schemeClr val="tx1"/>
                </a:solidFill>
                <a:latin typeface="Gotham Black" pitchFamily="50" charset="0"/>
              </a:rPr>
              <a:t>Experiments and Observational Studies</a:t>
            </a:r>
            <a:endParaRPr lang="en-US" sz="3600" b="0" dirty="0">
              <a:solidFill>
                <a:schemeClr val="tx1"/>
              </a:solidFill>
              <a:latin typeface="Gotham Black" pitchFamily="50" charset="0"/>
            </a:endParaRPr>
          </a:p>
        </p:txBody>
      </p:sp>
      <p:sp>
        <p:nvSpPr>
          <p:cNvPr id="11267" name="Subtitle 2"/>
          <p:cNvSpPr>
            <a:spLocks noGrp="1"/>
          </p:cNvSpPr>
          <p:nvPr>
            <p:ph type="subTitle" idx="1"/>
          </p:nvPr>
        </p:nvSpPr>
        <p:spPr>
          <a:xfrm>
            <a:off x="838200" y="3733800"/>
            <a:ext cx="7696200" cy="738188"/>
          </a:xfrm>
        </p:spPr>
        <p:txBody>
          <a:bodyPr/>
          <a:lstStyle/>
          <a:p>
            <a:pPr algn="r" eaLnBrk="1" hangingPunct="1"/>
            <a:r>
              <a:rPr lang="en-US" sz="2400" dirty="0" smtClean="0">
                <a:solidFill>
                  <a:schemeClr val="accent2">
                    <a:lumMod val="60000"/>
                    <a:lumOff val="40000"/>
                  </a:schemeClr>
                </a:solidFill>
                <a:effectLst>
                  <a:outerShdw blurRad="38100" dist="38100" dir="2700000" algn="tl">
                    <a:srgbClr val="000000">
                      <a:alpha val="43137"/>
                    </a:srgbClr>
                  </a:outerShdw>
                </a:effectLst>
                <a:latin typeface="Gotham Medium" pitchFamily="50" charset="0"/>
              </a:rPr>
              <a:t>chapter 13</a:t>
            </a:r>
          </a:p>
        </p:txBody>
      </p:sp>
    </p:spTree>
    <p:extLst>
      <p:ext uri="{BB962C8B-B14F-4D97-AF65-F5344CB8AC3E}">
        <p14:creationId xmlns:p14="http://schemas.microsoft.com/office/powerpoint/2010/main" val="19712266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1"/>
            </a:gs>
            <a:gs pos="100000">
              <a:schemeClr val="accent5">
                <a:lumMod val="5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5" name="TextBox 4"/>
          <p:cNvSpPr txBox="1"/>
          <p:nvPr/>
        </p:nvSpPr>
        <p:spPr>
          <a:xfrm>
            <a:off x="228600" y="6477000"/>
            <a:ext cx="8229600" cy="307777"/>
          </a:xfrm>
          <a:prstGeom prst="rect">
            <a:avLst/>
          </a:prstGeom>
          <a:noFill/>
        </p:spPr>
        <p:txBody>
          <a:bodyPr wrap="square" rtlCol="0">
            <a:spAutoFit/>
          </a:bodyPr>
          <a:lstStyle/>
          <a:p>
            <a:pPr algn="r"/>
            <a:r>
              <a:rPr lang="en-US" sz="1400" b="1" i="1" dirty="0" smtClean="0">
                <a:solidFill>
                  <a:schemeClr val="accent5">
                    <a:lumMod val="20000"/>
                    <a:lumOff val="80000"/>
                  </a:schemeClr>
                </a:solidFill>
                <a:effectLst>
                  <a:outerShdw blurRad="38100" dist="38100" dir="2700000" algn="tl">
                    <a:srgbClr val="000000">
                      <a:alpha val="43137"/>
                    </a:srgbClr>
                  </a:outerShdw>
                </a:effectLst>
                <a:latin typeface="Eurostile LT" pitchFamily="2" charset="0"/>
              </a:rPr>
              <a:t>*completely randomized experiment means NO BLOCKING ALLOWED!!!  </a:t>
            </a:r>
            <a:endParaRPr lang="en-US" sz="1400" i="1" dirty="0">
              <a:solidFill>
                <a:schemeClr val="accent5">
                  <a:lumMod val="20000"/>
                  <a:lumOff val="80000"/>
                </a:schemeClr>
              </a:solidFill>
              <a:effectLst>
                <a:outerShdw blurRad="38100" dist="38100" dir="2700000" algn="tl">
                  <a:srgbClr val="000000">
                    <a:alpha val="43137"/>
                  </a:srgbClr>
                </a:outerShdw>
              </a:effectLst>
              <a:latin typeface="Eurostile LT" pitchFamily="2" charset="0"/>
            </a:endParaRPr>
          </a:p>
        </p:txBody>
      </p:sp>
      <p:sp>
        <p:nvSpPr>
          <p:cNvPr id="6" name="Content Placeholder 3"/>
          <p:cNvSpPr>
            <a:spLocks noGrp="1"/>
          </p:cNvSpPr>
          <p:nvPr>
            <p:ph idx="1"/>
          </p:nvPr>
        </p:nvSpPr>
        <p:spPr>
          <a:xfrm>
            <a:off x="0" y="2507956"/>
            <a:ext cx="1883734" cy="1454444"/>
          </a:xfrm>
        </p:spPr>
        <p:txBody>
          <a:bodyPr/>
          <a:lstStyle/>
          <a:p>
            <a:pPr marL="119062" indent="0" algn="ctr">
              <a:buNone/>
            </a:pPr>
            <a:r>
              <a:rPr lang="en-US" sz="2400" dirty="0" smtClean="0">
                <a:solidFill>
                  <a:schemeClr val="bg1"/>
                </a:solidFill>
                <a:latin typeface="Comic Sans MS" pitchFamily="66" charset="0"/>
              </a:rPr>
              <a:t>Group of 32 dog volunteers</a:t>
            </a:r>
            <a:endParaRPr lang="en-US" sz="2400" dirty="0">
              <a:solidFill>
                <a:schemeClr val="bg1"/>
              </a:solidFill>
              <a:latin typeface="Comic Sans MS" pitchFamily="66" charset="0"/>
            </a:endParaRPr>
          </a:p>
        </p:txBody>
      </p:sp>
      <p:sp>
        <p:nvSpPr>
          <p:cNvPr id="8" name="Content Placeholder 3"/>
          <p:cNvSpPr txBox="1">
            <a:spLocks/>
          </p:cNvSpPr>
          <p:nvPr/>
        </p:nvSpPr>
        <p:spPr bwMode="auto">
          <a:xfrm>
            <a:off x="2319709" y="1025598"/>
            <a:ext cx="174019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24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1: </a:t>
            </a:r>
          </a:p>
          <a:p>
            <a:pPr marL="119062" indent="0" algn="ctr">
              <a:buFont typeface="Wingdings 2" pitchFamily="18" charset="2"/>
              <a:buNone/>
            </a:pPr>
            <a:r>
              <a:rPr lang="en-US" sz="2400" dirty="0" smtClean="0">
                <a:solidFill>
                  <a:schemeClr val="bg1"/>
                </a:solidFill>
                <a:latin typeface="Comic Sans MS" pitchFamily="66" charset="0"/>
              </a:rPr>
              <a:t>16 dogs</a:t>
            </a:r>
            <a:endParaRPr lang="en-US" sz="2400" dirty="0">
              <a:solidFill>
                <a:schemeClr val="bg1"/>
              </a:solidFill>
              <a:latin typeface="Comic Sans MS" pitchFamily="66" charset="0"/>
            </a:endParaRPr>
          </a:p>
        </p:txBody>
      </p:sp>
      <p:sp>
        <p:nvSpPr>
          <p:cNvPr id="9" name="Content Placeholder 3"/>
          <p:cNvSpPr txBox="1">
            <a:spLocks/>
          </p:cNvSpPr>
          <p:nvPr/>
        </p:nvSpPr>
        <p:spPr bwMode="auto">
          <a:xfrm>
            <a:off x="4876800" y="922817"/>
            <a:ext cx="19812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0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1: </a:t>
            </a:r>
          </a:p>
          <a:p>
            <a:pPr marL="119062" indent="0">
              <a:buFont typeface="Wingdings 2" pitchFamily="18" charset="2"/>
              <a:buNone/>
            </a:pPr>
            <a:r>
              <a:rPr lang="en-US" sz="2000" dirty="0" smtClean="0">
                <a:solidFill>
                  <a:schemeClr val="bg1"/>
                </a:solidFill>
                <a:latin typeface="Comic Sans MS" pitchFamily="66" charset="0"/>
              </a:rPr>
              <a:t>Dogs eat new food for 6 weeks</a:t>
            </a:r>
            <a:endParaRPr lang="en-US" sz="2000" dirty="0">
              <a:solidFill>
                <a:schemeClr val="bg1"/>
              </a:solidFill>
              <a:latin typeface="Comic Sans MS" pitchFamily="66" charset="0"/>
            </a:endParaRPr>
          </a:p>
        </p:txBody>
      </p:sp>
      <p:cxnSp>
        <p:nvCxnSpPr>
          <p:cNvPr id="10" name="Straight Arrow Connector 9"/>
          <p:cNvCxnSpPr/>
          <p:nvPr/>
        </p:nvCxnSpPr>
        <p:spPr>
          <a:xfrm flipV="1">
            <a:off x="1400839" y="1447800"/>
            <a:ext cx="1037561" cy="106015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464634" y="3810000"/>
            <a:ext cx="1074733" cy="9906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988095" y="1524000"/>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038600" y="4876355"/>
            <a:ext cx="1013637"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4" name="Content Placeholder 3"/>
          <p:cNvSpPr txBox="1">
            <a:spLocks/>
          </p:cNvSpPr>
          <p:nvPr/>
        </p:nvSpPr>
        <p:spPr bwMode="auto">
          <a:xfrm>
            <a:off x="2271822" y="4395677"/>
            <a:ext cx="194402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24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2: </a:t>
            </a:r>
          </a:p>
          <a:p>
            <a:pPr marL="119062" indent="0" algn="ctr">
              <a:buFont typeface="Wingdings 2" pitchFamily="18" charset="2"/>
              <a:buNone/>
            </a:pPr>
            <a:r>
              <a:rPr lang="en-US" sz="2400" dirty="0" smtClean="0">
                <a:solidFill>
                  <a:schemeClr val="bg1"/>
                </a:solidFill>
                <a:latin typeface="Comic Sans MS" pitchFamily="66" charset="0"/>
              </a:rPr>
              <a:t>16 dogs</a:t>
            </a:r>
            <a:endParaRPr lang="en-US" sz="2400" dirty="0">
              <a:solidFill>
                <a:schemeClr val="bg1"/>
              </a:solidFill>
              <a:latin typeface="Comic Sans MS" pitchFamily="66" charset="0"/>
            </a:endParaRPr>
          </a:p>
        </p:txBody>
      </p:sp>
      <p:sp>
        <p:nvSpPr>
          <p:cNvPr id="17" name="Content Placeholder 3"/>
          <p:cNvSpPr txBox="1">
            <a:spLocks/>
          </p:cNvSpPr>
          <p:nvPr/>
        </p:nvSpPr>
        <p:spPr bwMode="auto">
          <a:xfrm>
            <a:off x="4953000" y="4343400"/>
            <a:ext cx="2126512"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0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2: </a:t>
            </a:r>
          </a:p>
          <a:p>
            <a:pPr marL="119062" indent="0">
              <a:buFont typeface="Wingdings 2" pitchFamily="18" charset="2"/>
              <a:buNone/>
            </a:pPr>
            <a:r>
              <a:rPr lang="en-US" sz="2000" dirty="0" smtClean="0">
                <a:solidFill>
                  <a:schemeClr val="bg1"/>
                </a:solidFill>
                <a:latin typeface="Comic Sans MS" pitchFamily="66" charset="0"/>
              </a:rPr>
              <a:t>Dogs eat “safe” food for 6 weeks</a:t>
            </a:r>
            <a:endParaRPr lang="en-US" sz="2000" dirty="0">
              <a:solidFill>
                <a:schemeClr val="bg1"/>
              </a:solidFill>
              <a:latin typeface="Comic Sans MS" pitchFamily="66" charset="0"/>
            </a:endParaRPr>
          </a:p>
        </p:txBody>
      </p:sp>
      <p:cxnSp>
        <p:nvCxnSpPr>
          <p:cNvPr id="18" name="Straight Arrow Connector 17"/>
          <p:cNvCxnSpPr/>
          <p:nvPr/>
        </p:nvCxnSpPr>
        <p:spPr>
          <a:xfrm>
            <a:off x="6629400" y="1609059"/>
            <a:ext cx="838200" cy="81427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6660412" y="3615065"/>
            <a:ext cx="838200" cy="7620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0" name="Content Placeholder 3"/>
          <p:cNvSpPr txBox="1">
            <a:spLocks/>
          </p:cNvSpPr>
          <p:nvPr/>
        </p:nvSpPr>
        <p:spPr bwMode="auto">
          <a:xfrm>
            <a:off x="6024230" y="2423336"/>
            <a:ext cx="28194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000" b="1" dirty="0" smtClean="0">
                <a:solidFill>
                  <a:schemeClr val="accent5">
                    <a:lumMod val="20000"/>
                    <a:lumOff val="80000"/>
                  </a:schemeClr>
                </a:solidFill>
                <a:latin typeface="Comic Sans MS" pitchFamily="66" charset="0"/>
              </a:rPr>
              <a:t>Compare</a:t>
            </a:r>
            <a:r>
              <a:rPr lang="en-US" sz="2000" dirty="0" smtClean="0">
                <a:solidFill>
                  <a:schemeClr val="accent5">
                    <a:lumMod val="20000"/>
                    <a:lumOff val="80000"/>
                  </a:schemeClr>
                </a:solidFill>
                <a:latin typeface="Comic Sans MS" pitchFamily="66" charset="0"/>
              </a:rPr>
              <a:t> </a:t>
            </a:r>
            <a:r>
              <a:rPr lang="en-US" sz="2000" dirty="0" smtClean="0">
                <a:solidFill>
                  <a:schemeClr val="bg1"/>
                </a:solidFill>
                <a:latin typeface="Comic Sans MS" pitchFamily="66" charset="0"/>
              </a:rPr>
              <a:t>health of dogs, to be evaluated by veterinarian</a:t>
            </a:r>
            <a:endParaRPr lang="en-US" sz="2000" dirty="0">
              <a:solidFill>
                <a:schemeClr val="bg1"/>
              </a:solidFill>
              <a:latin typeface="Comic Sans MS" pitchFamily="66" charset="0"/>
            </a:endParaRPr>
          </a:p>
        </p:txBody>
      </p:sp>
      <p:sp>
        <p:nvSpPr>
          <p:cNvPr id="21" name="TextBox 20"/>
          <p:cNvSpPr txBox="1"/>
          <p:nvPr/>
        </p:nvSpPr>
        <p:spPr>
          <a:xfrm>
            <a:off x="1819939" y="1656113"/>
            <a:ext cx="719428" cy="2766142"/>
          </a:xfrm>
          <a:prstGeom prst="rect">
            <a:avLst/>
          </a:prstGeom>
          <a:noFill/>
        </p:spPr>
        <p:txBody>
          <a:bodyPr vert="wordArtVert" wrap="none" rtlCol="0">
            <a:spAutoFit/>
          </a:bodyPr>
          <a:lstStyle/>
          <a:p>
            <a:pPr algn="ctr"/>
            <a:r>
              <a:rPr lang="en-US" sz="1600" b="1" dirty="0" smtClean="0">
                <a:solidFill>
                  <a:schemeClr val="accent5">
                    <a:lumMod val="20000"/>
                    <a:lumOff val="80000"/>
                  </a:schemeClr>
                </a:solidFill>
                <a:effectLst>
                  <a:outerShdw blurRad="38100" dist="38100" dir="2700000" algn="tl">
                    <a:srgbClr val="000000">
                      <a:alpha val="43137"/>
                    </a:srgbClr>
                  </a:outerShdw>
                </a:effectLst>
              </a:rPr>
              <a:t>RANDOM </a:t>
            </a:r>
            <a:br>
              <a:rPr lang="en-US" sz="1600" b="1" dirty="0" smtClean="0">
                <a:solidFill>
                  <a:schemeClr val="accent5">
                    <a:lumMod val="20000"/>
                    <a:lumOff val="80000"/>
                  </a:schemeClr>
                </a:solidFill>
                <a:effectLst>
                  <a:outerShdw blurRad="38100" dist="38100" dir="2700000" algn="tl">
                    <a:srgbClr val="000000">
                      <a:alpha val="43137"/>
                    </a:srgbClr>
                  </a:outerShdw>
                </a:effectLst>
              </a:rPr>
            </a:br>
            <a:r>
              <a:rPr lang="en-US" sz="1600" b="1" dirty="0" smtClean="0">
                <a:solidFill>
                  <a:schemeClr val="accent5">
                    <a:lumMod val="20000"/>
                    <a:lumOff val="80000"/>
                  </a:schemeClr>
                </a:solidFill>
                <a:effectLst>
                  <a:outerShdw blurRad="38100" dist="38100" dir="2700000" algn="tl">
                    <a:srgbClr val="000000">
                      <a:alpha val="43137"/>
                    </a:srgbClr>
                  </a:outerShdw>
                </a:effectLst>
              </a:rPr>
              <a:t>ASSIGNMENT</a:t>
            </a:r>
            <a:endParaRPr lang="en-US" sz="1600" b="1" dirty="0">
              <a:solidFill>
                <a:schemeClr val="accent5">
                  <a:lumMod val="20000"/>
                  <a:lumOff val="80000"/>
                </a:schemeClr>
              </a:solidFill>
              <a:effectLst>
                <a:outerShdw blurRad="38100" dist="38100" dir="2700000" algn="tl">
                  <a:srgbClr val="000000">
                    <a:alpha val="43137"/>
                  </a:srgbClr>
                </a:outerShdw>
              </a:effectLst>
            </a:endParaRPr>
          </a:p>
        </p:txBody>
      </p:sp>
      <p:sp>
        <p:nvSpPr>
          <p:cNvPr id="22" name="Title 1"/>
          <p:cNvSpPr>
            <a:spLocks noGrp="1"/>
          </p:cNvSpPr>
          <p:nvPr>
            <p:ph type="title"/>
          </p:nvPr>
        </p:nvSpPr>
        <p:spPr>
          <a:xfrm>
            <a:off x="0" y="0"/>
            <a:ext cx="8229600" cy="685800"/>
          </a:xfrm>
        </p:spPr>
        <p:txBody>
          <a:bodyPr>
            <a:normAutofit/>
          </a:bodyPr>
          <a:lstStyle/>
          <a:p>
            <a:r>
              <a:rPr lang="en-US" sz="3200" b="0" dirty="0" smtClean="0">
                <a:solidFill>
                  <a:schemeClr val="bg1"/>
                </a:solidFill>
                <a:effectLst>
                  <a:outerShdw blurRad="38100" dist="38100" dir="2700000" algn="tl">
                    <a:srgbClr val="000000">
                      <a:alpha val="43137"/>
                    </a:srgbClr>
                  </a:outerShdw>
                </a:effectLst>
                <a:latin typeface="Gotham Black" pitchFamily="50" charset="0"/>
              </a:rPr>
              <a:t>COMPLETELY</a:t>
            </a:r>
            <a:r>
              <a:rPr lang="en-US" sz="3200" b="0" dirty="0" smtClean="0">
                <a:solidFill>
                  <a:schemeClr val="bg1"/>
                </a:solidFill>
                <a:effectLst>
                  <a:outerShdw blurRad="38100" dist="38100" dir="2700000" algn="tl">
                    <a:srgbClr val="000000">
                      <a:alpha val="43137"/>
                    </a:srgbClr>
                  </a:outerShdw>
                </a:effectLst>
                <a:latin typeface="Gotham Medium" pitchFamily="50" charset="0"/>
              </a:rPr>
              <a:t> RANDOMIZED DESIGN</a:t>
            </a:r>
            <a:endParaRPr lang="en-US" sz="3200" b="0" i="1" dirty="0">
              <a:solidFill>
                <a:schemeClr val="bg1"/>
              </a:solidFill>
              <a:effectLst>
                <a:outerShdw blurRad="38100" dist="38100" dir="2700000" algn="tl">
                  <a:srgbClr val="000000">
                    <a:alpha val="43137"/>
                  </a:srgbClr>
                </a:outerShdw>
              </a:effectLst>
              <a:latin typeface="Gotham Medium" pitchFamily="50" charset="0"/>
            </a:endParaRPr>
          </a:p>
        </p:txBody>
      </p:sp>
    </p:spTree>
    <p:extLst>
      <p:ext uri="{BB962C8B-B14F-4D97-AF65-F5344CB8AC3E}">
        <p14:creationId xmlns:p14="http://schemas.microsoft.com/office/powerpoint/2010/main" val="146388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randombar(horizontal)">
                                      <p:cBhvr>
                                        <p:cTn id="14" dur="500"/>
                                        <p:tgtEl>
                                          <p:spTgt spid="10"/>
                                        </p:tgtEl>
                                      </p:cBhvr>
                                    </p:animEffect>
                                  </p:childTnLst>
                                </p:cTn>
                              </p:par>
                              <p:par>
                                <p:cTn id="15" presetID="14" presetClass="entr" presetSubtype="1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randombar(horizontal)">
                                      <p:cBhvr>
                                        <p:cTn id="17" dur="500"/>
                                        <p:tgtEl>
                                          <p:spTgt spid="11"/>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randombar(horizontal)">
                                      <p:cBhvr>
                                        <p:cTn id="20" dur="500"/>
                                        <p:tgtEl>
                                          <p:spTgt spid="8"/>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randombar(horizontal)">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1"/>
                                        </p:tgtEl>
                                        <p:attrNameLst>
                                          <p:attrName>style.visibility</p:attrName>
                                        </p:attrNameLst>
                                      </p:cBhvr>
                                      <p:to>
                                        <p:strVal val="visible"/>
                                      </p:to>
                                    </p:set>
                                    <p:anim calcmode="lin" valueType="num">
                                      <p:cBhvr>
                                        <p:cTn id="28" dur="500" fill="hold"/>
                                        <p:tgtEl>
                                          <p:spTgt spid="21"/>
                                        </p:tgtEl>
                                        <p:attrNameLst>
                                          <p:attrName>ppt_w</p:attrName>
                                        </p:attrNameLst>
                                      </p:cBhvr>
                                      <p:tavLst>
                                        <p:tav tm="0">
                                          <p:val>
                                            <p:fltVal val="0"/>
                                          </p:val>
                                        </p:tav>
                                        <p:tav tm="100000">
                                          <p:val>
                                            <p:strVal val="#ppt_w"/>
                                          </p:val>
                                        </p:tav>
                                      </p:tavLst>
                                    </p:anim>
                                    <p:anim calcmode="lin" valueType="num">
                                      <p:cBhvr>
                                        <p:cTn id="29" dur="500" fill="hold"/>
                                        <p:tgtEl>
                                          <p:spTgt spid="21"/>
                                        </p:tgtEl>
                                        <p:attrNameLst>
                                          <p:attrName>ppt_h</p:attrName>
                                        </p:attrNameLst>
                                      </p:cBhvr>
                                      <p:tavLst>
                                        <p:tav tm="0">
                                          <p:val>
                                            <p:fltVal val="0"/>
                                          </p:val>
                                        </p:tav>
                                        <p:tav tm="100000">
                                          <p:val>
                                            <p:strVal val="#ppt_h"/>
                                          </p:val>
                                        </p:tav>
                                      </p:tavLst>
                                    </p:anim>
                                    <p:animEffect transition="in" filter="fade">
                                      <p:cBhvr>
                                        <p:cTn id="30" dur="500"/>
                                        <p:tgtEl>
                                          <p:spTgt spid="21"/>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randombar(horizontal)">
                                      <p:cBhvr>
                                        <p:cTn id="35" dur="500"/>
                                        <p:tgtEl>
                                          <p:spTgt spid="12"/>
                                        </p:tgtEl>
                                      </p:cBhvr>
                                    </p:animEffect>
                                  </p:childTnLst>
                                </p:cTn>
                              </p:par>
                              <p:par>
                                <p:cTn id="36" presetID="14" presetClass="entr" presetSubtype="10" fill="hold"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randombar(horizontal)">
                                      <p:cBhvr>
                                        <p:cTn id="38" dur="500"/>
                                        <p:tgtEl>
                                          <p:spTgt spid="13"/>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randombar(horizontal)">
                                      <p:cBhvr>
                                        <p:cTn id="41" dur="500"/>
                                        <p:tgtEl>
                                          <p:spTgt spid="17"/>
                                        </p:tgtEl>
                                      </p:cBhvr>
                                    </p:animEffect>
                                  </p:childTnLst>
                                </p:cTn>
                              </p:par>
                              <p:par>
                                <p:cTn id="42" presetID="14" presetClass="entr" presetSubtype="10"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randombar(horizontal)">
                                      <p:cBhvr>
                                        <p:cTn id="44" dur="500"/>
                                        <p:tgtEl>
                                          <p:spTgt spid="9"/>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nodeType="click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randombar(horizontal)">
                                      <p:cBhvr>
                                        <p:cTn id="49" dur="500"/>
                                        <p:tgtEl>
                                          <p:spTgt spid="18"/>
                                        </p:tgtEl>
                                      </p:cBhvr>
                                    </p:animEffect>
                                  </p:childTnLst>
                                </p:cTn>
                              </p:par>
                              <p:par>
                                <p:cTn id="50" presetID="14" presetClass="entr" presetSubtype="10" fill="hold" nodeType="with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randombar(horizontal)">
                                      <p:cBhvr>
                                        <p:cTn id="52" dur="500"/>
                                        <p:tgtEl>
                                          <p:spTgt spid="19"/>
                                        </p:tgtEl>
                                      </p:cBhvr>
                                    </p:animEffect>
                                  </p:childTnLst>
                                </p:cTn>
                              </p:par>
                              <p:par>
                                <p:cTn id="53" presetID="14" presetClass="entr" presetSubtype="10"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randombar(horizontal)">
                                      <p:cBhvr>
                                        <p:cTn id="5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8" grpId="0"/>
      <p:bldP spid="9" grpId="0"/>
      <p:bldP spid="14" grpId="0"/>
      <p:bldP spid="17" grpId="0"/>
      <p:bldP spid="20" grpId="0"/>
      <p:bldP spid="21"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r>
              <a:rPr lang="en-US" sz="3200" dirty="0" smtClean="0"/>
              <a:t>(explaining the randomization procedure…)</a:t>
            </a:r>
            <a:endParaRPr lang="en-US" sz="3200" dirty="0"/>
          </a:p>
        </p:txBody>
      </p:sp>
      <p:sp>
        <p:nvSpPr>
          <p:cNvPr id="3" name="Content Placeholder 2"/>
          <p:cNvSpPr>
            <a:spLocks noGrp="1"/>
          </p:cNvSpPr>
          <p:nvPr>
            <p:ph idx="1"/>
          </p:nvPr>
        </p:nvSpPr>
        <p:spPr>
          <a:xfrm>
            <a:off x="76200" y="533400"/>
            <a:ext cx="8610600" cy="5181600"/>
          </a:xfrm>
        </p:spPr>
        <p:txBody>
          <a:bodyPr/>
          <a:lstStyle/>
          <a:p>
            <a:r>
              <a:rPr lang="en-US" sz="2800" dirty="0" smtClean="0">
                <a:solidFill>
                  <a:schemeClr val="bg1"/>
                </a:solidFill>
                <a:effectLst>
                  <a:outerShdw blurRad="38100" dist="38100" dir="2700000" algn="tl">
                    <a:srgbClr val="000000">
                      <a:alpha val="43137"/>
                    </a:srgbClr>
                  </a:outerShdw>
                </a:effectLst>
              </a:rPr>
              <a:t>Using a RNG on a </a:t>
            </a:r>
            <a:r>
              <a:rPr lang="en-US" sz="2800" dirty="0" smtClean="0">
                <a:solidFill>
                  <a:schemeClr val="bg1"/>
                </a:solidFill>
                <a:effectLst>
                  <a:outerShdw blurRad="38100" dist="38100" dir="2700000" algn="tl">
                    <a:srgbClr val="000000">
                      <a:alpha val="43137"/>
                    </a:srgbClr>
                  </a:outerShdw>
                </a:effectLst>
              </a:rPr>
              <a:t>calculator/computer, </a:t>
            </a:r>
            <a:r>
              <a:rPr lang="en-US" sz="2800" b="1" dirty="0" smtClean="0">
                <a:solidFill>
                  <a:schemeClr val="bg1"/>
                </a:solidFill>
                <a:effectLst>
                  <a:outerShdw blurRad="38100" dist="38100" dir="2700000" algn="tl">
                    <a:srgbClr val="000000">
                      <a:alpha val="43137"/>
                    </a:srgbClr>
                  </a:outerShdw>
                </a:effectLst>
              </a:rPr>
              <a:t>RANDOMLY</a:t>
            </a:r>
            <a:r>
              <a:rPr lang="en-US" sz="2800" dirty="0" smtClean="0">
                <a:solidFill>
                  <a:schemeClr val="bg1"/>
                </a:solidFill>
                <a:effectLst>
                  <a:outerShdw blurRad="38100" dist="38100" dir="2700000" algn="tl">
                    <a:srgbClr val="000000">
                      <a:alpha val="43137"/>
                    </a:srgbClr>
                  </a:outerShdw>
                </a:effectLst>
              </a:rPr>
              <a:t> assign each dog a unique number from 1 to 32.  </a:t>
            </a:r>
          </a:p>
          <a:p>
            <a:r>
              <a:rPr lang="en-US" sz="2800" dirty="0" smtClean="0">
                <a:solidFill>
                  <a:schemeClr val="bg1"/>
                </a:solidFill>
                <a:effectLst>
                  <a:outerShdw blurRad="38100" dist="38100" dir="2700000" algn="tl">
                    <a:srgbClr val="000000">
                      <a:alpha val="43137"/>
                    </a:srgbClr>
                  </a:outerShdw>
                </a:effectLst>
              </a:rPr>
              <a:t>The dogs with numbers 1 –</a:t>
            </a:r>
            <a:r>
              <a:rPr lang="en-US" sz="2800" dirty="0" smtClean="0">
                <a:solidFill>
                  <a:schemeClr val="bg1"/>
                </a:solidFill>
                <a:effectLst>
                  <a:outerShdw blurRad="38100" dist="38100" dir="2700000" algn="tl">
                    <a:srgbClr val="000000">
                      <a:alpha val="43137"/>
                    </a:srgbClr>
                  </a:outerShdw>
                </a:effectLst>
              </a:rPr>
              <a:t> 16 are placed in treatment </a:t>
            </a:r>
            <a:r>
              <a:rPr lang="en-US" sz="2800" dirty="0" smtClean="0">
                <a:solidFill>
                  <a:schemeClr val="bg1"/>
                </a:solidFill>
                <a:effectLst>
                  <a:outerShdw blurRad="38100" dist="38100" dir="2700000" algn="tl">
                    <a:srgbClr val="000000">
                      <a:alpha val="43137"/>
                    </a:srgbClr>
                  </a:outerShdw>
                </a:effectLst>
              </a:rPr>
              <a:t>group 1.  The rest of the dogs will be placed in treatment group 2 (or the control group).</a:t>
            </a:r>
          </a:p>
          <a:p>
            <a:pPr marL="119062" indent="0" algn="ctr">
              <a:buNone/>
            </a:pPr>
            <a:r>
              <a:rPr lang="en-US" sz="4400" dirty="0" smtClean="0">
                <a:solidFill>
                  <a:schemeClr val="bg1"/>
                </a:solidFill>
                <a:effectLst>
                  <a:outerShdw blurRad="38100" dist="38100" dir="2700000" algn="tl">
                    <a:srgbClr val="000000">
                      <a:alpha val="43137"/>
                    </a:srgbClr>
                  </a:outerShdw>
                </a:effectLst>
                <a:latin typeface="Eurostile LT Bold" pitchFamily="2" charset="0"/>
              </a:rPr>
              <a:t>OR</a:t>
            </a:r>
          </a:p>
          <a:p>
            <a:r>
              <a:rPr lang="en-US" sz="2800" dirty="0" smtClean="0">
                <a:solidFill>
                  <a:schemeClr val="bg1"/>
                </a:solidFill>
                <a:effectLst>
                  <a:outerShdw blurRad="38100" dist="38100" dir="2700000" algn="tl">
                    <a:srgbClr val="000000">
                      <a:alpha val="43137"/>
                    </a:srgbClr>
                  </a:outerShdw>
                </a:effectLst>
              </a:rPr>
              <a:t>We will number the dogs from 1 to 32.  Take 32 slips of paper, number them from 1 to 32, and put them in a hat.  Stir the slips in the hat, then draw 16 of the slips without looking.  The dogs with those numbers are placed in treatment group 1…</a:t>
            </a:r>
            <a:endParaRPr lang="en-US" sz="2800"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37040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par>
                                <p:cTn id="18" presetID="14" presetClass="entr" presetSubtype="1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r>
              <a:rPr lang="en-US" sz="3200" dirty="0" smtClean="0"/>
              <a:t>why is random assignment important?</a:t>
            </a:r>
            <a:endParaRPr lang="en-US" sz="3200" dirty="0"/>
          </a:p>
        </p:txBody>
      </p:sp>
      <p:sp>
        <p:nvSpPr>
          <p:cNvPr id="3" name="Content Placeholder 2"/>
          <p:cNvSpPr>
            <a:spLocks noGrp="1"/>
          </p:cNvSpPr>
          <p:nvPr>
            <p:ph idx="1"/>
          </p:nvPr>
        </p:nvSpPr>
        <p:spPr>
          <a:xfrm>
            <a:off x="76200" y="533400"/>
            <a:ext cx="8610600" cy="5181600"/>
          </a:xfrm>
        </p:spPr>
        <p:txBody>
          <a:bodyPr/>
          <a:lstStyle/>
          <a:p>
            <a:r>
              <a:rPr lang="en-US" sz="2800" dirty="0" smtClean="0">
                <a:solidFill>
                  <a:schemeClr val="bg1"/>
                </a:solidFill>
                <a:effectLst>
                  <a:outerShdw blurRad="38100" dist="38100" dir="2700000" algn="tl">
                    <a:srgbClr val="000000">
                      <a:alpha val="43137"/>
                    </a:srgbClr>
                  </a:outerShdw>
                </a:effectLst>
              </a:rPr>
              <a:t>In theory, randomization </a:t>
            </a:r>
            <a:r>
              <a:rPr lang="en-US" sz="2800" b="1" dirty="0" smtClean="0">
                <a:solidFill>
                  <a:schemeClr val="bg1"/>
                </a:solidFill>
                <a:effectLst>
                  <a:outerShdw blurRad="38100" dist="38100" dir="2700000" algn="tl">
                    <a:srgbClr val="000000">
                      <a:alpha val="43137"/>
                    </a:srgbClr>
                  </a:outerShdw>
                </a:effectLst>
              </a:rPr>
              <a:t>EQUALIZES</a:t>
            </a:r>
            <a:r>
              <a:rPr lang="en-US" sz="2800" dirty="0" smtClean="0">
                <a:solidFill>
                  <a:schemeClr val="bg1"/>
                </a:solidFill>
                <a:effectLst>
                  <a:outerShdw blurRad="38100" dist="38100" dir="2700000" algn="tl">
                    <a:srgbClr val="000000">
                      <a:alpha val="43137"/>
                    </a:srgbClr>
                  </a:outerShdw>
                </a:effectLst>
              </a:rPr>
              <a:t> all other variables </a:t>
            </a:r>
            <a:r>
              <a:rPr lang="en-US" sz="2800" i="1" dirty="0" smtClean="0">
                <a:solidFill>
                  <a:schemeClr val="bg1"/>
                </a:solidFill>
                <a:effectLst>
                  <a:outerShdw blurRad="38100" dist="38100" dir="2700000" algn="tl">
                    <a:srgbClr val="000000">
                      <a:alpha val="43137"/>
                    </a:srgbClr>
                  </a:outerShdw>
                </a:effectLst>
              </a:rPr>
              <a:t>(including the things we can’t predict)</a:t>
            </a:r>
            <a:r>
              <a:rPr lang="en-US" sz="2800" dirty="0" smtClean="0">
                <a:solidFill>
                  <a:schemeClr val="bg1"/>
                </a:solidFill>
                <a:effectLst>
                  <a:outerShdw blurRad="38100" dist="38100" dir="2700000" algn="tl">
                    <a:srgbClr val="000000">
                      <a:alpha val="43137"/>
                    </a:srgbClr>
                  </a:outerShdw>
                </a:effectLst>
              </a:rPr>
              <a:t>.</a:t>
            </a:r>
          </a:p>
          <a:p>
            <a:pPr marL="119062" indent="0" algn="ctr">
              <a:buNone/>
            </a:pPr>
            <a:endParaRPr lang="en-US" sz="1050" dirty="0" smtClean="0">
              <a:solidFill>
                <a:schemeClr val="bg1"/>
              </a:solidFill>
              <a:effectLst>
                <a:outerShdw blurRad="38100" dist="38100" dir="2700000" algn="tl">
                  <a:srgbClr val="000000">
                    <a:alpha val="43137"/>
                  </a:srgbClr>
                </a:outerShdw>
              </a:effectLst>
              <a:latin typeface="Eurostile LT Bold" pitchFamily="2" charset="0"/>
            </a:endParaRPr>
          </a:p>
          <a:p>
            <a:pPr marL="119062" indent="0" algn="ctr">
              <a:buNone/>
            </a:pPr>
            <a:r>
              <a:rPr lang="en-US" sz="4400" dirty="0" smtClean="0">
                <a:solidFill>
                  <a:schemeClr val="bg1"/>
                </a:solidFill>
                <a:effectLst>
                  <a:outerShdw blurRad="38100" dist="38100" dir="2700000" algn="tl">
                    <a:srgbClr val="000000">
                      <a:alpha val="43137"/>
                    </a:srgbClr>
                  </a:outerShdw>
                </a:effectLst>
                <a:latin typeface="Eurostile LT Bold" pitchFamily="2" charset="0"/>
              </a:rPr>
              <a:t>BUT…</a:t>
            </a:r>
            <a:br>
              <a:rPr lang="en-US" sz="4400" dirty="0" smtClean="0">
                <a:solidFill>
                  <a:schemeClr val="bg1"/>
                </a:solidFill>
                <a:effectLst>
                  <a:outerShdw blurRad="38100" dist="38100" dir="2700000" algn="tl">
                    <a:srgbClr val="000000">
                      <a:alpha val="43137"/>
                    </a:srgbClr>
                  </a:outerShdw>
                </a:effectLst>
                <a:latin typeface="Eurostile LT Bold" pitchFamily="2" charset="0"/>
              </a:rPr>
            </a:br>
            <a:endParaRPr lang="en-US" sz="1050" dirty="0" smtClean="0">
              <a:solidFill>
                <a:schemeClr val="bg1"/>
              </a:solidFill>
              <a:effectLst>
                <a:outerShdw blurRad="38100" dist="38100" dir="2700000" algn="tl">
                  <a:srgbClr val="000000">
                    <a:alpha val="43137"/>
                  </a:srgbClr>
                </a:outerShdw>
              </a:effectLst>
              <a:latin typeface="Eurostile LT Bold" pitchFamily="2" charset="0"/>
            </a:endParaRPr>
          </a:p>
          <a:p>
            <a:r>
              <a:rPr lang="en-US" sz="2800" dirty="0" smtClean="0">
                <a:solidFill>
                  <a:schemeClr val="bg1"/>
                </a:solidFill>
                <a:effectLst>
                  <a:outerShdw blurRad="38100" dist="38100" dir="2700000" algn="tl">
                    <a:srgbClr val="000000">
                      <a:alpha val="43137"/>
                    </a:srgbClr>
                  </a:outerShdw>
                </a:effectLst>
              </a:rPr>
              <a:t>…VARIATION WILL OCCUR.  </a:t>
            </a:r>
            <a:br>
              <a:rPr lang="en-US" sz="2800" dirty="0" smtClean="0">
                <a:solidFill>
                  <a:schemeClr val="bg1"/>
                </a:solidFill>
                <a:effectLst>
                  <a:outerShdw blurRad="38100" dist="38100" dir="2700000" algn="tl">
                    <a:srgbClr val="000000">
                      <a:alpha val="43137"/>
                    </a:srgbClr>
                  </a:outerShdw>
                </a:effectLst>
              </a:rPr>
            </a:br>
            <a:r>
              <a:rPr lang="en-US" sz="2800" dirty="0" smtClean="0">
                <a:solidFill>
                  <a:schemeClr val="bg1"/>
                </a:solidFill>
                <a:effectLst>
                  <a:outerShdw blurRad="38100" dist="38100" dir="2700000" algn="tl">
                    <a:srgbClr val="000000">
                      <a:alpha val="43137"/>
                    </a:srgbClr>
                  </a:outerShdw>
                </a:effectLst>
              </a:rPr>
              <a:t>Sometimes we end up with “unfair” groups…</a:t>
            </a:r>
            <a:r>
              <a:rPr lang="en-US" sz="2800" dirty="0" smtClean="0">
                <a:solidFill>
                  <a:schemeClr val="bg1"/>
                </a:solidFill>
                <a:effectLst>
                  <a:outerShdw blurRad="38100" dist="38100" dir="2700000" algn="tl">
                    <a:srgbClr val="000000">
                      <a:alpha val="43137"/>
                    </a:srgbClr>
                  </a:outerShdw>
                </a:effectLst>
              </a:rPr>
              <a:t/>
            </a:r>
            <a:br>
              <a:rPr lang="en-US" sz="2800" dirty="0" smtClean="0">
                <a:solidFill>
                  <a:schemeClr val="bg1"/>
                </a:solidFill>
                <a:effectLst>
                  <a:outerShdw blurRad="38100" dist="38100" dir="2700000" algn="tl">
                    <a:srgbClr val="000000">
                      <a:alpha val="43137"/>
                    </a:srgbClr>
                  </a:outerShdw>
                </a:effectLst>
              </a:rPr>
            </a:br>
            <a:r>
              <a:rPr lang="en-US" sz="2800" dirty="0" smtClean="0">
                <a:solidFill>
                  <a:schemeClr val="bg1"/>
                </a:solidFill>
                <a:effectLst>
                  <a:outerShdw blurRad="38100" dist="38100" dir="2700000" algn="tl">
                    <a:srgbClr val="000000">
                      <a:alpha val="43137"/>
                    </a:srgbClr>
                  </a:outerShdw>
                </a:effectLst>
              </a:rPr>
              <a:t/>
            </a:r>
            <a:br>
              <a:rPr lang="en-US" sz="2800" dirty="0" smtClean="0">
                <a:solidFill>
                  <a:schemeClr val="bg1"/>
                </a:solidFill>
                <a:effectLst>
                  <a:outerShdw blurRad="38100" dist="38100" dir="2700000" algn="tl">
                    <a:srgbClr val="000000">
                      <a:alpha val="43137"/>
                    </a:srgbClr>
                  </a:outerShdw>
                </a:effectLst>
              </a:rPr>
            </a:br>
            <a:r>
              <a:rPr lang="en-US" sz="2800" dirty="0" smtClean="0">
                <a:solidFill>
                  <a:schemeClr val="bg1"/>
                </a:solidFill>
                <a:effectLst>
                  <a:outerShdw blurRad="38100" dist="38100" dir="2700000" algn="tl">
                    <a:srgbClr val="000000">
                      <a:alpha val="43137"/>
                    </a:srgbClr>
                  </a:outerShdw>
                </a:effectLst>
              </a:rPr>
              <a:t>That </a:t>
            </a:r>
            <a:r>
              <a:rPr lang="en-US" sz="2800" dirty="0" smtClean="0">
                <a:solidFill>
                  <a:schemeClr val="bg1"/>
                </a:solidFill>
                <a:effectLst>
                  <a:outerShdw blurRad="38100" dist="38100" dir="2700000" algn="tl">
                    <a:srgbClr val="000000">
                      <a:alpha val="43137"/>
                    </a:srgbClr>
                  </a:outerShdw>
                </a:effectLst>
              </a:rPr>
              <a:t>is why we </a:t>
            </a:r>
            <a:r>
              <a:rPr lang="en-US" sz="2800" b="1" dirty="0" smtClean="0">
                <a:solidFill>
                  <a:schemeClr val="bg1"/>
                </a:solidFill>
                <a:effectLst>
                  <a:outerShdw blurRad="38100" dist="38100" dir="2700000" algn="tl">
                    <a:srgbClr val="000000">
                      <a:alpha val="43137"/>
                    </a:srgbClr>
                  </a:outerShdw>
                </a:effectLst>
              </a:rPr>
              <a:t>replicate </a:t>
            </a:r>
            <a:r>
              <a:rPr lang="en-US" sz="2800" dirty="0" smtClean="0">
                <a:solidFill>
                  <a:schemeClr val="bg1"/>
                </a:solidFill>
                <a:effectLst>
                  <a:outerShdw blurRad="38100" dist="38100" dir="2700000" algn="tl">
                    <a:srgbClr val="000000">
                      <a:alpha val="43137"/>
                    </a:srgbClr>
                  </a:outerShdw>
                </a:effectLst>
              </a:rPr>
              <a:t>the experiment </a:t>
            </a:r>
            <a:r>
              <a:rPr lang="en-US" sz="2800" i="1" dirty="0" smtClean="0">
                <a:solidFill>
                  <a:schemeClr val="bg1"/>
                </a:solidFill>
                <a:effectLst>
                  <a:outerShdw blurRad="38100" dist="38100" dir="2700000" algn="tl">
                    <a:srgbClr val="000000">
                      <a:alpha val="43137"/>
                    </a:srgbClr>
                  </a:outerShdw>
                </a:effectLst>
              </a:rPr>
              <a:t>(perform the experiment a number of times, with different groups of subjects, in different locations, </a:t>
            </a:r>
            <a:r>
              <a:rPr lang="en-US" sz="2800" i="1" dirty="0" err="1" smtClean="0">
                <a:solidFill>
                  <a:schemeClr val="bg1"/>
                </a:solidFill>
                <a:effectLst>
                  <a:outerShdw blurRad="38100" dist="38100" dir="2700000" algn="tl">
                    <a:srgbClr val="000000">
                      <a:alpha val="43137"/>
                    </a:srgbClr>
                  </a:outerShdw>
                </a:effectLst>
              </a:rPr>
              <a:t>etc</a:t>
            </a:r>
            <a:r>
              <a:rPr lang="en-US" sz="2800" i="1" dirty="0" smtClean="0">
                <a:solidFill>
                  <a:schemeClr val="bg1"/>
                </a:solidFill>
                <a:effectLst>
                  <a:outerShdw blurRad="38100" dist="38100" dir="2700000" algn="tl">
                    <a:srgbClr val="000000">
                      <a:alpha val="43137"/>
                    </a:srgbClr>
                  </a:outerShdw>
                </a:effectLst>
              </a:rPr>
              <a:t>)</a:t>
            </a:r>
            <a:endParaRPr lang="en-US" sz="2800" i="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7530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idx="4294967295"/>
          </p:nvPr>
        </p:nvSpPr>
        <p:spPr>
          <a:xfrm>
            <a:off x="76200" y="0"/>
            <a:ext cx="7772400" cy="838200"/>
          </a:xfrm>
        </p:spPr>
        <p:txBody>
          <a:bodyPr>
            <a:normAutofit fontScale="90000"/>
          </a:bodyPr>
          <a:lstStyle/>
          <a:p>
            <a:pPr eaLnBrk="1" hangingPunct="1">
              <a:defRPr/>
            </a:pPr>
            <a:r>
              <a:rPr lang="en-US" sz="4000" b="1" dirty="0">
                <a:solidFill>
                  <a:srgbClr val="000066"/>
                </a:solidFill>
                <a:effectLst>
                  <a:outerShdw blurRad="38100" dist="38100" dir="2700000" algn="tl">
                    <a:srgbClr val="000000">
                      <a:alpha val="43137"/>
                    </a:srgbClr>
                  </a:outerShdw>
                </a:effectLst>
                <a:latin typeface="Comic Sans MS" pitchFamily="66" charset="0"/>
              </a:rPr>
              <a:t>Principles of Experimental Design</a:t>
            </a:r>
          </a:p>
        </p:txBody>
      </p:sp>
      <p:sp>
        <p:nvSpPr>
          <p:cNvPr id="95235" name="Rectangle 3"/>
          <p:cNvSpPr>
            <a:spLocks noGrp="1" noChangeArrowheads="1"/>
          </p:cNvSpPr>
          <p:nvPr>
            <p:ph idx="4294967295"/>
          </p:nvPr>
        </p:nvSpPr>
        <p:spPr>
          <a:xfrm>
            <a:off x="304800" y="762000"/>
            <a:ext cx="7772400" cy="5029200"/>
          </a:xfrm>
        </p:spPr>
        <p:txBody>
          <a:bodyPr/>
          <a:lstStyle/>
          <a:p>
            <a:pPr eaLnBrk="1" hangingPunct="1"/>
            <a:r>
              <a:rPr lang="en-US" sz="3000" b="1" u="sng" dirty="0" smtClean="0">
                <a:solidFill>
                  <a:srgbClr val="000066"/>
                </a:solidFill>
                <a:effectLst>
                  <a:outerShdw blurRad="38100" dist="38100" dir="2700000" algn="tl">
                    <a:srgbClr val="000000">
                      <a:alpha val="43137"/>
                    </a:srgbClr>
                  </a:outerShdw>
                </a:effectLst>
                <a:latin typeface="Comic Sans MS" pitchFamily="66" charset="0"/>
              </a:rPr>
              <a:t>Control</a:t>
            </a:r>
            <a:r>
              <a:rPr lang="en-US" sz="3000" b="1" dirty="0" smtClean="0">
                <a:solidFill>
                  <a:srgbClr val="000066"/>
                </a:solidFill>
                <a:effectLst>
                  <a:outerShdw blurRad="38100" dist="38100" dir="2700000" algn="tl">
                    <a:srgbClr val="000000">
                      <a:alpha val="43137"/>
                    </a:srgbClr>
                  </a:outerShdw>
                </a:effectLst>
                <a:latin typeface="Comic Sans MS" pitchFamily="66" charset="0"/>
              </a:rPr>
              <a:t> </a:t>
            </a:r>
            <a:r>
              <a:rPr lang="en-US" sz="3000" dirty="0" smtClean="0">
                <a:solidFill>
                  <a:srgbClr val="000066"/>
                </a:solidFill>
                <a:latin typeface="Comic Sans MS" pitchFamily="66" charset="0"/>
              </a:rPr>
              <a:t>– make conditions as similar as possible for all treatment groups (aside from the actual treatments).  </a:t>
            </a:r>
            <a:br>
              <a:rPr lang="en-US" sz="3000" dirty="0" smtClean="0">
                <a:solidFill>
                  <a:srgbClr val="000066"/>
                </a:solidFill>
                <a:latin typeface="Comic Sans MS" pitchFamily="66" charset="0"/>
              </a:rPr>
            </a:br>
            <a:r>
              <a:rPr lang="en-US" sz="2200" i="1" dirty="0" smtClean="0">
                <a:solidFill>
                  <a:srgbClr val="000066"/>
                </a:solidFill>
                <a:latin typeface="Arial" pitchFamily="34" charset="0"/>
                <a:cs typeface="Arial" pitchFamily="34" charset="0"/>
              </a:rPr>
              <a:t>If we observe a difference between groups, we want to know that it is a result of the treatment(s)!</a:t>
            </a:r>
          </a:p>
          <a:p>
            <a:pPr eaLnBrk="1" hangingPunct="1"/>
            <a:endParaRPr lang="en-US" sz="3000" dirty="0" smtClean="0">
              <a:solidFill>
                <a:srgbClr val="000066"/>
              </a:solidFill>
              <a:latin typeface="Comic Sans MS" pitchFamily="66" charset="0"/>
            </a:endParaRPr>
          </a:p>
          <a:p>
            <a:pPr eaLnBrk="1" hangingPunct="1"/>
            <a:r>
              <a:rPr lang="en-US" sz="3000" b="1" u="sng" dirty="0" smtClean="0">
                <a:solidFill>
                  <a:srgbClr val="000066"/>
                </a:solidFill>
                <a:effectLst>
                  <a:outerShdw blurRad="38100" dist="38100" dir="2700000" algn="tl">
                    <a:srgbClr val="000000">
                      <a:alpha val="43137"/>
                    </a:srgbClr>
                  </a:outerShdw>
                </a:effectLst>
                <a:latin typeface="Comic Sans MS" pitchFamily="66" charset="0"/>
              </a:rPr>
              <a:t>Randomization</a:t>
            </a:r>
            <a:r>
              <a:rPr lang="en-US" sz="3000" b="1" dirty="0" smtClean="0">
                <a:solidFill>
                  <a:srgbClr val="000066"/>
                </a:solidFill>
                <a:effectLst>
                  <a:outerShdw blurRad="38100" dist="38100" dir="2700000" algn="tl">
                    <a:srgbClr val="000000">
                      <a:alpha val="43137"/>
                    </a:srgbClr>
                  </a:outerShdw>
                </a:effectLst>
                <a:latin typeface="Comic Sans MS" pitchFamily="66" charset="0"/>
              </a:rPr>
              <a:t> </a:t>
            </a:r>
            <a:r>
              <a:rPr lang="en-US" sz="3000" b="1" dirty="0" smtClean="0">
                <a:solidFill>
                  <a:srgbClr val="000066"/>
                </a:solidFill>
                <a:latin typeface="Comic Sans MS" pitchFamily="66" charset="0"/>
              </a:rPr>
              <a:t>–</a:t>
            </a:r>
            <a:r>
              <a:rPr lang="en-US" sz="3000" dirty="0" smtClean="0">
                <a:solidFill>
                  <a:srgbClr val="000066"/>
                </a:solidFill>
                <a:latin typeface="Comic Sans MS" pitchFamily="66" charset="0"/>
              </a:rPr>
              <a:t> the use of chance to assign subjects/units to treatments </a:t>
            </a:r>
          </a:p>
          <a:p>
            <a:pPr eaLnBrk="1" hangingPunct="1"/>
            <a:endParaRPr lang="en-US" sz="3000" dirty="0" smtClean="0">
              <a:solidFill>
                <a:srgbClr val="000066"/>
              </a:solidFill>
              <a:latin typeface="Comic Sans MS" pitchFamily="66" charset="0"/>
            </a:endParaRPr>
          </a:p>
          <a:p>
            <a:pPr eaLnBrk="1" hangingPunct="1"/>
            <a:r>
              <a:rPr lang="en-US" sz="3000" b="1" u="sng" dirty="0" smtClean="0">
                <a:solidFill>
                  <a:srgbClr val="000066"/>
                </a:solidFill>
                <a:effectLst>
                  <a:outerShdw blurRad="38100" dist="38100" dir="2700000" algn="tl">
                    <a:srgbClr val="000000">
                      <a:alpha val="43137"/>
                    </a:srgbClr>
                  </a:outerShdw>
                </a:effectLst>
                <a:latin typeface="Comic Sans MS" pitchFamily="66" charset="0"/>
              </a:rPr>
              <a:t>Replication</a:t>
            </a:r>
            <a:r>
              <a:rPr lang="en-US" sz="3000" dirty="0" smtClean="0">
                <a:solidFill>
                  <a:srgbClr val="000066"/>
                </a:solidFill>
                <a:effectLst>
                  <a:outerShdw blurRad="38100" dist="38100" dir="2700000" algn="tl">
                    <a:srgbClr val="000000">
                      <a:alpha val="43137"/>
                    </a:srgbClr>
                  </a:outerShdw>
                </a:effectLst>
                <a:latin typeface="Comic Sans MS" pitchFamily="66" charset="0"/>
              </a:rPr>
              <a:t> </a:t>
            </a:r>
            <a:r>
              <a:rPr lang="en-US" sz="3000" dirty="0" smtClean="0">
                <a:solidFill>
                  <a:srgbClr val="000066"/>
                </a:solidFill>
                <a:latin typeface="Comic Sans MS" pitchFamily="66" charset="0"/>
              </a:rPr>
              <a:t>of the experiment on many subjects/in different locations/etc.</a:t>
            </a:r>
          </a:p>
        </p:txBody>
      </p:sp>
    </p:spTree>
    <p:extLst>
      <p:ext uri="{BB962C8B-B14F-4D97-AF65-F5344CB8AC3E}">
        <p14:creationId xmlns:p14="http://schemas.microsoft.com/office/powerpoint/2010/main" val="42717184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2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523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523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5"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20000"/>
                <a:lumOff val="80000"/>
              </a:schemeClr>
            </a:gs>
            <a:gs pos="50000">
              <a:schemeClr val="bg1"/>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835152"/>
          </a:xfrm>
        </p:spPr>
        <p:txBody>
          <a:bodyPr>
            <a:normAutofit/>
          </a:bodyPr>
          <a:lstStyle/>
          <a:p>
            <a:r>
              <a:rPr lang="en-US" sz="4000" dirty="0" smtClean="0">
                <a:solidFill>
                  <a:schemeClr val="accent5">
                    <a:lumMod val="50000"/>
                  </a:schemeClr>
                </a:solidFill>
                <a:effectLst>
                  <a:outerShdw blurRad="38100" dist="38100" dir="2700000" algn="tl">
                    <a:srgbClr val="000000">
                      <a:alpha val="43137"/>
                    </a:srgbClr>
                  </a:outerShdw>
                </a:effectLst>
              </a:rPr>
              <a:t>Blocking </a:t>
            </a:r>
            <a:r>
              <a:rPr lang="en-US" sz="2400" i="1" dirty="0" smtClean="0">
                <a:solidFill>
                  <a:schemeClr val="accent5">
                    <a:lumMod val="50000"/>
                  </a:schemeClr>
                </a:solidFill>
                <a:effectLst>
                  <a:outerShdw blurRad="38100" dist="38100" dir="2700000" algn="tl">
                    <a:srgbClr val="000000">
                      <a:alpha val="43137"/>
                    </a:srgbClr>
                  </a:outerShdw>
                </a:effectLst>
              </a:rPr>
              <a:t>(a form of control)</a:t>
            </a:r>
            <a:endParaRPr lang="en-US" sz="2400" i="1" dirty="0">
              <a:solidFill>
                <a:schemeClr val="accent5">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6200" y="685800"/>
            <a:ext cx="8610600" cy="5181600"/>
          </a:xfrm>
        </p:spPr>
        <p:txBody>
          <a:bodyPr/>
          <a:lstStyle/>
          <a:p>
            <a:pPr marL="119062" indent="0">
              <a:buNone/>
            </a:pPr>
            <a:r>
              <a:rPr lang="en-US" sz="2800" dirty="0" smtClean="0">
                <a:effectLst>
                  <a:outerShdw blurRad="38100" dist="38100" dir="2700000" algn="tl">
                    <a:srgbClr val="000000">
                      <a:alpha val="43137"/>
                    </a:srgbClr>
                  </a:outerShdw>
                </a:effectLst>
              </a:rPr>
              <a:t>Of the 32 dogs, 16 are poodles and 16 are German shepherds. Explain the changes you would make to your previous design by incorporating blocking.</a:t>
            </a:r>
            <a:endParaRPr lang="en-US" sz="2800" dirty="0">
              <a:effectLst>
                <a:outerShdw blurRad="38100" dist="38100" dir="2700000" algn="tl">
                  <a:srgbClr val="000000">
                    <a:alpha val="43137"/>
                  </a:srgbClr>
                </a:outerShdw>
              </a:effectLst>
            </a:endParaRPr>
          </a:p>
        </p:txBody>
      </p:sp>
      <p:sp>
        <p:nvSpPr>
          <p:cNvPr id="5" name="TextBox 4"/>
          <p:cNvSpPr txBox="1"/>
          <p:nvPr/>
        </p:nvSpPr>
        <p:spPr>
          <a:xfrm>
            <a:off x="228600" y="6477000"/>
            <a:ext cx="8229600" cy="307777"/>
          </a:xfrm>
          <a:prstGeom prst="rect">
            <a:avLst/>
          </a:prstGeom>
          <a:noFill/>
        </p:spPr>
        <p:txBody>
          <a:bodyPr wrap="square" rtlCol="0">
            <a:spAutoFit/>
          </a:bodyPr>
          <a:lstStyle/>
          <a:p>
            <a:pPr algn="r"/>
            <a:r>
              <a:rPr lang="en-US" sz="1000" b="1" i="1" dirty="0" smtClean="0">
                <a:solidFill>
                  <a:schemeClr val="bg1"/>
                </a:solidFill>
              </a:rPr>
              <a:t>It may disturb you (as it does us) to think of deliberately putting dogs at risk in this experiment… but in fact that is what is done. </a:t>
            </a:r>
            <a:r>
              <a:rPr lang="en-US" sz="1400" dirty="0" smtClean="0">
                <a:solidFill>
                  <a:schemeClr val="bg1"/>
                </a:solidFill>
                <a:sym typeface="Wingdings" pitchFamily="2" charset="2"/>
              </a:rPr>
              <a:t></a:t>
            </a:r>
            <a:endParaRPr lang="en-US" sz="1400" dirty="0">
              <a:solidFill>
                <a:schemeClr val="bg1"/>
              </a:solidFill>
            </a:endParaRPr>
          </a:p>
        </p:txBody>
      </p:sp>
      <p:pic>
        <p:nvPicPr>
          <p:cNvPr id="1026" name="Picture 2" descr="http://www.mydogneeds.com/dog-groups/herding-dogs/german-shepherd-do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18074" y="2355111"/>
            <a:ext cx="3810000" cy="340995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queenbeanie.tripod.com/poodle8.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274" y="2438400"/>
            <a:ext cx="3333750" cy="3333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199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fade">
                                      <p:cBhvr>
                                        <p:cTn id="7" dur="2000"/>
                                        <p:tgtEl>
                                          <p:spTgt spid="1028"/>
                                        </p:tgtEl>
                                      </p:cBhvr>
                                    </p:animEffect>
                                    <p:anim calcmode="lin" valueType="num">
                                      <p:cBhvr>
                                        <p:cTn id="8" dur="2000" fill="hold"/>
                                        <p:tgtEl>
                                          <p:spTgt spid="1028"/>
                                        </p:tgtEl>
                                        <p:attrNameLst>
                                          <p:attrName>ppt_w</p:attrName>
                                        </p:attrNameLst>
                                      </p:cBhvr>
                                      <p:tavLst>
                                        <p:tav tm="0" fmla="#ppt_w*sin(2.5*pi*$)">
                                          <p:val>
                                            <p:fltVal val="0"/>
                                          </p:val>
                                        </p:tav>
                                        <p:tav tm="100000">
                                          <p:val>
                                            <p:fltVal val="1"/>
                                          </p:val>
                                        </p:tav>
                                      </p:tavLst>
                                    </p:anim>
                                    <p:anim calcmode="lin" valueType="num">
                                      <p:cBhvr>
                                        <p:cTn id="9" dur="2000" fill="hold"/>
                                        <p:tgtEl>
                                          <p:spTgt spid="1028"/>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2000"/>
                                        <p:tgtEl>
                                          <p:spTgt spid="1026"/>
                                        </p:tgtEl>
                                      </p:cBhvr>
                                    </p:animEffect>
                                    <p:anim calcmode="lin" valueType="num">
                                      <p:cBhvr>
                                        <p:cTn id="13" dur="2000" fill="hold"/>
                                        <p:tgtEl>
                                          <p:spTgt spid="1026"/>
                                        </p:tgtEl>
                                        <p:attrNameLst>
                                          <p:attrName>ppt_w</p:attrName>
                                        </p:attrNameLst>
                                      </p:cBhvr>
                                      <p:tavLst>
                                        <p:tav tm="0" fmla="#ppt_w*sin(2.5*pi*$)">
                                          <p:val>
                                            <p:fltVal val="0"/>
                                          </p:val>
                                        </p:tav>
                                        <p:tav tm="100000">
                                          <p:val>
                                            <p:fltVal val="1"/>
                                          </p:val>
                                        </p:tav>
                                      </p:tavLst>
                                    </p:anim>
                                    <p:anim calcmode="lin" valueType="num">
                                      <p:cBhvr>
                                        <p:cTn id="14" dur="2000" fill="hold"/>
                                        <p:tgtEl>
                                          <p:spTgt spid="1026"/>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nodeType="clickEffect">
                                  <p:stCondLst>
                                    <p:cond delay="0"/>
                                  </p:stCondLst>
                                  <p:childTnLst>
                                    <p:anim calcmode="lin" valueType="num">
                                      <p:cBhvr additive="base">
                                        <p:cTn id="18" dur="500"/>
                                        <p:tgtEl>
                                          <p:spTgt spid="1028"/>
                                        </p:tgtEl>
                                        <p:attrNameLst>
                                          <p:attrName>ppt_x</p:attrName>
                                        </p:attrNameLst>
                                      </p:cBhvr>
                                      <p:tavLst>
                                        <p:tav tm="0">
                                          <p:val>
                                            <p:strVal val="ppt_x"/>
                                          </p:val>
                                        </p:tav>
                                        <p:tav tm="100000">
                                          <p:val>
                                            <p:strVal val="ppt_x"/>
                                          </p:val>
                                        </p:tav>
                                      </p:tavLst>
                                    </p:anim>
                                    <p:anim calcmode="lin" valueType="num">
                                      <p:cBhvr additive="base">
                                        <p:cTn id="19" dur="500"/>
                                        <p:tgtEl>
                                          <p:spTgt spid="1028"/>
                                        </p:tgtEl>
                                        <p:attrNameLst>
                                          <p:attrName>ppt_y</p:attrName>
                                        </p:attrNameLst>
                                      </p:cBhvr>
                                      <p:tavLst>
                                        <p:tav tm="0">
                                          <p:val>
                                            <p:strVal val="ppt_y"/>
                                          </p:val>
                                        </p:tav>
                                        <p:tav tm="100000">
                                          <p:val>
                                            <p:strVal val="1+ppt_h/2"/>
                                          </p:val>
                                        </p:tav>
                                      </p:tavLst>
                                    </p:anim>
                                    <p:set>
                                      <p:cBhvr>
                                        <p:cTn id="20" dur="1" fill="hold">
                                          <p:stCondLst>
                                            <p:cond delay="499"/>
                                          </p:stCondLst>
                                        </p:cTn>
                                        <p:tgtEl>
                                          <p:spTgt spid="1028"/>
                                        </p:tgtEl>
                                        <p:attrNameLst>
                                          <p:attrName>style.visibility</p:attrName>
                                        </p:attrNameLst>
                                      </p:cBhvr>
                                      <p:to>
                                        <p:strVal val="hidden"/>
                                      </p:to>
                                    </p:set>
                                  </p:childTnLst>
                                </p:cTn>
                              </p:par>
                              <p:par>
                                <p:cTn id="21" presetID="2" presetClass="exit" presetSubtype="4" fill="hold" nodeType="withEffect">
                                  <p:stCondLst>
                                    <p:cond delay="0"/>
                                  </p:stCondLst>
                                  <p:childTnLst>
                                    <p:anim calcmode="lin" valueType="num">
                                      <p:cBhvr additive="base">
                                        <p:cTn id="22" dur="500"/>
                                        <p:tgtEl>
                                          <p:spTgt spid="1026"/>
                                        </p:tgtEl>
                                        <p:attrNameLst>
                                          <p:attrName>ppt_x</p:attrName>
                                        </p:attrNameLst>
                                      </p:cBhvr>
                                      <p:tavLst>
                                        <p:tav tm="0">
                                          <p:val>
                                            <p:strVal val="ppt_x"/>
                                          </p:val>
                                        </p:tav>
                                        <p:tav tm="100000">
                                          <p:val>
                                            <p:strVal val="ppt_x"/>
                                          </p:val>
                                        </p:tav>
                                      </p:tavLst>
                                    </p:anim>
                                    <p:anim calcmode="lin" valueType="num">
                                      <p:cBhvr additive="base">
                                        <p:cTn id="23" dur="500"/>
                                        <p:tgtEl>
                                          <p:spTgt spid="1026"/>
                                        </p:tgtEl>
                                        <p:attrNameLst>
                                          <p:attrName>ppt_y</p:attrName>
                                        </p:attrNameLst>
                                      </p:cBhvr>
                                      <p:tavLst>
                                        <p:tav tm="0">
                                          <p:val>
                                            <p:strVal val="ppt_y"/>
                                          </p:val>
                                        </p:tav>
                                        <p:tav tm="100000">
                                          <p:val>
                                            <p:strVal val="1+ppt_h/2"/>
                                          </p:val>
                                        </p:tav>
                                      </p:tavLst>
                                    </p:anim>
                                    <p:set>
                                      <p:cBhvr>
                                        <p:cTn id="24" dur="1" fill="hold">
                                          <p:stCondLst>
                                            <p:cond delay="499"/>
                                          </p:stCondLst>
                                        </p:cTn>
                                        <p:tgtEl>
                                          <p:spTgt spid="10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20000"/>
                <a:lumOff val="80000"/>
              </a:schemeClr>
            </a:gs>
            <a:gs pos="50000">
              <a:schemeClr val="bg1"/>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835152"/>
          </a:xfrm>
        </p:spPr>
        <p:txBody>
          <a:bodyPr>
            <a:normAutofit/>
          </a:bodyPr>
          <a:lstStyle/>
          <a:p>
            <a:r>
              <a:rPr lang="en-US" sz="4000" dirty="0" smtClean="0">
                <a:solidFill>
                  <a:schemeClr val="accent5">
                    <a:lumMod val="50000"/>
                  </a:schemeClr>
                </a:solidFill>
                <a:effectLst>
                  <a:outerShdw blurRad="38100" dist="38100" dir="2700000" algn="tl">
                    <a:srgbClr val="000000">
                      <a:alpha val="43137"/>
                    </a:srgbClr>
                  </a:outerShdw>
                </a:effectLst>
              </a:rPr>
              <a:t>Blocking </a:t>
            </a:r>
            <a:r>
              <a:rPr lang="en-US" sz="2400" i="1" dirty="0" smtClean="0">
                <a:solidFill>
                  <a:schemeClr val="accent5">
                    <a:lumMod val="50000"/>
                  </a:schemeClr>
                </a:solidFill>
                <a:effectLst>
                  <a:outerShdw blurRad="38100" dist="38100" dir="2700000" algn="tl">
                    <a:srgbClr val="000000">
                      <a:alpha val="43137"/>
                    </a:srgbClr>
                  </a:outerShdw>
                </a:effectLst>
              </a:rPr>
              <a:t>(a form of control)</a:t>
            </a:r>
            <a:endParaRPr lang="en-US" sz="2400" i="1" dirty="0">
              <a:solidFill>
                <a:schemeClr val="accent5">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6200" y="685800"/>
            <a:ext cx="8610600" cy="1752600"/>
          </a:xfrm>
        </p:spPr>
        <p:txBody>
          <a:bodyPr/>
          <a:lstStyle/>
          <a:p>
            <a:pPr marL="119062" indent="0">
              <a:buNone/>
            </a:pPr>
            <a:r>
              <a:rPr lang="en-US" sz="2800" dirty="0" smtClean="0">
                <a:effectLst>
                  <a:outerShdw blurRad="38100" dist="38100" dir="2700000" algn="tl">
                    <a:srgbClr val="000000">
                      <a:alpha val="43137"/>
                    </a:srgbClr>
                  </a:outerShdw>
                </a:effectLst>
              </a:rPr>
              <a:t>Of the 32 dogs, 16 are poodles and 16 are German shepherds. Explain the changes you would make to your previous design by incorporating blocking.</a:t>
            </a:r>
            <a:endParaRPr lang="en-US" sz="2800" dirty="0">
              <a:effectLst>
                <a:outerShdw blurRad="38100" dist="38100" dir="2700000" algn="tl">
                  <a:srgbClr val="000000">
                    <a:alpha val="43137"/>
                  </a:srgbClr>
                </a:outerShdw>
              </a:effectLst>
            </a:endParaRPr>
          </a:p>
        </p:txBody>
      </p:sp>
      <p:sp>
        <p:nvSpPr>
          <p:cNvPr id="4" name="TextBox 3"/>
          <p:cNvSpPr txBox="1"/>
          <p:nvPr/>
        </p:nvSpPr>
        <p:spPr>
          <a:xfrm>
            <a:off x="533400" y="2286000"/>
            <a:ext cx="7239000" cy="830997"/>
          </a:xfrm>
          <a:prstGeom prst="rect">
            <a:avLst/>
          </a:prstGeom>
          <a:noFill/>
        </p:spPr>
        <p:txBody>
          <a:bodyPr wrap="square" rtlCol="0">
            <a:spAutoFit/>
          </a:bodyPr>
          <a:lstStyle/>
          <a:p>
            <a:r>
              <a:rPr lang="en-US" sz="2400" dirty="0" smtClean="0">
                <a:solidFill>
                  <a:srgbClr val="0000FF"/>
                </a:solidFill>
                <a:latin typeface="Arial" pitchFamily="34" charset="0"/>
                <a:cs typeface="Arial" pitchFamily="34" charset="0"/>
              </a:rPr>
              <a:t>We will block by </a:t>
            </a:r>
            <a:r>
              <a:rPr lang="en-US" sz="2400" b="1" dirty="0" smtClean="0">
                <a:solidFill>
                  <a:srgbClr val="0000FF"/>
                </a:solidFill>
                <a:latin typeface="Arial" pitchFamily="34" charset="0"/>
                <a:cs typeface="Arial" pitchFamily="34" charset="0"/>
              </a:rPr>
              <a:t>breed of dog</a:t>
            </a:r>
            <a:r>
              <a:rPr lang="en-US" sz="2400" dirty="0" smtClean="0">
                <a:solidFill>
                  <a:srgbClr val="0000FF"/>
                </a:solidFill>
                <a:latin typeface="Arial" pitchFamily="34" charset="0"/>
                <a:cs typeface="Arial" pitchFamily="34" charset="0"/>
              </a:rPr>
              <a:t> (separate poodles from German shepherds) </a:t>
            </a:r>
            <a:r>
              <a:rPr lang="en-US" sz="2400" b="1" dirty="0" smtClean="0">
                <a:solidFill>
                  <a:srgbClr val="0000FF"/>
                </a:solidFill>
                <a:effectLst>
                  <a:outerShdw blurRad="38100" dist="38100" dir="2700000" algn="tl">
                    <a:srgbClr val="000000">
                      <a:alpha val="43137"/>
                    </a:srgbClr>
                  </a:outerShdw>
                </a:effectLst>
                <a:latin typeface="Arial" pitchFamily="34" charset="0"/>
                <a:cs typeface="Arial" pitchFamily="34" charset="0"/>
              </a:rPr>
              <a:t>because</a:t>
            </a:r>
            <a:r>
              <a:rPr lang="en-US" sz="2400" b="1" dirty="0" smtClean="0">
                <a:solidFill>
                  <a:srgbClr val="0000FF"/>
                </a:solidFill>
                <a:latin typeface="Arial" pitchFamily="34" charset="0"/>
                <a:cs typeface="Arial" pitchFamily="34" charset="0"/>
              </a:rPr>
              <a:t>….</a:t>
            </a:r>
            <a:endParaRPr lang="en-US" sz="4000" dirty="0">
              <a:solidFill>
                <a:srgbClr val="FF0000"/>
              </a:solidFill>
              <a:latin typeface="Creepy" pitchFamily="82" charset="0"/>
              <a:cs typeface="Arial" pitchFamily="34" charset="0"/>
            </a:endParaRPr>
          </a:p>
        </p:txBody>
      </p:sp>
      <p:sp>
        <p:nvSpPr>
          <p:cNvPr id="6" name="Rectangle 5"/>
          <p:cNvSpPr/>
          <p:nvPr/>
        </p:nvSpPr>
        <p:spPr>
          <a:xfrm>
            <a:off x="609600" y="3178314"/>
            <a:ext cx="6553200" cy="707886"/>
          </a:xfrm>
          <a:prstGeom prst="rect">
            <a:avLst/>
          </a:prstGeom>
        </p:spPr>
        <p:txBody>
          <a:bodyPr wrap="square">
            <a:spAutoFit/>
          </a:bodyPr>
          <a:lstStyle/>
          <a:p>
            <a:pPr lvl="0" algn="ctr"/>
            <a:r>
              <a:rPr lang="en-US" sz="4000" dirty="0">
                <a:solidFill>
                  <a:srgbClr val="FF0000"/>
                </a:solidFill>
                <a:latin typeface="Creepy" pitchFamily="82" charset="0"/>
                <a:cs typeface="Arial" pitchFamily="34" charset="0"/>
              </a:rPr>
              <a:t>(be sure to explain WHY!)</a:t>
            </a:r>
          </a:p>
        </p:txBody>
      </p:sp>
    </p:spTree>
    <p:extLst>
      <p:ext uri="{BB962C8B-B14F-4D97-AF65-F5344CB8AC3E}">
        <p14:creationId xmlns:p14="http://schemas.microsoft.com/office/powerpoint/2010/main" val="468660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ppt_w</p:attrName>
                                        </p:attrNameLst>
                                      </p:cBhvr>
                                      <p:tavLst>
                                        <p:tav tm="0" fmla="#ppt_w*sin(2.5*pi*$)">
                                          <p:val>
                                            <p:fltVal val="0"/>
                                          </p:val>
                                        </p:tav>
                                        <p:tav tm="100000">
                                          <p:val>
                                            <p:fltVal val="1"/>
                                          </p:val>
                                        </p:tav>
                                      </p:tavLst>
                                    </p:anim>
                                    <p:anim calcmode="lin" valueType="num">
                                      <p:cBhvr>
                                        <p:cTn id="9"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2">
                <a:lumMod val="50000"/>
              </a:schemeClr>
            </a:gs>
            <a:gs pos="50000">
              <a:schemeClr val="tx2">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685800"/>
          </a:xfrm>
        </p:spPr>
        <p:txBody>
          <a:bodyPr>
            <a:normAutofit fontScale="90000"/>
          </a:bodyPr>
          <a:lstStyle/>
          <a:p>
            <a:r>
              <a:rPr lang="en-US" sz="4000" b="0" dirty="0" smtClean="0">
                <a:solidFill>
                  <a:schemeClr val="bg1"/>
                </a:solidFill>
                <a:latin typeface="Gotham Medium" pitchFamily="50" charset="0"/>
              </a:rPr>
              <a:t>RANDOMIZED </a:t>
            </a:r>
            <a:r>
              <a:rPr lang="en-US" sz="4000" b="0" dirty="0" smtClean="0">
                <a:solidFill>
                  <a:schemeClr val="bg1"/>
                </a:solidFill>
                <a:latin typeface="Gotham Black" pitchFamily="50" charset="0"/>
              </a:rPr>
              <a:t>BLOCK</a:t>
            </a:r>
            <a:r>
              <a:rPr lang="en-US" sz="4000" b="0" dirty="0" smtClean="0">
                <a:solidFill>
                  <a:schemeClr val="bg1"/>
                </a:solidFill>
                <a:latin typeface="Gotham Medium" pitchFamily="50" charset="0"/>
              </a:rPr>
              <a:t> DESIGN</a:t>
            </a:r>
            <a:endParaRPr lang="en-US" sz="2400" b="0" i="1" dirty="0">
              <a:solidFill>
                <a:schemeClr val="bg1"/>
              </a:solidFill>
              <a:latin typeface="Gotham Medium" pitchFamily="50" charset="0"/>
            </a:endParaRPr>
          </a:p>
        </p:txBody>
      </p:sp>
      <p:sp>
        <p:nvSpPr>
          <p:cNvPr id="6" name="Content Placeholder 3"/>
          <p:cNvSpPr>
            <a:spLocks noGrp="1"/>
          </p:cNvSpPr>
          <p:nvPr>
            <p:ph idx="1"/>
          </p:nvPr>
        </p:nvSpPr>
        <p:spPr>
          <a:xfrm>
            <a:off x="0" y="2819400"/>
            <a:ext cx="1056166" cy="795665"/>
          </a:xfrm>
        </p:spPr>
        <p:txBody>
          <a:bodyPr/>
          <a:lstStyle/>
          <a:p>
            <a:pPr marL="119062" indent="0" algn="ctr">
              <a:buNone/>
            </a:pPr>
            <a:r>
              <a:rPr lang="en-US" sz="2400" b="1" dirty="0" smtClean="0">
                <a:solidFill>
                  <a:schemeClr val="bg1"/>
                </a:solidFill>
                <a:effectLst>
                  <a:outerShdw blurRad="38100" dist="38100" dir="2700000" algn="tl">
                    <a:srgbClr val="000000">
                      <a:alpha val="43137"/>
                    </a:srgbClr>
                  </a:outerShdw>
                </a:effectLst>
                <a:latin typeface="Comic Sans MS" pitchFamily="66" charset="0"/>
              </a:rPr>
              <a:t>32 dogs</a:t>
            </a:r>
            <a:endParaRPr lang="en-US" sz="2400" b="1" dirty="0">
              <a:solidFill>
                <a:schemeClr val="bg1"/>
              </a:solidFill>
              <a:effectLst>
                <a:outerShdw blurRad="38100" dist="38100" dir="2700000" algn="tl">
                  <a:srgbClr val="000000">
                    <a:alpha val="43137"/>
                  </a:srgbClr>
                </a:outerShdw>
              </a:effectLst>
              <a:latin typeface="Comic Sans MS" pitchFamily="66" charset="0"/>
            </a:endParaRPr>
          </a:p>
        </p:txBody>
      </p:sp>
      <p:sp>
        <p:nvSpPr>
          <p:cNvPr id="7" name="Content Placeholder 3"/>
          <p:cNvSpPr txBox="1">
            <a:spLocks/>
          </p:cNvSpPr>
          <p:nvPr/>
        </p:nvSpPr>
        <p:spPr bwMode="auto">
          <a:xfrm>
            <a:off x="3203902" y="561583"/>
            <a:ext cx="136809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1: </a:t>
            </a:r>
          </a:p>
          <a:p>
            <a:pPr marL="119062" indent="0" algn="ctr">
              <a:buFont typeface="Wingdings 2" pitchFamily="18" charset="2"/>
              <a:buNone/>
            </a:pPr>
            <a:r>
              <a:rPr lang="en-US" sz="1800" dirty="0">
                <a:solidFill>
                  <a:schemeClr val="bg1"/>
                </a:solidFill>
                <a:latin typeface="Comic Sans MS" pitchFamily="66" charset="0"/>
              </a:rPr>
              <a:t>8</a:t>
            </a:r>
            <a:r>
              <a:rPr lang="en-US" sz="1800" dirty="0" smtClean="0">
                <a:solidFill>
                  <a:schemeClr val="bg1"/>
                </a:solidFill>
                <a:latin typeface="Comic Sans MS" pitchFamily="66" charset="0"/>
              </a:rPr>
              <a:t> dogs</a:t>
            </a:r>
            <a:endParaRPr lang="en-US" sz="1800" dirty="0">
              <a:solidFill>
                <a:schemeClr val="bg1"/>
              </a:solidFill>
              <a:latin typeface="Comic Sans MS" pitchFamily="66" charset="0"/>
            </a:endParaRPr>
          </a:p>
        </p:txBody>
      </p:sp>
      <p:sp>
        <p:nvSpPr>
          <p:cNvPr id="8" name="Content Placeholder 3"/>
          <p:cNvSpPr txBox="1">
            <a:spLocks/>
          </p:cNvSpPr>
          <p:nvPr/>
        </p:nvSpPr>
        <p:spPr bwMode="auto">
          <a:xfrm>
            <a:off x="5297230" y="619456"/>
            <a:ext cx="1526657" cy="904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1</a:t>
            </a:r>
          </a:p>
          <a:p>
            <a:pPr marL="119062" indent="0">
              <a:buFont typeface="Wingdings 2" pitchFamily="18" charset="2"/>
              <a:buNone/>
            </a:pPr>
            <a:r>
              <a:rPr lang="en-US" sz="1600" dirty="0" smtClean="0">
                <a:solidFill>
                  <a:schemeClr val="bg1"/>
                </a:solidFill>
                <a:latin typeface="Comic Sans MS" pitchFamily="66" charset="0"/>
              </a:rPr>
              <a:t>Dogs eat new food for 6 weeks</a:t>
            </a:r>
            <a:endParaRPr lang="en-US" sz="1600" dirty="0">
              <a:solidFill>
                <a:schemeClr val="bg1"/>
              </a:solidFill>
              <a:latin typeface="Comic Sans MS" pitchFamily="66" charset="0"/>
            </a:endParaRPr>
          </a:p>
        </p:txBody>
      </p:sp>
      <p:cxnSp>
        <p:nvCxnSpPr>
          <p:cNvPr id="9" name="Straight Arrow Connector 8"/>
          <p:cNvCxnSpPr/>
          <p:nvPr/>
        </p:nvCxnSpPr>
        <p:spPr>
          <a:xfrm flipV="1">
            <a:off x="647699" y="2071134"/>
            <a:ext cx="816935" cy="705795"/>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47699" y="3810000"/>
            <a:ext cx="816935" cy="7620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436878" y="1006322"/>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4" name="Content Placeholder 3"/>
          <p:cNvSpPr txBox="1">
            <a:spLocks/>
          </p:cNvSpPr>
          <p:nvPr/>
        </p:nvSpPr>
        <p:spPr bwMode="auto">
          <a:xfrm>
            <a:off x="5334000" y="2347116"/>
            <a:ext cx="1667983" cy="88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2</a:t>
            </a:r>
          </a:p>
          <a:p>
            <a:pPr marL="119062" indent="0">
              <a:buFont typeface="Wingdings 2" pitchFamily="18" charset="2"/>
              <a:buNone/>
            </a:pPr>
            <a:r>
              <a:rPr lang="en-US" sz="1600" dirty="0" smtClean="0">
                <a:solidFill>
                  <a:schemeClr val="bg1"/>
                </a:solidFill>
                <a:latin typeface="Comic Sans MS" pitchFamily="66" charset="0"/>
              </a:rPr>
              <a:t>Dogs eat “safe” food for 6 weeks</a:t>
            </a:r>
            <a:endParaRPr lang="en-US" sz="1600" dirty="0">
              <a:solidFill>
                <a:schemeClr val="bg1"/>
              </a:solidFill>
              <a:latin typeface="Comic Sans MS" pitchFamily="66" charset="0"/>
            </a:endParaRPr>
          </a:p>
        </p:txBody>
      </p:sp>
      <p:cxnSp>
        <p:nvCxnSpPr>
          <p:cNvPr id="15" name="Straight Arrow Connector 14"/>
          <p:cNvCxnSpPr/>
          <p:nvPr/>
        </p:nvCxnSpPr>
        <p:spPr>
          <a:xfrm>
            <a:off x="6925783" y="1048351"/>
            <a:ext cx="685800" cy="601183"/>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7001983" y="2167850"/>
            <a:ext cx="609600" cy="6096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7" name="Content Placeholder 3"/>
          <p:cNvSpPr txBox="1">
            <a:spLocks/>
          </p:cNvSpPr>
          <p:nvPr/>
        </p:nvSpPr>
        <p:spPr bwMode="auto">
          <a:xfrm>
            <a:off x="7507029" y="1463683"/>
            <a:ext cx="1255971" cy="1059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bg1"/>
                </a:solidFill>
                <a:latin typeface="Comic Sans MS" pitchFamily="66" charset="0"/>
              </a:rPr>
              <a:t>Compare</a:t>
            </a:r>
            <a:r>
              <a:rPr lang="en-US" sz="1600" dirty="0" smtClean="0">
                <a:solidFill>
                  <a:schemeClr val="bg1"/>
                </a:solidFill>
                <a:latin typeface="Comic Sans MS" pitchFamily="66" charset="0"/>
              </a:rPr>
              <a:t> health of dogs</a:t>
            </a:r>
            <a:endParaRPr lang="en-US" sz="1600" dirty="0">
              <a:solidFill>
                <a:schemeClr val="bg1"/>
              </a:solidFill>
              <a:latin typeface="Comic Sans MS" pitchFamily="66" charset="0"/>
            </a:endParaRPr>
          </a:p>
        </p:txBody>
      </p:sp>
      <p:sp>
        <p:nvSpPr>
          <p:cNvPr id="18" name="TextBox 17"/>
          <p:cNvSpPr txBox="1"/>
          <p:nvPr/>
        </p:nvSpPr>
        <p:spPr>
          <a:xfrm>
            <a:off x="3073716" y="1240480"/>
            <a:ext cx="368499" cy="1195327"/>
          </a:xfrm>
          <a:prstGeom prst="rect">
            <a:avLst/>
          </a:prstGeom>
          <a:noFill/>
        </p:spPr>
        <p:txBody>
          <a:bodyPr vert="wordArtVert" wrap="none" rtlCol="0">
            <a:spAutoFit/>
          </a:bodyPr>
          <a:lstStyle/>
          <a:p>
            <a:pPr algn="ctr"/>
            <a:r>
              <a:rPr lang="en-US" sz="1100" b="1" dirty="0" smtClean="0">
                <a:solidFill>
                  <a:schemeClr val="accent5">
                    <a:lumMod val="20000"/>
                    <a:lumOff val="80000"/>
                  </a:schemeClr>
                </a:solidFill>
                <a:effectLst>
                  <a:outerShdw blurRad="38100" dist="38100" dir="2700000" algn="tl">
                    <a:srgbClr val="000000">
                      <a:alpha val="43137"/>
                    </a:srgbClr>
                  </a:outerShdw>
                </a:effectLst>
              </a:rPr>
              <a:t>RANDOM</a:t>
            </a:r>
            <a:endParaRPr lang="en-US" sz="1100" b="1" dirty="0">
              <a:solidFill>
                <a:schemeClr val="accent5">
                  <a:lumMod val="20000"/>
                  <a:lumOff val="80000"/>
                </a:schemeClr>
              </a:solidFill>
              <a:effectLst>
                <a:outerShdw blurRad="38100" dist="38100" dir="2700000" algn="tl">
                  <a:srgbClr val="000000">
                    <a:alpha val="43137"/>
                  </a:srgbClr>
                </a:outerShdw>
              </a:effectLst>
            </a:endParaRPr>
          </a:p>
        </p:txBody>
      </p:sp>
      <p:sp>
        <p:nvSpPr>
          <p:cNvPr id="20" name="TextBox 19"/>
          <p:cNvSpPr txBox="1"/>
          <p:nvPr/>
        </p:nvSpPr>
        <p:spPr>
          <a:xfrm>
            <a:off x="914400" y="2700160"/>
            <a:ext cx="615553" cy="1030089"/>
          </a:xfrm>
          <a:prstGeom prst="rect">
            <a:avLst/>
          </a:prstGeom>
          <a:noFill/>
        </p:spPr>
        <p:txBody>
          <a:bodyPr vert="vert270" wrap="none" rtlCol="0">
            <a:spAutoFit/>
          </a:bodyPr>
          <a:lstStyle/>
          <a:p>
            <a:pPr algn="ctr"/>
            <a:r>
              <a:rPr lang="en-US" sz="1400" b="1" dirty="0" smtClean="0">
                <a:solidFill>
                  <a:schemeClr val="accent5">
                    <a:lumMod val="20000"/>
                    <a:lumOff val="80000"/>
                  </a:schemeClr>
                </a:solidFill>
                <a:effectLst>
                  <a:outerShdw blurRad="38100" dist="38100" dir="2700000" algn="tl">
                    <a:srgbClr val="000000">
                      <a:alpha val="43137"/>
                    </a:srgbClr>
                  </a:outerShdw>
                </a:effectLst>
              </a:rPr>
              <a:t>BLOCK BY</a:t>
            </a:r>
          </a:p>
          <a:p>
            <a:pPr algn="ctr"/>
            <a:r>
              <a:rPr lang="en-US" sz="1400" b="1" dirty="0" smtClean="0">
                <a:solidFill>
                  <a:schemeClr val="accent5">
                    <a:lumMod val="20000"/>
                    <a:lumOff val="80000"/>
                  </a:schemeClr>
                </a:solidFill>
                <a:effectLst>
                  <a:outerShdw blurRad="38100" dist="38100" dir="2700000" algn="tl">
                    <a:srgbClr val="000000">
                      <a:alpha val="43137"/>
                    </a:srgbClr>
                  </a:outerShdw>
                </a:effectLst>
              </a:rPr>
              <a:t>BREED</a:t>
            </a:r>
            <a:endParaRPr lang="en-US" sz="1400" b="1" dirty="0">
              <a:solidFill>
                <a:schemeClr val="accent5">
                  <a:lumMod val="20000"/>
                  <a:lumOff val="80000"/>
                </a:schemeClr>
              </a:solidFill>
              <a:effectLst>
                <a:outerShdw blurRad="38100" dist="38100" dir="2700000" algn="tl">
                  <a:srgbClr val="000000">
                    <a:alpha val="43137"/>
                  </a:srgbClr>
                </a:outerShdw>
              </a:effectLst>
            </a:endParaRPr>
          </a:p>
        </p:txBody>
      </p:sp>
      <p:sp>
        <p:nvSpPr>
          <p:cNvPr id="21" name="Content Placeholder 3"/>
          <p:cNvSpPr txBox="1">
            <a:spLocks/>
          </p:cNvSpPr>
          <p:nvPr/>
        </p:nvSpPr>
        <p:spPr bwMode="auto">
          <a:xfrm>
            <a:off x="914400" y="1345237"/>
            <a:ext cx="1812449"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1">
                    <a:lumMod val="20000"/>
                    <a:lumOff val="80000"/>
                  </a:schemeClr>
                </a:solidFill>
                <a:effectLst>
                  <a:outerShdw blurRad="38100" dist="38100" dir="2700000" algn="tl">
                    <a:srgbClr val="000000">
                      <a:alpha val="43137"/>
                    </a:srgbClr>
                  </a:outerShdw>
                </a:effectLst>
                <a:latin typeface="Comic Sans MS" pitchFamily="66" charset="0"/>
              </a:rPr>
              <a:t>Block A: </a:t>
            </a:r>
          </a:p>
          <a:p>
            <a:pPr marL="119062" indent="0" algn="ctr">
              <a:buFont typeface="Wingdings 2" pitchFamily="18" charset="2"/>
              <a:buNone/>
            </a:pPr>
            <a:r>
              <a:rPr lang="en-US" sz="1800" dirty="0" smtClean="0">
                <a:solidFill>
                  <a:schemeClr val="bg1"/>
                </a:solidFill>
                <a:latin typeface="Comic Sans MS" pitchFamily="66" charset="0"/>
              </a:rPr>
              <a:t>16 poodles</a:t>
            </a:r>
            <a:endParaRPr lang="en-US" sz="1800" dirty="0">
              <a:solidFill>
                <a:schemeClr val="bg1"/>
              </a:solidFill>
              <a:latin typeface="Comic Sans MS" pitchFamily="66" charset="0"/>
            </a:endParaRPr>
          </a:p>
        </p:txBody>
      </p:sp>
      <p:sp>
        <p:nvSpPr>
          <p:cNvPr id="22" name="Content Placeholder 3"/>
          <p:cNvSpPr txBox="1">
            <a:spLocks/>
          </p:cNvSpPr>
          <p:nvPr/>
        </p:nvSpPr>
        <p:spPr bwMode="auto">
          <a:xfrm>
            <a:off x="914398" y="4572000"/>
            <a:ext cx="1812449"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1">
                    <a:lumMod val="20000"/>
                    <a:lumOff val="80000"/>
                  </a:schemeClr>
                </a:solidFill>
                <a:effectLst>
                  <a:outerShdw blurRad="38100" dist="38100" dir="2700000" algn="tl">
                    <a:srgbClr val="000000">
                      <a:alpha val="43137"/>
                    </a:srgbClr>
                  </a:outerShdw>
                </a:effectLst>
                <a:latin typeface="Comic Sans MS" pitchFamily="66" charset="0"/>
              </a:rPr>
              <a:t>Block B: </a:t>
            </a:r>
          </a:p>
          <a:p>
            <a:pPr marL="119062" indent="0" algn="ctr">
              <a:buFont typeface="Wingdings 2" pitchFamily="18" charset="2"/>
              <a:buNone/>
            </a:pPr>
            <a:r>
              <a:rPr lang="en-US" sz="1800" dirty="0" smtClean="0">
                <a:solidFill>
                  <a:schemeClr val="bg1"/>
                </a:solidFill>
                <a:latin typeface="Comic Sans MS" pitchFamily="66" charset="0"/>
              </a:rPr>
              <a:t>16 German shepherds</a:t>
            </a:r>
            <a:endParaRPr lang="en-US" sz="1800" dirty="0">
              <a:solidFill>
                <a:schemeClr val="bg1"/>
              </a:solidFill>
              <a:latin typeface="Comic Sans MS" pitchFamily="66" charset="0"/>
            </a:endParaRPr>
          </a:p>
        </p:txBody>
      </p:sp>
      <p:cxnSp>
        <p:nvCxnSpPr>
          <p:cNvPr id="23" name="Straight Arrow Connector 22"/>
          <p:cNvCxnSpPr/>
          <p:nvPr/>
        </p:nvCxnSpPr>
        <p:spPr>
          <a:xfrm flipV="1">
            <a:off x="2590800" y="922817"/>
            <a:ext cx="800100" cy="695322"/>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6" name="Content Placeholder 3"/>
          <p:cNvSpPr txBox="1">
            <a:spLocks/>
          </p:cNvSpPr>
          <p:nvPr/>
        </p:nvSpPr>
        <p:spPr bwMode="auto">
          <a:xfrm>
            <a:off x="3203902" y="2412037"/>
            <a:ext cx="130651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2: </a:t>
            </a:r>
          </a:p>
          <a:p>
            <a:pPr marL="119062" indent="0" algn="ctr">
              <a:buFont typeface="Wingdings 2" pitchFamily="18" charset="2"/>
              <a:buNone/>
            </a:pPr>
            <a:r>
              <a:rPr lang="en-US" sz="1800" dirty="0">
                <a:solidFill>
                  <a:schemeClr val="bg1"/>
                </a:solidFill>
                <a:latin typeface="Comic Sans MS" pitchFamily="66" charset="0"/>
              </a:rPr>
              <a:t>8</a:t>
            </a:r>
            <a:r>
              <a:rPr lang="en-US" sz="1800" dirty="0" smtClean="0">
                <a:solidFill>
                  <a:schemeClr val="bg1"/>
                </a:solidFill>
                <a:latin typeface="Comic Sans MS" pitchFamily="66" charset="0"/>
              </a:rPr>
              <a:t> dogs</a:t>
            </a:r>
            <a:endParaRPr lang="en-US" sz="1800" dirty="0">
              <a:solidFill>
                <a:schemeClr val="bg1"/>
              </a:solidFill>
              <a:latin typeface="Comic Sans MS" pitchFamily="66" charset="0"/>
            </a:endParaRPr>
          </a:p>
        </p:txBody>
      </p:sp>
      <p:cxnSp>
        <p:nvCxnSpPr>
          <p:cNvPr id="27" name="Straight Arrow Connector 26"/>
          <p:cNvCxnSpPr/>
          <p:nvPr/>
        </p:nvCxnSpPr>
        <p:spPr>
          <a:xfrm>
            <a:off x="2590800" y="2118200"/>
            <a:ext cx="800100" cy="700311"/>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4462131" y="2776929"/>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40" name="Content Placeholder 3"/>
          <p:cNvSpPr txBox="1">
            <a:spLocks/>
          </p:cNvSpPr>
          <p:nvPr/>
        </p:nvSpPr>
        <p:spPr bwMode="auto">
          <a:xfrm>
            <a:off x="3200400" y="3810000"/>
            <a:ext cx="129189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3: </a:t>
            </a:r>
          </a:p>
          <a:p>
            <a:pPr marL="119062" indent="0" algn="ctr">
              <a:buFont typeface="Wingdings 2" pitchFamily="18" charset="2"/>
              <a:buNone/>
            </a:pPr>
            <a:r>
              <a:rPr lang="en-US" sz="1800" dirty="0">
                <a:solidFill>
                  <a:schemeClr val="bg1"/>
                </a:solidFill>
                <a:latin typeface="Comic Sans MS" pitchFamily="66" charset="0"/>
              </a:rPr>
              <a:t>8</a:t>
            </a:r>
            <a:r>
              <a:rPr lang="en-US" sz="1800" dirty="0" smtClean="0">
                <a:solidFill>
                  <a:schemeClr val="bg1"/>
                </a:solidFill>
                <a:latin typeface="Comic Sans MS" pitchFamily="66" charset="0"/>
              </a:rPr>
              <a:t> dogs</a:t>
            </a:r>
            <a:endParaRPr lang="en-US" sz="1800" dirty="0">
              <a:solidFill>
                <a:schemeClr val="bg1"/>
              </a:solidFill>
              <a:latin typeface="Comic Sans MS" pitchFamily="66" charset="0"/>
            </a:endParaRPr>
          </a:p>
        </p:txBody>
      </p:sp>
      <p:cxnSp>
        <p:nvCxnSpPr>
          <p:cNvPr id="42" name="Straight Arrow Connector 41"/>
          <p:cNvCxnSpPr/>
          <p:nvPr/>
        </p:nvCxnSpPr>
        <p:spPr>
          <a:xfrm>
            <a:off x="4436878" y="4264984"/>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3073716" y="4499142"/>
            <a:ext cx="368499" cy="1195327"/>
          </a:xfrm>
          <a:prstGeom prst="rect">
            <a:avLst/>
          </a:prstGeom>
          <a:noFill/>
        </p:spPr>
        <p:txBody>
          <a:bodyPr vert="wordArtVert" wrap="none" rtlCol="0">
            <a:spAutoFit/>
          </a:bodyPr>
          <a:lstStyle/>
          <a:p>
            <a:pPr algn="ctr"/>
            <a:r>
              <a:rPr lang="en-US" sz="1100" b="1" dirty="0" smtClean="0">
                <a:solidFill>
                  <a:schemeClr val="accent5">
                    <a:lumMod val="20000"/>
                    <a:lumOff val="80000"/>
                  </a:schemeClr>
                </a:solidFill>
                <a:effectLst>
                  <a:outerShdw blurRad="38100" dist="38100" dir="2700000" algn="tl">
                    <a:srgbClr val="000000">
                      <a:alpha val="43137"/>
                    </a:srgbClr>
                  </a:outerShdw>
                </a:effectLst>
              </a:rPr>
              <a:t>RANDOM</a:t>
            </a:r>
            <a:endParaRPr lang="en-US" sz="1100" b="1" dirty="0">
              <a:solidFill>
                <a:schemeClr val="accent5">
                  <a:lumMod val="20000"/>
                  <a:lumOff val="80000"/>
                </a:schemeClr>
              </a:solidFill>
              <a:effectLst>
                <a:outerShdw blurRad="38100" dist="38100" dir="2700000" algn="tl">
                  <a:srgbClr val="000000">
                    <a:alpha val="43137"/>
                  </a:srgbClr>
                </a:outerShdw>
              </a:effectLst>
            </a:endParaRPr>
          </a:p>
        </p:txBody>
      </p:sp>
      <p:cxnSp>
        <p:nvCxnSpPr>
          <p:cNvPr id="48" name="Straight Arrow Connector 47"/>
          <p:cNvCxnSpPr/>
          <p:nvPr/>
        </p:nvCxnSpPr>
        <p:spPr>
          <a:xfrm flipV="1">
            <a:off x="2590800" y="4181479"/>
            <a:ext cx="800100" cy="599696"/>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49" name="Content Placeholder 3"/>
          <p:cNvSpPr txBox="1">
            <a:spLocks/>
          </p:cNvSpPr>
          <p:nvPr/>
        </p:nvSpPr>
        <p:spPr bwMode="auto">
          <a:xfrm>
            <a:off x="3203902" y="5539122"/>
            <a:ext cx="128815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4: </a:t>
            </a:r>
          </a:p>
          <a:p>
            <a:pPr marL="119062" indent="0" algn="ctr">
              <a:buFont typeface="Wingdings 2" pitchFamily="18" charset="2"/>
              <a:buNone/>
            </a:pPr>
            <a:r>
              <a:rPr lang="en-US" sz="1800" dirty="0">
                <a:solidFill>
                  <a:schemeClr val="bg1"/>
                </a:solidFill>
                <a:latin typeface="Comic Sans MS" pitchFamily="66" charset="0"/>
              </a:rPr>
              <a:t>8</a:t>
            </a:r>
            <a:r>
              <a:rPr lang="en-US" sz="1800" dirty="0" smtClean="0">
                <a:solidFill>
                  <a:schemeClr val="bg1"/>
                </a:solidFill>
                <a:latin typeface="Comic Sans MS" pitchFamily="66" charset="0"/>
              </a:rPr>
              <a:t> dogs</a:t>
            </a:r>
            <a:endParaRPr lang="en-US" sz="1800" dirty="0">
              <a:solidFill>
                <a:schemeClr val="bg1"/>
              </a:solidFill>
              <a:latin typeface="Comic Sans MS" pitchFamily="66" charset="0"/>
            </a:endParaRPr>
          </a:p>
        </p:txBody>
      </p:sp>
      <p:cxnSp>
        <p:nvCxnSpPr>
          <p:cNvPr id="50" name="Straight Arrow Connector 49"/>
          <p:cNvCxnSpPr/>
          <p:nvPr/>
        </p:nvCxnSpPr>
        <p:spPr>
          <a:xfrm>
            <a:off x="2590800" y="5376862"/>
            <a:ext cx="800100" cy="566738"/>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4468777" y="5943600"/>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56" name="Content Placeholder 3"/>
          <p:cNvSpPr txBox="1">
            <a:spLocks/>
          </p:cNvSpPr>
          <p:nvPr/>
        </p:nvSpPr>
        <p:spPr bwMode="auto">
          <a:xfrm>
            <a:off x="5297230" y="3785606"/>
            <a:ext cx="1526657" cy="904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1</a:t>
            </a:r>
          </a:p>
          <a:p>
            <a:pPr marL="119062" indent="0">
              <a:buFont typeface="Wingdings 2" pitchFamily="18" charset="2"/>
              <a:buNone/>
            </a:pPr>
            <a:r>
              <a:rPr lang="en-US" sz="1600" dirty="0" smtClean="0">
                <a:solidFill>
                  <a:schemeClr val="bg1"/>
                </a:solidFill>
                <a:latin typeface="Comic Sans MS" pitchFamily="66" charset="0"/>
              </a:rPr>
              <a:t>Dogs eat new food for 6 weeks</a:t>
            </a:r>
            <a:endParaRPr lang="en-US" sz="1600" dirty="0">
              <a:solidFill>
                <a:schemeClr val="bg1"/>
              </a:solidFill>
              <a:latin typeface="Comic Sans MS" pitchFamily="66" charset="0"/>
            </a:endParaRPr>
          </a:p>
        </p:txBody>
      </p:sp>
      <p:sp>
        <p:nvSpPr>
          <p:cNvPr id="57" name="Content Placeholder 3"/>
          <p:cNvSpPr txBox="1">
            <a:spLocks/>
          </p:cNvSpPr>
          <p:nvPr/>
        </p:nvSpPr>
        <p:spPr bwMode="auto">
          <a:xfrm>
            <a:off x="5334000" y="5513266"/>
            <a:ext cx="1667983" cy="88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2</a:t>
            </a:r>
          </a:p>
          <a:p>
            <a:pPr marL="119062" indent="0">
              <a:buFont typeface="Wingdings 2" pitchFamily="18" charset="2"/>
              <a:buNone/>
            </a:pPr>
            <a:r>
              <a:rPr lang="en-US" sz="1600" dirty="0" smtClean="0">
                <a:solidFill>
                  <a:schemeClr val="bg1"/>
                </a:solidFill>
                <a:latin typeface="Comic Sans MS" pitchFamily="66" charset="0"/>
              </a:rPr>
              <a:t>Dogs eat “safe” food for 6 weeks</a:t>
            </a:r>
            <a:endParaRPr lang="en-US" sz="1600" dirty="0">
              <a:solidFill>
                <a:schemeClr val="bg1"/>
              </a:solidFill>
              <a:latin typeface="Comic Sans MS" pitchFamily="66" charset="0"/>
            </a:endParaRPr>
          </a:p>
        </p:txBody>
      </p:sp>
      <p:cxnSp>
        <p:nvCxnSpPr>
          <p:cNvPr id="58" name="Straight Arrow Connector 57"/>
          <p:cNvCxnSpPr/>
          <p:nvPr/>
        </p:nvCxnSpPr>
        <p:spPr>
          <a:xfrm>
            <a:off x="6925783" y="4214501"/>
            <a:ext cx="685800" cy="601183"/>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flipV="1">
            <a:off x="7001983" y="5334000"/>
            <a:ext cx="609600" cy="6096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60" name="Content Placeholder 3"/>
          <p:cNvSpPr txBox="1">
            <a:spLocks/>
          </p:cNvSpPr>
          <p:nvPr/>
        </p:nvSpPr>
        <p:spPr bwMode="auto">
          <a:xfrm>
            <a:off x="7507029" y="4629833"/>
            <a:ext cx="1255971" cy="1059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bg1"/>
                </a:solidFill>
                <a:latin typeface="Comic Sans MS" pitchFamily="66" charset="0"/>
              </a:rPr>
              <a:t>Compare</a:t>
            </a:r>
            <a:r>
              <a:rPr lang="en-US" sz="1600" dirty="0" smtClean="0">
                <a:solidFill>
                  <a:schemeClr val="bg1"/>
                </a:solidFill>
                <a:latin typeface="Comic Sans MS" pitchFamily="66" charset="0"/>
              </a:rPr>
              <a:t> health of dogs</a:t>
            </a:r>
            <a:endParaRPr lang="en-US" sz="1600" dirty="0">
              <a:solidFill>
                <a:schemeClr val="bg1"/>
              </a:solidFill>
              <a:latin typeface="Comic Sans MS" pitchFamily="66" charset="0"/>
            </a:endParaRPr>
          </a:p>
        </p:txBody>
      </p:sp>
      <p:pic>
        <p:nvPicPr>
          <p:cNvPr id="66" name="Picture 4" descr="http://queenbeanie.tripod.com/poodle8.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7955" y="757138"/>
            <a:ext cx="1026679" cy="1026679"/>
          </a:xfrm>
          <a:prstGeom prst="rect">
            <a:avLst/>
          </a:prstGeom>
          <a:noFill/>
          <a:extLst>
            <a:ext uri="{909E8E84-426E-40DD-AFC4-6F175D3DCCD1}">
              <a14:hiddenFill xmlns:a14="http://schemas.microsoft.com/office/drawing/2010/main">
                <a:solidFill>
                  <a:srgbClr val="FFFFFF"/>
                </a:solidFill>
              </a14:hiddenFill>
            </a:ext>
          </a:extLst>
        </p:spPr>
      </p:pic>
      <p:pic>
        <p:nvPicPr>
          <p:cNvPr id="67" name="Picture 2" descr="http://www.mydogneeds.com/dog-groups/herding-dogs/german-shepherd-do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38" y="5539122"/>
            <a:ext cx="1434340" cy="1283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0288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randombar(horizontal)">
                                      <p:cBhvr>
                                        <p:cTn id="14" dur="500"/>
                                        <p:tgtEl>
                                          <p:spTgt spid="21"/>
                                        </p:tgtEl>
                                      </p:cBhvr>
                                    </p:animEffect>
                                  </p:childTnLst>
                                </p:cTn>
                              </p:par>
                              <p:par>
                                <p:cTn id="15" presetID="14" presetClass="entr" presetSubtype="1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randombar(horizontal)">
                                      <p:cBhvr>
                                        <p:cTn id="17" dur="500"/>
                                        <p:tgtEl>
                                          <p:spTgt spid="20"/>
                                        </p:tgtEl>
                                      </p:cBhvr>
                                    </p:animEffect>
                                  </p:childTnLst>
                                </p:cTn>
                              </p:par>
                              <p:par>
                                <p:cTn id="18" presetID="14" presetClass="entr" presetSubtype="1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randombar(horizontal)">
                                      <p:cBhvr>
                                        <p:cTn id="20" dur="500"/>
                                        <p:tgtEl>
                                          <p:spTgt spid="10"/>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randombar(horizontal)">
                                      <p:cBhvr>
                                        <p:cTn id="23" dur="500"/>
                                        <p:tgtEl>
                                          <p:spTgt spid="22"/>
                                        </p:tgtEl>
                                      </p:cBhvr>
                                    </p:animEffect>
                                  </p:childTnLst>
                                </p:cTn>
                              </p:par>
                              <p:par>
                                <p:cTn id="24" presetID="14" presetClass="entr" presetSubtype="10" fill="hold" nodeType="withEffect">
                                  <p:stCondLst>
                                    <p:cond delay="0"/>
                                  </p:stCondLst>
                                  <p:childTnLst>
                                    <p:set>
                                      <p:cBhvr>
                                        <p:cTn id="25" dur="1" fill="hold">
                                          <p:stCondLst>
                                            <p:cond delay="0"/>
                                          </p:stCondLst>
                                        </p:cTn>
                                        <p:tgtEl>
                                          <p:spTgt spid="66"/>
                                        </p:tgtEl>
                                        <p:attrNameLst>
                                          <p:attrName>style.visibility</p:attrName>
                                        </p:attrNameLst>
                                      </p:cBhvr>
                                      <p:to>
                                        <p:strVal val="visible"/>
                                      </p:to>
                                    </p:set>
                                    <p:animEffect transition="in" filter="randombar(horizontal)">
                                      <p:cBhvr>
                                        <p:cTn id="26" dur="500"/>
                                        <p:tgtEl>
                                          <p:spTgt spid="66"/>
                                        </p:tgtEl>
                                      </p:cBhvr>
                                    </p:animEffect>
                                  </p:childTnLst>
                                </p:cTn>
                              </p:par>
                              <p:par>
                                <p:cTn id="27" presetID="14" presetClass="entr" presetSubtype="10" fill="hold" nodeType="withEffect">
                                  <p:stCondLst>
                                    <p:cond delay="0"/>
                                  </p:stCondLst>
                                  <p:childTnLst>
                                    <p:set>
                                      <p:cBhvr>
                                        <p:cTn id="28" dur="1" fill="hold">
                                          <p:stCondLst>
                                            <p:cond delay="0"/>
                                          </p:stCondLst>
                                        </p:cTn>
                                        <p:tgtEl>
                                          <p:spTgt spid="67"/>
                                        </p:tgtEl>
                                        <p:attrNameLst>
                                          <p:attrName>style.visibility</p:attrName>
                                        </p:attrNameLst>
                                      </p:cBhvr>
                                      <p:to>
                                        <p:strVal val="visible"/>
                                      </p:to>
                                    </p:set>
                                    <p:animEffect transition="in" filter="randombar(horizontal)">
                                      <p:cBhvr>
                                        <p:cTn id="29" dur="500"/>
                                        <p:tgtEl>
                                          <p:spTgt spid="67"/>
                                        </p:tgtEl>
                                      </p:cBhvr>
                                    </p:animEffect>
                                  </p:childTnLst>
                                </p:cTn>
                              </p:par>
                              <p:par>
                                <p:cTn id="30" presetID="14" presetClass="entr" presetSubtype="10" fill="hold" nodeType="with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randombar(horizont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randombar(horizontal)">
                                      <p:cBhvr>
                                        <p:cTn id="37" dur="500"/>
                                        <p:tgtEl>
                                          <p:spTgt spid="7"/>
                                        </p:tgtEl>
                                      </p:cBhvr>
                                    </p:animEffect>
                                  </p:childTnLst>
                                </p:cTn>
                              </p:par>
                              <p:par>
                                <p:cTn id="38" presetID="14" presetClass="entr" presetSubtype="10" fill="hold" grpId="0" nodeType="with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randombar(horizontal)">
                                      <p:cBhvr>
                                        <p:cTn id="40" dur="500"/>
                                        <p:tgtEl>
                                          <p:spTgt spid="18"/>
                                        </p:tgtEl>
                                      </p:cBhvr>
                                    </p:animEffect>
                                  </p:childTnLst>
                                </p:cTn>
                              </p:par>
                              <p:par>
                                <p:cTn id="41" presetID="14" presetClass="entr" presetSubtype="10" fill="hold" nodeType="with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randombar(horizontal)">
                                      <p:cBhvr>
                                        <p:cTn id="43" dur="500"/>
                                        <p:tgtEl>
                                          <p:spTgt spid="23"/>
                                        </p:tgtEl>
                                      </p:cBhvr>
                                    </p:animEffect>
                                  </p:childTnLst>
                                </p:cTn>
                              </p:par>
                              <p:par>
                                <p:cTn id="44" presetID="14" presetClass="entr" presetSubtype="10" fill="hold" grpId="0" nodeType="with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randombar(horizontal)">
                                      <p:cBhvr>
                                        <p:cTn id="46" dur="500"/>
                                        <p:tgtEl>
                                          <p:spTgt spid="26"/>
                                        </p:tgtEl>
                                      </p:cBhvr>
                                    </p:animEffect>
                                  </p:childTnLst>
                                </p:cTn>
                              </p:par>
                              <p:par>
                                <p:cTn id="47" presetID="14" presetClass="entr" presetSubtype="10" fill="hold" nodeType="with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randombar(horizontal)">
                                      <p:cBhvr>
                                        <p:cTn id="49" dur="500"/>
                                        <p:tgtEl>
                                          <p:spTgt spid="27"/>
                                        </p:tgtEl>
                                      </p:cBhvr>
                                    </p:animEffec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grpId="0" nodeType="clickEffect">
                                  <p:stCondLst>
                                    <p:cond delay="0"/>
                                  </p:stCondLst>
                                  <p:childTnLst>
                                    <p:set>
                                      <p:cBhvr>
                                        <p:cTn id="53" dur="1" fill="hold">
                                          <p:stCondLst>
                                            <p:cond delay="0"/>
                                          </p:stCondLst>
                                        </p:cTn>
                                        <p:tgtEl>
                                          <p:spTgt spid="40"/>
                                        </p:tgtEl>
                                        <p:attrNameLst>
                                          <p:attrName>style.visibility</p:attrName>
                                        </p:attrNameLst>
                                      </p:cBhvr>
                                      <p:to>
                                        <p:strVal val="visible"/>
                                      </p:to>
                                    </p:set>
                                    <p:animEffect transition="in" filter="randombar(horizontal)">
                                      <p:cBhvr>
                                        <p:cTn id="54" dur="500"/>
                                        <p:tgtEl>
                                          <p:spTgt spid="40"/>
                                        </p:tgtEl>
                                      </p:cBhvr>
                                    </p:animEffect>
                                  </p:childTnLst>
                                </p:cTn>
                              </p:par>
                              <p:par>
                                <p:cTn id="55" presetID="14" presetClass="entr" presetSubtype="10" fill="hold" grpId="0" nodeType="withEffect">
                                  <p:stCondLst>
                                    <p:cond delay="0"/>
                                  </p:stCondLst>
                                  <p:childTnLst>
                                    <p:set>
                                      <p:cBhvr>
                                        <p:cTn id="56" dur="1" fill="hold">
                                          <p:stCondLst>
                                            <p:cond delay="0"/>
                                          </p:stCondLst>
                                        </p:cTn>
                                        <p:tgtEl>
                                          <p:spTgt spid="47"/>
                                        </p:tgtEl>
                                        <p:attrNameLst>
                                          <p:attrName>style.visibility</p:attrName>
                                        </p:attrNameLst>
                                      </p:cBhvr>
                                      <p:to>
                                        <p:strVal val="visible"/>
                                      </p:to>
                                    </p:set>
                                    <p:animEffect transition="in" filter="randombar(horizontal)">
                                      <p:cBhvr>
                                        <p:cTn id="57" dur="500"/>
                                        <p:tgtEl>
                                          <p:spTgt spid="47"/>
                                        </p:tgtEl>
                                      </p:cBhvr>
                                    </p:animEffect>
                                  </p:childTnLst>
                                </p:cTn>
                              </p:par>
                              <p:par>
                                <p:cTn id="58" presetID="14" presetClass="entr" presetSubtype="10" fill="hold" nodeType="withEffect">
                                  <p:stCondLst>
                                    <p:cond delay="0"/>
                                  </p:stCondLst>
                                  <p:childTnLst>
                                    <p:set>
                                      <p:cBhvr>
                                        <p:cTn id="59" dur="1" fill="hold">
                                          <p:stCondLst>
                                            <p:cond delay="0"/>
                                          </p:stCondLst>
                                        </p:cTn>
                                        <p:tgtEl>
                                          <p:spTgt spid="48"/>
                                        </p:tgtEl>
                                        <p:attrNameLst>
                                          <p:attrName>style.visibility</p:attrName>
                                        </p:attrNameLst>
                                      </p:cBhvr>
                                      <p:to>
                                        <p:strVal val="visible"/>
                                      </p:to>
                                    </p:set>
                                    <p:animEffect transition="in" filter="randombar(horizontal)">
                                      <p:cBhvr>
                                        <p:cTn id="60" dur="500"/>
                                        <p:tgtEl>
                                          <p:spTgt spid="48"/>
                                        </p:tgtEl>
                                      </p:cBhvr>
                                    </p:animEffect>
                                  </p:childTnLst>
                                </p:cTn>
                              </p:par>
                              <p:par>
                                <p:cTn id="61" presetID="14" presetClass="entr" presetSubtype="10" fill="hold" grpId="0" nodeType="withEffect">
                                  <p:stCondLst>
                                    <p:cond delay="0"/>
                                  </p:stCondLst>
                                  <p:childTnLst>
                                    <p:set>
                                      <p:cBhvr>
                                        <p:cTn id="62" dur="1" fill="hold">
                                          <p:stCondLst>
                                            <p:cond delay="0"/>
                                          </p:stCondLst>
                                        </p:cTn>
                                        <p:tgtEl>
                                          <p:spTgt spid="49"/>
                                        </p:tgtEl>
                                        <p:attrNameLst>
                                          <p:attrName>style.visibility</p:attrName>
                                        </p:attrNameLst>
                                      </p:cBhvr>
                                      <p:to>
                                        <p:strVal val="visible"/>
                                      </p:to>
                                    </p:set>
                                    <p:animEffect transition="in" filter="randombar(horizontal)">
                                      <p:cBhvr>
                                        <p:cTn id="63" dur="500"/>
                                        <p:tgtEl>
                                          <p:spTgt spid="49"/>
                                        </p:tgtEl>
                                      </p:cBhvr>
                                    </p:animEffect>
                                  </p:childTnLst>
                                </p:cTn>
                              </p:par>
                              <p:par>
                                <p:cTn id="64" presetID="14" presetClass="entr" presetSubtype="10" fill="hold" nodeType="withEffect">
                                  <p:stCondLst>
                                    <p:cond delay="0"/>
                                  </p:stCondLst>
                                  <p:childTnLst>
                                    <p:set>
                                      <p:cBhvr>
                                        <p:cTn id="65" dur="1" fill="hold">
                                          <p:stCondLst>
                                            <p:cond delay="0"/>
                                          </p:stCondLst>
                                        </p:cTn>
                                        <p:tgtEl>
                                          <p:spTgt spid="50"/>
                                        </p:tgtEl>
                                        <p:attrNameLst>
                                          <p:attrName>style.visibility</p:attrName>
                                        </p:attrNameLst>
                                      </p:cBhvr>
                                      <p:to>
                                        <p:strVal val="visible"/>
                                      </p:to>
                                    </p:set>
                                    <p:animEffect transition="in" filter="randombar(horizontal)">
                                      <p:cBhvr>
                                        <p:cTn id="66" dur="500"/>
                                        <p:tgtEl>
                                          <p:spTgt spid="50"/>
                                        </p:tgtEl>
                                      </p:cBhvr>
                                    </p:animEffect>
                                  </p:childTnLst>
                                </p:cTn>
                              </p:par>
                            </p:childTnLst>
                          </p:cTn>
                        </p:par>
                      </p:childTnLst>
                    </p:cTn>
                  </p:par>
                  <p:par>
                    <p:cTn id="67" fill="hold">
                      <p:stCondLst>
                        <p:cond delay="indefinite"/>
                      </p:stCondLst>
                      <p:childTnLst>
                        <p:par>
                          <p:cTn id="68" fill="hold">
                            <p:stCondLst>
                              <p:cond delay="0"/>
                            </p:stCondLst>
                            <p:childTnLst>
                              <p:par>
                                <p:cTn id="69" presetID="14" presetClass="entr" presetSubtype="10" fill="hold" nodeType="clickEffect">
                                  <p:stCondLst>
                                    <p:cond delay="0"/>
                                  </p:stCondLst>
                                  <p:childTnLst>
                                    <p:set>
                                      <p:cBhvr>
                                        <p:cTn id="70" dur="1" fill="hold">
                                          <p:stCondLst>
                                            <p:cond delay="0"/>
                                          </p:stCondLst>
                                        </p:cTn>
                                        <p:tgtEl>
                                          <p:spTgt spid="11"/>
                                        </p:tgtEl>
                                        <p:attrNameLst>
                                          <p:attrName>style.visibility</p:attrName>
                                        </p:attrNameLst>
                                      </p:cBhvr>
                                      <p:to>
                                        <p:strVal val="visible"/>
                                      </p:to>
                                    </p:set>
                                    <p:animEffect transition="in" filter="randombar(horizontal)">
                                      <p:cBhvr>
                                        <p:cTn id="71" dur="500"/>
                                        <p:tgtEl>
                                          <p:spTgt spid="11"/>
                                        </p:tgtEl>
                                      </p:cBhvr>
                                    </p:animEffect>
                                  </p:childTnLst>
                                </p:cTn>
                              </p:par>
                              <p:par>
                                <p:cTn id="72" presetID="14" presetClass="entr" presetSubtype="10" fill="hold" nodeType="withEffect">
                                  <p:stCondLst>
                                    <p:cond delay="0"/>
                                  </p:stCondLst>
                                  <p:childTnLst>
                                    <p:set>
                                      <p:cBhvr>
                                        <p:cTn id="73" dur="1" fill="hold">
                                          <p:stCondLst>
                                            <p:cond delay="0"/>
                                          </p:stCondLst>
                                        </p:cTn>
                                        <p:tgtEl>
                                          <p:spTgt spid="33"/>
                                        </p:tgtEl>
                                        <p:attrNameLst>
                                          <p:attrName>style.visibility</p:attrName>
                                        </p:attrNameLst>
                                      </p:cBhvr>
                                      <p:to>
                                        <p:strVal val="visible"/>
                                      </p:to>
                                    </p:set>
                                    <p:animEffect transition="in" filter="randombar(horizontal)">
                                      <p:cBhvr>
                                        <p:cTn id="74" dur="500"/>
                                        <p:tgtEl>
                                          <p:spTgt spid="33"/>
                                        </p:tgtEl>
                                      </p:cBhvr>
                                    </p:animEffect>
                                  </p:childTnLst>
                                </p:cTn>
                              </p:par>
                              <p:par>
                                <p:cTn id="75" presetID="14" presetClass="entr" presetSubtype="10" fill="hold" grpId="0" nodeType="with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randombar(horizontal)">
                                      <p:cBhvr>
                                        <p:cTn id="77" dur="500"/>
                                        <p:tgtEl>
                                          <p:spTgt spid="14"/>
                                        </p:tgtEl>
                                      </p:cBhvr>
                                    </p:animEffect>
                                  </p:childTnLst>
                                </p:cTn>
                              </p:par>
                              <p:par>
                                <p:cTn id="78" presetID="14" presetClass="entr" presetSubtype="10" fill="hold" grpId="0" nodeType="withEffect">
                                  <p:stCondLst>
                                    <p:cond delay="0"/>
                                  </p:stCondLst>
                                  <p:childTnLst>
                                    <p:set>
                                      <p:cBhvr>
                                        <p:cTn id="79" dur="1" fill="hold">
                                          <p:stCondLst>
                                            <p:cond delay="0"/>
                                          </p:stCondLst>
                                        </p:cTn>
                                        <p:tgtEl>
                                          <p:spTgt spid="8"/>
                                        </p:tgtEl>
                                        <p:attrNameLst>
                                          <p:attrName>style.visibility</p:attrName>
                                        </p:attrNameLst>
                                      </p:cBhvr>
                                      <p:to>
                                        <p:strVal val="visible"/>
                                      </p:to>
                                    </p:set>
                                    <p:animEffect transition="in" filter="randombar(horizontal)">
                                      <p:cBhvr>
                                        <p:cTn id="80" dur="500"/>
                                        <p:tgtEl>
                                          <p:spTgt spid="8"/>
                                        </p:tgtEl>
                                      </p:cBhvr>
                                    </p:animEffect>
                                  </p:childTnLst>
                                </p:cTn>
                              </p:par>
                              <p:par>
                                <p:cTn id="81" presetID="14" presetClass="entr" presetSubtype="10" fill="hold" nodeType="withEffect">
                                  <p:stCondLst>
                                    <p:cond delay="0"/>
                                  </p:stCondLst>
                                  <p:childTnLst>
                                    <p:set>
                                      <p:cBhvr>
                                        <p:cTn id="82" dur="1" fill="hold">
                                          <p:stCondLst>
                                            <p:cond delay="0"/>
                                          </p:stCondLst>
                                        </p:cTn>
                                        <p:tgtEl>
                                          <p:spTgt spid="15"/>
                                        </p:tgtEl>
                                        <p:attrNameLst>
                                          <p:attrName>style.visibility</p:attrName>
                                        </p:attrNameLst>
                                      </p:cBhvr>
                                      <p:to>
                                        <p:strVal val="visible"/>
                                      </p:to>
                                    </p:set>
                                    <p:animEffect transition="in" filter="randombar(horizontal)">
                                      <p:cBhvr>
                                        <p:cTn id="83" dur="500"/>
                                        <p:tgtEl>
                                          <p:spTgt spid="15"/>
                                        </p:tgtEl>
                                      </p:cBhvr>
                                    </p:animEffect>
                                  </p:childTnLst>
                                </p:cTn>
                              </p:par>
                              <p:par>
                                <p:cTn id="84" presetID="14" presetClass="entr" presetSubtype="10" fill="hold" nodeType="withEffect">
                                  <p:stCondLst>
                                    <p:cond delay="0"/>
                                  </p:stCondLst>
                                  <p:childTnLst>
                                    <p:set>
                                      <p:cBhvr>
                                        <p:cTn id="85" dur="1" fill="hold">
                                          <p:stCondLst>
                                            <p:cond delay="0"/>
                                          </p:stCondLst>
                                        </p:cTn>
                                        <p:tgtEl>
                                          <p:spTgt spid="16"/>
                                        </p:tgtEl>
                                        <p:attrNameLst>
                                          <p:attrName>style.visibility</p:attrName>
                                        </p:attrNameLst>
                                      </p:cBhvr>
                                      <p:to>
                                        <p:strVal val="visible"/>
                                      </p:to>
                                    </p:set>
                                    <p:animEffect transition="in" filter="randombar(horizontal)">
                                      <p:cBhvr>
                                        <p:cTn id="86" dur="500"/>
                                        <p:tgtEl>
                                          <p:spTgt spid="16"/>
                                        </p:tgtEl>
                                      </p:cBhvr>
                                    </p:animEffect>
                                  </p:childTnLst>
                                </p:cTn>
                              </p:par>
                              <p:par>
                                <p:cTn id="87" presetID="14" presetClass="entr" presetSubtype="10" fill="hold" grpId="0" nodeType="withEffect">
                                  <p:stCondLst>
                                    <p:cond delay="0"/>
                                  </p:stCondLst>
                                  <p:childTnLst>
                                    <p:set>
                                      <p:cBhvr>
                                        <p:cTn id="88" dur="1" fill="hold">
                                          <p:stCondLst>
                                            <p:cond delay="0"/>
                                          </p:stCondLst>
                                        </p:cTn>
                                        <p:tgtEl>
                                          <p:spTgt spid="17"/>
                                        </p:tgtEl>
                                        <p:attrNameLst>
                                          <p:attrName>style.visibility</p:attrName>
                                        </p:attrNameLst>
                                      </p:cBhvr>
                                      <p:to>
                                        <p:strVal val="visible"/>
                                      </p:to>
                                    </p:set>
                                    <p:animEffect transition="in" filter="randombar(horizontal)">
                                      <p:cBhvr>
                                        <p:cTn id="89" dur="500"/>
                                        <p:tgtEl>
                                          <p:spTgt spid="17"/>
                                        </p:tgtEl>
                                      </p:cBhvr>
                                    </p:animEffect>
                                  </p:childTnLst>
                                </p:cTn>
                              </p:par>
                            </p:childTnLst>
                          </p:cTn>
                        </p:par>
                      </p:childTnLst>
                    </p:cTn>
                  </p:par>
                  <p:par>
                    <p:cTn id="90" fill="hold">
                      <p:stCondLst>
                        <p:cond delay="indefinite"/>
                      </p:stCondLst>
                      <p:childTnLst>
                        <p:par>
                          <p:cTn id="91" fill="hold">
                            <p:stCondLst>
                              <p:cond delay="0"/>
                            </p:stCondLst>
                            <p:childTnLst>
                              <p:par>
                                <p:cTn id="92" presetID="14" presetClass="entr" presetSubtype="10" fill="hold" nodeType="clickEffect">
                                  <p:stCondLst>
                                    <p:cond delay="0"/>
                                  </p:stCondLst>
                                  <p:childTnLst>
                                    <p:set>
                                      <p:cBhvr>
                                        <p:cTn id="93" dur="1" fill="hold">
                                          <p:stCondLst>
                                            <p:cond delay="0"/>
                                          </p:stCondLst>
                                        </p:cTn>
                                        <p:tgtEl>
                                          <p:spTgt spid="42"/>
                                        </p:tgtEl>
                                        <p:attrNameLst>
                                          <p:attrName>style.visibility</p:attrName>
                                        </p:attrNameLst>
                                      </p:cBhvr>
                                      <p:to>
                                        <p:strVal val="visible"/>
                                      </p:to>
                                    </p:set>
                                    <p:animEffect transition="in" filter="randombar(horizontal)">
                                      <p:cBhvr>
                                        <p:cTn id="94" dur="500"/>
                                        <p:tgtEl>
                                          <p:spTgt spid="42"/>
                                        </p:tgtEl>
                                      </p:cBhvr>
                                    </p:animEffect>
                                  </p:childTnLst>
                                </p:cTn>
                              </p:par>
                              <p:par>
                                <p:cTn id="95" presetID="14" presetClass="entr" presetSubtype="10" fill="hold" nodeType="withEffect">
                                  <p:stCondLst>
                                    <p:cond delay="0"/>
                                  </p:stCondLst>
                                  <p:childTnLst>
                                    <p:set>
                                      <p:cBhvr>
                                        <p:cTn id="96" dur="1" fill="hold">
                                          <p:stCondLst>
                                            <p:cond delay="0"/>
                                          </p:stCondLst>
                                        </p:cTn>
                                        <p:tgtEl>
                                          <p:spTgt spid="51"/>
                                        </p:tgtEl>
                                        <p:attrNameLst>
                                          <p:attrName>style.visibility</p:attrName>
                                        </p:attrNameLst>
                                      </p:cBhvr>
                                      <p:to>
                                        <p:strVal val="visible"/>
                                      </p:to>
                                    </p:set>
                                    <p:animEffect transition="in" filter="randombar(horizontal)">
                                      <p:cBhvr>
                                        <p:cTn id="97" dur="500"/>
                                        <p:tgtEl>
                                          <p:spTgt spid="51"/>
                                        </p:tgtEl>
                                      </p:cBhvr>
                                    </p:animEffect>
                                  </p:childTnLst>
                                </p:cTn>
                              </p:par>
                              <p:par>
                                <p:cTn id="98" presetID="14" presetClass="entr" presetSubtype="10" fill="hold" grpId="0" nodeType="withEffect">
                                  <p:stCondLst>
                                    <p:cond delay="0"/>
                                  </p:stCondLst>
                                  <p:childTnLst>
                                    <p:set>
                                      <p:cBhvr>
                                        <p:cTn id="99" dur="1" fill="hold">
                                          <p:stCondLst>
                                            <p:cond delay="0"/>
                                          </p:stCondLst>
                                        </p:cTn>
                                        <p:tgtEl>
                                          <p:spTgt spid="56"/>
                                        </p:tgtEl>
                                        <p:attrNameLst>
                                          <p:attrName>style.visibility</p:attrName>
                                        </p:attrNameLst>
                                      </p:cBhvr>
                                      <p:to>
                                        <p:strVal val="visible"/>
                                      </p:to>
                                    </p:set>
                                    <p:animEffect transition="in" filter="randombar(horizontal)">
                                      <p:cBhvr>
                                        <p:cTn id="100" dur="500"/>
                                        <p:tgtEl>
                                          <p:spTgt spid="56"/>
                                        </p:tgtEl>
                                      </p:cBhvr>
                                    </p:animEffect>
                                  </p:childTnLst>
                                </p:cTn>
                              </p:par>
                              <p:par>
                                <p:cTn id="101" presetID="14" presetClass="entr" presetSubtype="10" fill="hold" grpId="0" nodeType="withEffect">
                                  <p:stCondLst>
                                    <p:cond delay="0"/>
                                  </p:stCondLst>
                                  <p:childTnLst>
                                    <p:set>
                                      <p:cBhvr>
                                        <p:cTn id="102" dur="1" fill="hold">
                                          <p:stCondLst>
                                            <p:cond delay="0"/>
                                          </p:stCondLst>
                                        </p:cTn>
                                        <p:tgtEl>
                                          <p:spTgt spid="57"/>
                                        </p:tgtEl>
                                        <p:attrNameLst>
                                          <p:attrName>style.visibility</p:attrName>
                                        </p:attrNameLst>
                                      </p:cBhvr>
                                      <p:to>
                                        <p:strVal val="visible"/>
                                      </p:to>
                                    </p:set>
                                    <p:animEffect transition="in" filter="randombar(horizontal)">
                                      <p:cBhvr>
                                        <p:cTn id="103" dur="500"/>
                                        <p:tgtEl>
                                          <p:spTgt spid="57"/>
                                        </p:tgtEl>
                                      </p:cBhvr>
                                    </p:animEffect>
                                  </p:childTnLst>
                                </p:cTn>
                              </p:par>
                              <p:par>
                                <p:cTn id="104" presetID="14" presetClass="entr" presetSubtype="10" fill="hold" nodeType="withEffect">
                                  <p:stCondLst>
                                    <p:cond delay="0"/>
                                  </p:stCondLst>
                                  <p:childTnLst>
                                    <p:set>
                                      <p:cBhvr>
                                        <p:cTn id="105" dur="1" fill="hold">
                                          <p:stCondLst>
                                            <p:cond delay="0"/>
                                          </p:stCondLst>
                                        </p:cTn>
                                        <p:tgtEl>
                                          <p:spTgt spid="58"/>
                                        </p:tgtEl>
                                        <p:attrNameLst>
                                          <p:attrName>style.visibility</p:attrName>
                                        </p:attrNameLst>
                                      </p:cBhvr>
                                      <p:to>
                                        <p:strVal val="visible"/>
                                      </p:to>
                                    </p:set>
                                    <p:animEffect transition="in" filter="randombar(horizontal)">
                                      <p:cBhvr>
                                        <p:cTn id="106" dur="500"/>
                                        <p:tgtEl>
                                          <p:spTgt spid="58"/>
                                        </p:tgtEl>
                                      </p:cBhvr>
                                    </p:animEffect>
                                  </p:childTnLst>
                                </p:cTn>
                              </p:par>
                              <p:par>
                                <p:cTn id="107" presetID="14" presetClass="entr" presetSubtype="10" fill="hold" nodeType="withEffect">
                                  <p:stCondLst>
                                    <p:cond delay="0"/>
                                  </p:stCondLst>
                                  <p:childTnLst>
                                    <p:set>
                                      <p:cBhvr>
                                        <p:cTn id="108" dur="1" fill="hold">
                                          <p:stCondLst>
                                            <p:cond delay="0"/>
                                          </p:stCondLst>
                                        </p:cTn>
                                        <p:tgtEl>
                                          <p:spTgt spid="59"/>
                                        </p:tgtEl>
                                        <p:attrNameLst>
                                          <p:attrName>style.visibility</p:attrName>
                                        </p:attrNameLst>
                                      </p:cBhvr>
                                      <p:to>
                                        <p:strVal val="visible"/>
                                      </p:to>
                                    </p:set>
                                    <p:animEffect transition="in" filter="randombar(horizontal)">
                                      <p:cBhvr>
                                        <p:cTn id="109" dur="500"/>
                                        <p:tgtEl>
                                          <p:spTgt spid="59"/>
                                        </p:tgtEl>
                                      </p:cBhvr>
                                    </p:animEffect>
                                  </p:childTnLst>
                                </p:cTn>
                              </p:par>
                              <p:par>
                                <p:cTn id="110" presetID="14" presetClass="entr" presetSubtype="10" fill="hold" grpId="0" nodeType="withEffect">
                                  <p:stCondLst>
                                    <p:cond delay="0"/>
                                  </p:stCondLst>
                                  <p:childTnLst>
                                    <p:set>
                                      <p:cBhvr>
                                        <p:cTn id="111" dur="1" fill="hold">
                                          <p:stCondLst>
                                            <p:cond delay="0"/>
                                          </p:stCondLst>
                                        </p:cTn>
                                        <p:tgtEl>
                                          <p:spTgt spid="60"/>
                                        </p:tgtEl>
                                        <p:attrNameLst>
                                          <p:attrName>style.visibility</p:attrName>
                                        </p:attrNameLst>
                                      </p:cBhvr>
                                      <p:to>
                                        <p:strVal val="visible"/>
                                      </p:to>
                                    </p:set>
                                    <p:animEffect transition="in" filter="randombar(horizontal)">
                                      <p:cBhvr>
                                        <p:cTn id="112"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p:bldP spid="8" grpId="0"/>
      <p:bldP spid="14" grpId="0"/>
      <p:bldP spid="17" grpId="0"/>
      <p:bldP spid="18" grpId="0"/>
      <p:bldP spid="20" grpId="0"/>
      <p:bldP spid="21" grpId="0"/>
      <p:bldP spid="22" grpId="0"/>
      <p:bldP spid="26" grpId="0"/>
      <p:bldP spid="40" grpId="0"/>
      <p:bldP spid="47" grpId="0"/>
      <p:bldP spid="49" grpId="0"/>
      <p:bldP spid="56" grpId="0"/>
      <p:bldP spid="57" grpId="0"/>
      <p:bldP spid="60" grpId="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Blocking</a:t>
            </a:r>
            <a:endParaRPr lang="en-US" dirty="0"/>
          </a:p>
        </p:txBody>
      </p:sp>
      <p:sp>
        <p:nvSpPr>
          <p:cNvPr id="3" name="Content Placeholder 2"/>
          <p:cNvSpPr>
            <a:spLocks noGrp="1"/>
          </p:cNvSpPr>
          <p:nvPr>
            <p:ph idx="1"/>
          </p:nvPr>
        </p:nvSpPr>
        <p:spPr>
          <a:xfrm>
            <a:off x="76200" y="914400"/>
            <a:ext cx="8610600" cy="3581400"/>
          </a:xfrm>
        </p:spPr>
        <p:txBody>
          <a:bodyPr/>
          <a:lstStyle/>
          <a:p>
            <a:pPr marL="119062" indent="0">
              <a:lnSpc>
                <a:spcPct val="200000"/>
              </a:lnSpc>
              <a:buNone/>
            </a:pPr>
            <a:r>
              <a:rPr lang="en-US" sz="4800" dirty="0" smtClean="0">
                <a:solidFill>
                  <a:schemeClr val="bg1"/>
                </a:solidFill>
                <a:effectLst>
                  <a:outerShdw blurRad="38100" dist="38100" dir="2700000" algn="tl">
                    <a:srgbClr val="000000">
                      <a:alpha val="43137"/>
                    </a:srgbClr>
                  </a:outerShdw>
                </a:effectLst>
                <a:latin typeface="Comic Sans MS" pitchFamily="66" charset="0"/>
              </a:rPr>
              <a:t>Blocking is to experiments </a:t>
            </a:r>
            <a:br>
              <a:rPr lang="en-US" sz="4800" dirty="0" smtClean="0">
                <a:solidFill>
                  <a:schemeClr val="bg1"/>
                </a:solidFill>
                <a:effectLst>
                  <a:outerShdw blurRad="38100" dist="38100" dir="2700000" algn="tl">
                    <a:srgbClr val="000000">
                      <a:alpha val="43137"/>
                    </a:srgbClr>
                  </a:outerShdw>
                </a:effectLst>
                <a:latin typeface="Comic Sans MS" pitchFamily="66" charset="0"/>
              </a:rPr>
            </a:br>
            <a:r>
              <a:rPr lang="en-US" sz="4800" dirty="0" smtClean="0">
                <a:solidFill>
                  <a:schemeClr val="bg1"/>
                </a:solidFill>
                <a:effectLst>
                  <a:outerShdw blurRad="38100" dist="38100" dir="2700000" algn="tl">
                    <a:srgbClr val="000000">
                      <a:alpha val="43137"/>
                    </a:srgbClr>
                  </a:outerShdw>
                </a:effectLst>
                <a:latin typeface="Comic Sans MS" pitchFamily="66" charset="0"/>
              </a:rPr>
              <a:t>as ________ is to sampling.</a:t>
            </a:r>
            <a:endParaRPr lang="en-US" sz="4800" dirty="0">
              <a:solidFill>
                <a:schemeClr val="bg1"/>
              </a:solidFill>
              <a:effectLst>
                <a:outerShdw blurRad="38100" dist="38100" dir="2700000" algn="tl">
                  <a:srgbClr val="000000">
                    <a:alpha val="43137"/>
                  </a:srgbClr>
                </a:outerShdw>
              </a:effectLst>
              <a:latin typeface="Comic Sans MS" pitchFamily="66" charset="0"/>
            </a:endParaRPr>
          </a:p>
        </p:txBody>
      </p:sp>
      <p:sp>
        <p:nvSpPr>
          <p:cNvPr id="4" name="TextBox 3"/>
          <p:cNvSpPr txBox="1"/>
          <p:nvPr/>
        </p:nvSpPr>
        <p:spPr>
          <a:xfrm>
            <a:off x="990600" y="2888511"/>
            <a:ext cx="3241593" cy="830997"/>
          </a:xfrm>
          <a:prstGeom prst="rect">
            <a:avLst/>
          </a:prstGeom>
          <a:noFill/>
        </p:spPr>
        <p:txBody>
          <a:bodyPr wrap="none" rtlCol="0">
            <a:spAutoFit/>
          </a:bodyPr>
          <a:lstStyle/>
          <a:p>
            <a:r>
              <a:rPr lang="en-US" sz="4800" b="1" dirty="0" smtClean="0">
                <a:solidFill>
                  <a:schemeClr val="accent5">
                    <a:lumMod val="40000"/>
                    <a:lumOff val="60000"/>
                  </a:schemeClr>
                </a:solidFill>
                <a:effectLst>
                  <a:outerShdw blurRad="38100" dist="38100" dir="2700000" algn="tl">
                    <a:srgbClr val="000000">
                      <a:alpha val="43137"/>
                    </a:srgbClr>
                  </a:outerShdw>
                </a:effectLst>
                <a:latin typeface="Eurostile LT" pitchFamily="2" charset="0"/>
              </a:rPr>
              <a:t>stratifying</a:t>
            </a:r>
            <a:endParaRPr lang="en-US" sz="4800" b="1" dirty="0">
              <a:solidFill>
                <a:schemeClr val="accent5">
                  <a:lumMod val="40000"/>
                  <a:lumOff val="60000"/>
                </a:schemeClr>
              </a:solidFill>
              <a:effectLst>
                <a:outerShdw blurRad="38100" dist="38100" dir="2700000" algn="tl">
                  <a:srgbClr val="000000">
                    <a:alpha val="43137"/>
                  </a:srgbClr>
                </a:outerShdw>
              </a:effectLst>
              <a:latin typeface="Eurostile LT" pitchFamily="2" charset="0"/>
            </a:endParaRPr>
          </a:p>
        </p:txBody>
      </p:sp>
    </p:spTree>
    <p:extLst>
      <p:ext uri="{BB962C8B-B14F-4D97-AF65-F5344CB8AC3E}">
        <p14:creationId xmlns:p14="http://schemas.microsoft.com/office/powerpoint/2010/main" val="1132802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0"/>
              </a:schemeClr>
            </a:gs>
            <a:gs pos="100000">
              <a:schemeClr val="accent6">
                <a:lumMod val="75000"/>
              </a:schemeClr>
            </a:gs>
          </a:gsLst>
          <a:path path="circle">
            <a:fillToRect r="100000" b="100000"/>
          </a:path>
        </a:gradFill>
        <a:effectLst/>
      </p:bgPr>
    </p:bg>
    <p:spTree>
      <p:nvGrpSpPr>
        <p:cNvPr id="1" name=""/>
        <p:cNvGrpSpPr/>
        <p:nvPr/>
      </p:nvGrpSpPr>
      <p:grpSpPr>
        <a:xfrm>
          <a:off x="0" y="0"/>
          <a:ext cx="0" cy="0"/>
          <a:chOff x="0" y="0"/>
          <a:chExt cx="0" cy="0"/>
        </a:xfrm>
      </p:grpSpPr>
      <p:sp>
        <p:nvSpPr>
          <p:cNvPr id="2" name="TextBox 1"/>
          <p:cNvSpPr txBox="1"/>
          <p:nvPr/>
        </p:nvSpPr>
        <p:spPr>
          <a:xfrm>
            <a:off x="457200" y="1676400"/>
            <a:ext cx="8018207" cy="3477875"/>
          </a:xfrm>
          <a:prstGeom prst="rect">
            <a:avLst/>
          </a:prstGeom>
          <a:noFill/>
        </p:spPr>
        <p:txBody>
          <a:bodyPr wrap="square" rtlCol="0">
            <a:spAutoFit/>
          </a:bodyPr>
          <a:lstStyle/>
          <a:p>
            <a:pPr algn="ctr"/>
            <a:r>
              <a:rPr lang="en-US" sz="3200" b="1" dirty="0" smtClean="0">
                <a:solidFill>
                  <a:schemeClr val="bg1"/>
                </a:solidFill>
                <a:effectLst>
                  <a:outerShdw blurRad="38100" dist="38100" dir="2700000" algn="tl">
                    <a:srgbClr val="000000">
                      <a:alpha val="43137"/>
                    </a:srgbClr>
                  </a:outerShdw>
                </a:effectLst>
                <a:latin typeface="Eurostile LT" pitchFamily="2" charset="0"/>
              </a:rPr>
              <a:t>Is the difference in our results</a:t>
            </a:r>
          </a:p>
          <a:p>
            <a:pPr algn="ctr"/>
            <a:endParaRPr lang="en-US" sz="4000" b="1" dirty="0" smtClean="0">
              <a:solidFill>
                <a:schemeClr val="bg1"/>
              </a:solidFill>
              <a:effectLst>
                <a:outerShdw blurRad="38100" dist="38100" dir="2700000" algn="tl">
                  <a:srgbClr val="000000">
                    <a:alpha val="43137"/>
                  </a:srgbClr>
                </a:outerShdw>
              </a:effectLst>
              <a:latin typeface="Eurostile LT Bold" pitchFamily="2" charset="0"/>
            </a:endParaRPr>
          </a:p>
          <a:p>
            <a:pPr algn="ctr"/>
            <a:r>
              <a:rPr lang="en-US" sz="4400" b="1" dirty="0" smtClean="0">
                <a:solidFill>
                  <a:srgbClr val="FFFF00"/>
                </a:solidFill>
                <a:effectLst>
                  <a:outerShdw blurRad="38100" dist="38100" dir="2700000" algn="tl">
                    <a:srgbClr val="000000">
                      <a:alpha val="43137"/>
                    </a:srgbClr>
                  </a:outerShdw>
                </a:effectLst>
                <a:latin typeface="Eurostile LT Bold" pitchFamily="2" charset="0"/>
              </a:rPr>
              <a:t>statistically significant?</a:t>
            </a:r>
          </a:p>
          <a:p>
            <a:pPr algn="ctr"/>
            <a:endParaRPr lang="en-US" sz="2400" i="1" dirty="0" smtClean="0">
              <a:solidFill>
                <a:schemeClr val="bg1"/>
              </a:solidFill>
              <a:effectLst>
                <a:outerShdw blurRad="38100" dist="38100" dir="2700000" algn="tl">
                  <a:srgbClr val="000000">
                    <a:alpha val="43137"/>
                  </a:srgbClr>
                </a:outerShdw>
              </a:effectLst>
              <a:latin typeface="Eurostile LT" pitchFamily="2" charset="0"/>
            </a:endParaRPr>
          </a:p>
          <a:p>
            <a:pPr algn="ctr"/>
            <a:endParaRPr lang="en-US" sz="2400" i="1" dirty="0">
              <a:solidFill>
                <a:schemeClr val="bg1"/>
              </a:solidFill>
              <a:effectLst>
                <a:outerShdw blurRad="38100" dist="38100" dir="2700000" algn="tl">
                  <a:srgbClr val="000000">
                    <a:alpha val="43137"/>
                  </a:srgbClr>
                </a:outerShdw>
              </a:effectLst>
              <a:latin typeface="Eurostile LT" pitchFamily="2" charset="0"/>
            </a:endParaRPr>
          </a:p>
          <a:p>
            <a:pPr algn="ctr"/>
            <a:endParaRPr lang="en-US" sz="2400" i="1" dirty="0" smtClean="0">
              <a:solidFill>
                <a:schemeClr val="bg1"/>
              </a:solidFill>
              <a:effectLst>
                <a:outerShdw blurRad="38100" dist="38100" dir="2700000" algn="tl">
                  <a:srgbClr val="000000">
                    <a:alpha val="43137"/>
                  </a:srgbClr>
                </a:outerShdw>
              </a:effectLst>
              <a:latin typeface="Eurostile LT" pitchFamily="2" charset="0"/>
            </a:endParaRPr>
          </a:p>
          <a:p>
            <a:pPr algn="ctr"/>
            <a:r>
              <a:rPr lang="en-US" sz="2400" i="1" dirty="0" smtClean="0">
                <a:solidFill>
                  <a:schemeClr val="bg1"/>
                </a:solidFill>
                <a:effectLst>
                  <a:outerShdw blurRad="38100" dist="38100" dir="2700000" algn="tl">
                    <a:srgbClr val="000000">
                      <a:alpha val="43137"/>
                    </a:srgbClr>
                  </a:outerShdw>
                </a:effectLst>
                <a:latin typeface="Eurostile LT" pitchFamily="2" charset="0"/>
              </a:rPr>
              <a:t>(what does that even mean???)</a:t>
            </a:r>
            <a:endParaRPr lang="en-US" sz="2400" i="1" dirty="0">
              <a:solidFill>
                <a:schemeClr val="bg1"/>
              </a:solidFill>
              <a:effectLst>
                <a:outerShdw blurRad="38100" dist="38100" dir="2700000" algn="tl">
                  <a:srgbClr val="000000">
                    <a:alpha val="43137"/>
                  </a:srgbClr>
                </a:outerShdw>
              </a:effectLst>
              <a:latin typeface="Eurostile LT" pitchFamily="2" charset="0"/>
            </a:endParaRPr>
          </a:p>
        </p:txBody>
      </p:sp>
    </p:spTree>
    <p:extLst>
      <p:ext uri="{BB962C8B-B14F-4D97-AF65-F5344CB8AC3E}">
        <p14:creationId xmlns:p14="http://schemas.microsoft.com/office/powerpoint/2010/main" val="19250854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0"/>
              </a:schemeClr>
            </a:gs>
            <a:gs pos="100000">
              <a:schemeClr val="accent6">
                <a:lumMod val="75000"/>
              </a:schemeClr>
            </a:gs>
          </a:gsLst>
          <a:path path="circle">
            <a:fillToRect r="100000" b="100000"/>
          </a:path>
        </a:gradFill>
        <a:effectLst/>
      </p:bgPr>
    </p:bg>
    <p:spTree>
      <p:nvGrpSpPr>
        <p:cNvPr id="1" name=""/>
        <p:cNvGrpSpPr/>
        <p:nvPr/>
      </p:nvGrpSpPr>
      <p:grpSpPr>
        <a:xfrm>
          <a:off x="0" y="0"/>
          <a:ext cx="0" cy="0"/>
          <a:chOff x="0" y="0"/>
          <a:chExt cx="0" cy="0"/>
        </a:xfrm>
      </p:grpSpPr>
      <p:sp>
        <p:nvSpPr>
          <p:cNvPr id="2" name="TextBox 1"/>
          <p:cNvSpPr txBox="1"/>
          <p:nvPr/>
        </p:nvSpPr>
        <p:spPr>
          <a:xfrm>
            <a:off x="228600" y="1401901"/>
            <a:ext cx="8018207" cy="3170099"/>
          </a:xfrm>
          <a:prstGeom prst="rect">
            <a:avLst/>
          </a:prstGeom>
          <a:noFill/>
        </p:spPr>
        <p:txBody>
          <a:bodyPr wrap="square" rtlCol="0">
            <a:spAutoFit/>
          </a:bodyPr>
          <a:lstStyle/>
          <a:p>
            <a:r>
              <a:rPr lang="en-US" sz="4400" b="1" dirty="0" smtClean="0">
                <a:solidFill>
                  <a:srgbClr val="FFFF00"/>
                </a:solidFill>
                <a:effectLst>
                  <a:outerShdw blurRad="38100" dist="38100" dir="2700000" algn="tl">
                    <a:srgbClr val="000000">
                      <a:alpha val="43137"/>
                    </a:srgbClr>
                  </a:outerShdw>
                </a:effectLst>
                <a:latin typeface="Eurostile LT Bold" pitchFamily="2" charset="0"/>
              </a:rPr>
              <a:t>“statistically significant”</a:t>
            </a:r>
          </a:p>
          <a:p>
            <a:pPr algn="ctr"/>
            <a:endParaRPr lang="en-US" sz="2400" i="1" dirty="0" smtClean="0">
              <a:solidFill>
                <a:schemeClr val="bg1"/>
              </a:solidFill>
              <a:effectLst>
                <a:outerShdw blurRad="38100" dist="38100" dir="2700000" algn="tl">
                  <a:srgbClr val="000000">
                    <a:alpha val="43137"/>
                  </a:srgbClr>
                </a:outerShdw>
              </a:effectLst>
              <a:latin typeface="Eurostile LT" pitchFamily="2" charset="0"/>
            </a:endParaRPr>
          </a:p>
          <a:p>
            <a:pPr marL="457200"/>
            <a:r>
              <a:rPr lang="en-US" sz="4400" dirty="0" smtClean="0">
                <a:solidFill>
                  <a:schemeClr val="bg1"/>
                </a:solidFill>
                <a:effectLst>
                  <a:outerShdw blurRad="38100" dist="38100" dir="2700000" algn="tl">
                    <a:srgbClr val="000000">
                      <a:alpha val="43137"/>
                    </a:srgbClr>
                  </a:outerShdw>
                </a:effectLst>
                <a:latin typeface="+mn-lt"/>
              </a:rPr>
              <a:t>An observed effect so large that it would </a:t>
            </a:r>
            <a:r>
              <a:rPr lang="en-US" sz="4400" b="1" dirty="0" smtClean="0">
                <a:solidFill>
                  <a:schemeClr val="accent1">
                    <a:lumMod val="40000"/>
                    <a:lumOff val="60000"/>
                  </a:schemeClr>
                </a:solidFill>
                <a:effectLst>
                  <a:outerShdw blurRad="38100" dist="38100" dir="2700000" algn="tl">
                    <a:srgbClr val="000000">
                      <a:alpha val="43137"/>
                    </a:srgbClr>
                  </a:outerShdw>
                </a:effectLst>
                <a:latin typeface="+mn-lt"/>
              </a:rPr>
              <a:t>rarely</a:t>
            </a:r>
            <a:r>
              <a:rPr lang="en-US" sz="4400" dirty="0" smtClean="0">
                <a:solidFill>
                  <a:schemeClr val="accent1">
                    <a:lumMod val="40000"/>
                    <a:lumOff val="60000"/>
                  </a:schemeClr>
                </a:solidFill>
                <a:effectLst>
                  <a:outerShdw blurRad="38100" dist="38100" dir="2700000" algn="tl">
                    <a:srgbClr val="000000">
                      <a:alpha val="43137"/>
                    </a:srgbClr>
                  </a:outerShdw>
                </a:effectLst>
                <a:latin typeface="+mn-lt"/>
              </a:rPr>
              <a:t> </a:t>
            </a:r>
            <a:r>
              <a:rPr lang="en-US" sz="4400" dirty="0" smtClean="0">
                <a:solidFill>
                  <a:schemeClr val="bg1"/>
                </a:solidFill>
                <a:effectLst>
                  <a:outerShdw blurRad="38100" dist="38100" dir="2700000" algn="tl">
                    <a:srgbClr val="000000">
                      <a:alpha val="43137"/>
                    </a:srgbClr>
                  </a:outerShdw>
                </a:effectLst>
                <a:latin typeface="+mn-lt"/>
              </a:rPr>
              <a:t>occur by chance is called statistically significant.</a:t>
            </a:r>
            <a:endParaRPr lang="en-US" sz="4400" dirty="0">
              <a:solidFill>
                <a:schemeClr val="bg1"/>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37440878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alpha val="52000"/>
          </a:schemeClr>
        </a:solidFill>
        <a:effectLst/>
      </p:bgPr>
    </p:bg>
    <p:spTree>
      <p:nvGrpSpPr>
        <p:cNvPr id="1" name=""/>
        <p:cNvGrpSpPr/>
        <p:nvPr/>
      </p:nvGrpSpPr>
      <p:grpSpPr>
        <a:xfrm>
          <a:off x="0" y="0"/>
          <a:ext cx="0" cy="0"/>
          <a:chOff x="0" y="0"/>
          <a:chExt cx="0" cy="0"/>
        </a:xfrm>
      </p:grpSpPr>
      <p:pic>
        <p:nvPicPr>
          <p:cNvPr id="21506" name="Picture 4" descr="http://croneandbearit.files.wordpress.com/2009/05/rabbit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2667000"/>
            <a:ext cx="52832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7" name="Picture 2" descr="http://t0.gstatic.com/images?q=tbn:O8BU26izUwaVrM:http://greennature.com/gallery/farm-animal-pictures/albino_rabbit.jpg&amp;t=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52400"/>
            <a:ext cx="3886200" cy="3938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9752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4525963"/>
          </a:xfrm>
        </p:spPr>
        <p:txBody>
          <a:bodyPr>
            <a:normAutofit lnSpcReduction="10000"/>
          </a:bodyPr>
          <a:lstStyle/>
          <a:p>
            <a:pPr eaLnBrk="1" hangingPunct="1"/>
            <a:r>
              <a:rPr lang="en-US" b="1" smtClean="0"/>
              <a:t>Higher SAT scores in only 6 weeks!</a:t>
            </a:r>
          </a:p>
          <a:p>
            <a:pPr eaLnBrk="1" hangingPunct="1"/>
            <a:r>
              <a:rPr lang="en-US" b="1" smtClean="0"/>
              <a:t>top-secret far-eastern study strategies!</a:t>
            </a:r>
          </a:p>
          <a:p>
            <a:pPr eaLnBrk="1" hangingPunct="1"/>
            <a:r>
              <a:rPr lang="en-US" b="1" smtClean="0"/>
              <a:t>3 sessions a week, only 5 hours per session!</a:t>
            </a:r>
          </a:p>
          <a:p>
            <a:pPr eaLnBrk="1" hangingPunct="1"/>
            <a:r>
              <a:rPr lang="en-US" b="1" smtClean="0"/>
              <a:t>all the other kids are being forced into it by their parents, so why not!?!</a:t>
            </a:r>
          </a:p>
          <a:p>
            <a:pPr eaLnBrk="1" hangingPunct="1"/>
            <a:r>
              <a:rPr lang="en-US" b="1" smtClean="0"/>
              <a:t>Cost: only $30,000!!! What a bargain!</a:t>
            </a:r>
          </a:p>
          <a:p>
            <a:pPr eaLnBrk="1" hangingPunct="1"/>
            <a:r>
              <a:rPr lang="en-US" sz="4000" b="1" smtClean="0">
                <a:solidFill>
                  <a:srgbClr val="479249"/>
                </a:solidFill>
              </a:rPr>
              <a:t>Scores will improve (</a:t>
            </a:r>
            <a:r>
              <a:rPr lang="en-US" sz="4000" b="1" u="sng" smtClean="0">
                <a:solidFill>
                  <a:srgbClr val="479249"/>
                </a:solidFill>
              </a:rPr>
              <a:t>guaranteed</a:t>
            </a:r>
            <a:r>
              <a:rPr lang="en-US" sz="4000" b="1" smtClean="0">
                <a:solidFill>
                  <a:srgbClr val="479249"/>
                </a:solidFill>
              </a:rPr>
              <a:t>!) or your money back!!!</a:t>
            </a:r>
          </a:p>
          <a:p>
            <a:pPr eaLnBrk="1" hangingPunct="1">
              <a:buFont typeface="Wingdings 2" pitchFamily="18" charset="2"/>
              <a:buNone/>
            </a:pPr>
            <a:endParaRPr lang="en-US" smtClean="0"/>
          </a:p>
        </p:txBody>
      </p:sp>
      <p:sp>
        <p:nvSpPr>
          <p:cNvPr id="5" name="Title 1"/>
          <p:cNvSpPr>
            <a:spLocks noGrp="1"/>
          </p:cNvSpPr>
          <p:nvPr>
            <p:ph type="title"/>
          </p:nvPr>
        </p:nvSpPr>
        <p:spPr>
          <a:xfrm>
            <a:off x="76200" y="46038"/>
            <a:ext cx="8534400" cy="868362"/>
          </a:xfrm>
        </p:spPr>
        <p:txBody>
          <a:bodyPr>
            <a:normAutofit/>
          </a:bodyPr>
          <a:lstStyle/>
          <a:p>
            <a:pPr algn="l" eaLnBrk="1" fontAlgn="auto" hangingPunct="1">
              <a:spcAft>
                <a:spcPts val="0"/>
              </a:spcAft>
              <a:defRPr/>
            </a:pPr>
            <a:r>
              <a:rPr lang="en-US" dirty="0" smtClean="0">
                <a:solidFill>
                  <a:schemeClr val="accent1">
                    <a:satMod val="150000"/>
                  </a:schemeClr>
                </a:solidFill>
                <a:latin typeface="Gotham Black" pitchFamily="50" charset="0"/>
              </a:rPr>
              <a:t>SAT PREP CLASSES! (</a:t>
            </a:r>
            <a:r>
              <a:rPr lang="en-US" dirty="0" err="1" smtClean="0">
                <a:solidFill>
                  <a:schemeClr val="accent1">
                    <a:satMod val="150000"/>
                  </a:schemeClr>
                </a:solidFill>
                <a:latin typeface="Gotham Black" pitchFamily="50" charset="0"/>
              </a:rPr>
              <a:t>blegh</a:t>
            </a:r>
            <a:r>
              <a:rPr lang="en-US" dirty="0" smtClean="0">
                <a:solidFill>
                  <a:schemeClr val="accent1">
                    <a:satMod val="150000"/>
                  </a:schemeClr>
                </a:solidFill>
                <a:latin typeface="Gotham Black" pitchFamily="50" charset="0"/>
              </a:rPr>
              <a:t>!)</a:t>
            </a:r>
            <a:endParaRPr lang="en-US" dirty="0">
              <a:solidFill>
                <a:schemeClr val="accent1">
                  <a:satMod val="150000"/>
                </a:schemeClr>
              </a:solidFill>
              <a:latin typeface="Gotham Black" pitchFamily="50"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Content Placeholder 3"/>
          <p:cNvSpPr>
            <a:spLocks noGrp="1"/>
          </p:cNvSpPr>
          <p:nvPr>
            <p:ph idx="1"/>
          </p:nvPr>
        </p:nvSpPr>
        <p:spPr>
          <a:xfrm>
            <a:off x="5316" y="2895600"/>
            <a:ext cx="2743200" cy="1676400"/>
          </a:xfrm>
        </p:spPr>
        <p:txBody>
          <a:bodyPr/>
          <a:lstStyle/>
          <a:p>
            <a:pPr marL="119062" indent="0">
              <a:buNone/>
            </a:pPr>
            <a:r>
              <a:rPr lang="en-US" sz="2800" dirty="0" smtClean="0">
                <a:latin typeface="Gotham Medium" pitchFamily="50" charset="0"/>
              </a:rPr>
              <a:t>Group of 20 students</a:t>
            </a:r>
            <a:endParaRPr lang="en-US" sz="2800" dirty="0">
              <a:latin typeface="Gotham Medium" pitchFamily="50" charset="0"/>
            </a:endParaRPr>
          </a:p>
        </p:txBody>
      </p:sp>
      <p:sp>
        <p:nvSpPr>
          <p:cNvPr id="6" name="Content Placeholder 3"/>
          <p:cNvSpPr txBox="1">
            <a:spLocks/>
          </p:cNvSpPr>
          <p:nvPr/>
        </p:nvSpPr>
        <p:spPr bwMode="auto">
          <a:xfrm>
            <a:off x="2819400" y="1219200"/>
            <a:ext cx="27432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800" dirty="0" smtClean="0">
                <a:latin typeface="Gotham Medium" pitchFamily="50" charset="0"/>
              </a:rPr>
              <a:t>…take this SAT class…</a:t>
            </a:r>
            <a:endParaRPr lang="en-US" sz="2800" dirty="0">
              <a:latin typeface="Gotham Medium" pitchFamily="50" charset="0"/>
            </a:endParaRPr>
          </a:p>
        </p:txBody>
      </p:sp>
      <p:sp>
        <p:nvSpPr>
          <p:cNvPr id="7" name="Content Placeholder 3"/>
          <p:cNvSpPr txBox="1">
            <a:spLocks/>
          </p:cNvSpPr>
          <p:nvPr/>
        </p:nvSpPr>
        <p:spPr bwMode="auto">
          <a:xfrm>
            <a:off x="4724400" y="2895600"/>
            <a:ext cx="3886200" cy="2181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800" dirty="0" smtClean="0">
                <a:latin typeface="Gotham Medium" pitchFamily="50" charset="0"/>
              </a:rPr>
              <a:t>…mean score improvement of…</a:t>
            </a:r>
          </a:p>
          <a:p>
            <a:pPr marL="119062" indent="0">
              <a:buFont typeface="Wingdings 2" pitchFamily="18" charset="2"/>
              <a:buNone/>
            </a:pPr>
            <a:r>
              <a:rPr lang="en-US" sz="3600" dirty="0" smtClean="0">
                <a:solidFill>
                  <a:schemeClr val="accent4">
                    <a:lumMod val="75000"/>
                  </a:schemeClr>
                </a:solidFill>
                <a:latin typeface="Gotham Medium" pitchFamily="50" charset="0"/>
              </a:rPr>
              <a:t>18 points!!!</a:t>
            </a:r>
          </a:p>
          <a:p>
            <a:pPr marL="119062" indent="0">
              <a:buFont typeface="Wingdings 2" pitchFamily="18" charset="2"/>
              <a:buNone/>
            </a:pPr>
            <a:r>
              <a:rPr lang="en-US" sz="3600" dirty="0" smtClean="0">
                <a:solidFill>
                  <a:schemeClr val="accent4">
                    <a:lumMod val="75000"/>
                  </a:schemeClr>
                </a:solidFill>
                <a:effectLst>
                  <a:outerShdw blurRad="38100" dist="38100" dir="2700000" algn="tl">
                    <a:srgbClr val="000000">
                      <a:alpha val="43137"/>
                    </a:srgbClr>
                  </a:outerShdw>
                </a:effectLst>
                <a:latin typeface="Gotham Medium" pitchFamily="50" charset="0"/>
              </a:rPr>
              <a:t>IT WORKED!!!</a:t>
            </a:r>
            <a:endParaRPr lang="en-US" sz="3600" dirty="0">
              <a:solidFill>
                <a:schemeClr val="accent4">
                  <a:lumMod val="75000"/>
                </a:schemeClr>
              </a:solidFill>
              <a:effectLst>
                <a:outerShdw blurRad="38100" dist="38100" dir="2700000" algn="tl">
                  <a:srgbClr val="000000">
                    <a:alpha val="43137"/>
                  </a:srgbClr>
                </a:outerShdw>
              </a:effectLst>
              <a:latin typeface="Gotham Medium" pitchFamily="50" charset="0"/>
            </a:endParaRPr>
          </a:p>
        </p:txBody>
      </p:sp>
      <p:cxnSp>
        <p:nvCxnSpPr>
          <p:cNvPr id="9" name="Straight Arrow Connector 8"/>
          <p:cNvCxnSpPr/>
          <p:nvPr/>
        </p:nvCxnSpPr>
        <p:spPr>
          <a:xfrm flipV="1">
            <a:off x="2133600" y="2133600"/>
            <a:ext cx="838200" cy="762000"/>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5257800" y="2191634"/>
            <a:ext cx="838200" cy="814277"/>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p:nvPr>
        </p:nvSpPr>
        <p:spPr>
          <a:xfrm>
            <a:off x="76200" y="46038"/>
            <a:ext cx="8229600" cy="868362"/>
          </a:xfrm>
        </p:spPr>
        <p:txBody>
          <a:bodyPr/>
          <a:lstStyle/>
          <a:p>
            <a:pPr algn="l" eaLnBrk="1" fontAlgn="auto" hangingPunct="1">
              <a:spcAft>
                <a:spcPts val="0"/>
              </a:spcAft>
              <a:defRPr/>
            </a:pPr>
            <a:r>
              <a:rPr lang="en-US" dirty="0" smtClean="0">
                <a:solidFill>
                  <a:schemeClr val="accent1">
                    <a:satMod val="150000"/>
                  </a:schemeClr>
                </a:solidFill>
                <a:latin typeface="Gotham Black" pitchFamily="50" charset="0"/>
              </a:rPr>
              <a:t>SAT PREP CLASSES!</a:t>
            </a:r>
            <a:endParaRPr lang="en-US" dirty="0">
              <a:solidFill>
                <a:schemeClr val="accent1">
                  <a:satMod val="150000"/>
                </a:schemeClr>
              </a:solidFill>
              <a:latin typeface="Gotham Black" pitchFamily="50" charset="0"/>
            </a:endParaRPr>
          </a:p>
        </p:txBody>
      </p:sp>
    </p:spTree>
    <p:extLst>
      <p:ext uri="{BB962C8B-B14F-4D97-AF65-F5344CB8AC3E}">
        <p14:creationId xmlns:p14="http://schemas.microsoft.com/office/powerpoint/2010/main" val="2574355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p:cTn id="7"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7">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7">
                                            <p:txEl>
                                              <p:pRg st="1" end="1"/>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 calcmode="lin" valueType="num">
                                      <p:cBhvr>
                                        <p:cTn id="12" dur="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7">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615287" y="1219200"/>
            <a:ext cx="777240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457200" indent="-457200" eaLnBrk="1" hangingPunct="1">
              <a:spcBef>
                <a:spcPct val="50000"/>
              </a:spcBef>
            </a:pPr>
            <a:r>
              <a:rPr lang="en-US" sz="4000" dirty="0" smtClean="0">
                <a:solidFill>
                  <a:srgbClr val="FFFF00"/>
                </a:solidFill>
                <a:effectLst>
                  <a:outerShdw blurRad="38100" dist="38100" dir="2700000" algn="tl">
                    <a:srgbClr val="000000">
                      <a:alpha val="43137"/>
                    </a:srgbClr>
                  </a:outerShdw>
                </a:effectLst>
                <a:latin typeface="Gotham Medium" pitchFamily="50" charset="0"/>
              </a:rPr>
              <a:t>CONTROL GROUP</a:t>
            </a:r>
            <a:endParaRPr lang="en-US" sz="4000" dirty="0" smtClean="0">
              <a:solidFill>
                <a:srgbClr val="FFFF00"/>
              </a:solidFill>
              <a:latin typeface="Gotham Medium" pitchFamily="50" charset="0"/>
            </a:endParaRPr>
          </a:p>
          <a:p>
            <a:pPr marL="457200" indent="-457200" eaLnBrk="1" hangingPunct="1">
              <a:spcBef>
                <a:spcPct val="50000"/>
              </a:spcBef>
            </a:pPr>
            <a:r>
              <a:rPr lang="en-US" sz="4000" dirty="0">
                <a:solidFill>
                  <a:schemeClr val="bg1"/>
                </a:solidFill>
                <a:latin typeface="Gotham Medium" pitchFamily="50" charset="0"/>
              </a:rPr>
              <a:t>	</a:t>
            </a:r>
            <a:r>
              <a:rPr lang="en-US" sz="4000" dirty="0" smtClean="0">
                <a:solidFill>
                  <a:schemeClr val="bg1"/>
                </a:solidFill>
                <a:latin typeface="Gotham Medium" pitchFamily="50" charset="0"/>
              </a:rPr>
              <a:t>a </a:t>
            </a:r>
            <a:r>
              <a:rPr lang="en-US" sz="4000" dirty="0">
                <a:solidFill>
                  <a:schemeClr val="bg1"/>
                </a:solidFill>
                <a:latin typeface="Gotham Medium" pitchFamily="50" charset="0"/>
              </a:rPr>
              <a:t>group that is </a:t>
            </a:r>
            <a:r>
              <a:rPr lang="en-US" sz="4000" dirty="0" smtClean="0">
                <a:solidFill>
                  <a:schemeClr val="bg1"/>
                </a:solidFill>
                <a:latin typeface="Gotham Medium" pitchFamily="50" charset="0"/>
              </a:rPr>
              <a:t>used </a:t>
            </a:r>
            <a:r>
              <a:rPr lang="en-US" sz="4000" dirty="0">
                <a:solidFill>
                  <a:schemeClr val="bg1"/>
                </a:solidFill>
                <a:latin typeface="Gotham Medium" pitchFamily="50" charset="0"/>
              </a:rPr>
              <a:t>to compare the factor against; can be a placebo or the “old” or current item</a:t>
            </a:r>
          </a:p>
        </p:txBody>
      </p:sp>
    </p:spTree>
    <p:extLst>
      <p:ext uri="{BB962C8B-B14F-4D97-AF65-F5344CB8AC3E}">
        <p14:creationId xmlns:p14="http://schemas.microsoft.com/office/powerpoint/2010/main" val="19551303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Content Placeholder 3"/>
          <p:cNvSpPr>
            <a:spLocks noGrp="1"/>
          </p:cNvSpPr>
          <p:nvPr>
            <p:ph idx="1"/>
          </p:nvPr>
        </p:nvSpPr>
        <p:spPr>
          <a:xfrm>
            <a:off x="5316" y="2667000"/>
            <a:ext cx="2743200" cy="1676400"/>
          </a:xfrm>
        </p:spPr>
        <p:txBody>
          <a:bodyPr>
            <a:normAutofit/>
          </a:bodyPr>
          <a:lstStyle/>
          <a:p>
            <a:pPr marL="119062" indent="0">
              <a:buNone/>
            </a:pPr>
            <a:r>
              <a:rPr lang="en-US" sz="2400" dirty="0" smtClean="0">
                <a:latin typeface="Gotham Medium" pitchFamily="50" charset="0"/>
              </a:rPr>
              <a:t>Group of 20 students</a:t>
            </a:r>
            <a:endParaRPr lang="en-US" sz="2400" dirty="0">
              <a:latin typeface="Gotham Medium" pitchFamily="50" charset="0"/>
            </a:endParaRPr>
          </a:p>
        </p:txBody>
      </p:sp>
      <p:sp>
        <p:nvSpPr>
          <p:cNvPr id="7" name="Content Placeholder 3"/>
          <p:cNvSpPr txBox="1">
            <a:spLocks/>
          </p:cNvSpPr>
          <p:nvPr/>
        </p:nvSpPr>
        <p:spPr bwMode="auto">
          <a:xfrm>
            <a:off x="4876800" y="2438400"/>
            <a:ext cx="3886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400" dirty="0" smtClean="0">
                <a:latin typeface="Gotham Medium" pitchFamily="50" charset="0"/>
              </a:rPr>
              <a:t>Group A scored </a:t>
            </a:r>
            <a:r>
              <a:rPr lang="en-US" sz="2400" dirty="0" smtClean="0">
                <a:latin typeface="Gotham Medium" pitchFamily="50" charset="0"/>
              </a:rPr>
              <a:t>WAYYY higher</a:t>
            </a:r>
            <a:r>
              <a:rPr lang="en-US" sz="2400" dirty="0" smtClean="0">
                <a:latin typeface="Gotham Medium" pitchFamily="50" charset="0"/>
              </a:rPr>
              <a:t>!!!</a:t>
            </a:r>
          </a:p>
          <a:p>
            <a:pPr marL="119062" indent="0">
              <a:buFont typeface="Wingdings 2" pitchFamily="18" charset="2"/>
              <a:buNone/>
            </a:pPr>
            <a:r>
              <a:rPr lang="en-US" b="1" dirty="0" smtClean="0">
                <a:solidFill>
                  <a:schemeClr val="accent4">
                    <a:lumMod val="75000"/>
                  </a:schemeClr>
                </a:solidFill>
                <a:effectLst>
                  <a:outerShdw blurRad="38100" dist="38100" dir="2700000" algn="tl">
                    <a:srgbClr val="000000">
                      <a:alpha val="43137"/>
                    </a:srgbClr>
                  </a:outerShdw>
                </a:effectLst>
                <a:latin typeface="Gotham Medium" pitchFamily="50" charset="0"/>
              </a:rPr>
              <a:t>IT WORKED!!!</a:t>
            </a:r>
            <a:endParaRPr lang="en-US" b="1" dirty="0">
              <a:solidFill>
                <a:schemeClr val="accent4">
                  <a:lumMod val="75000"/>
                </a:schemeClr>
              </a:solidFill>
              <a:effectLst>
                <a:outerShdw blurRad="38100" dist="38100" dir="2700000" algn="tl">
                  <a:srgbClr val="000000">
                    <a:alpha val="43137"/>
                  </a:srgbClr>
                </a:outerShdw>
              </a:effectLst>
              <a:latin typeface="Gotham Medium" pitchFamily="50" charset="0"/>
            </a:endParaRPr>
          </a:p>
        </p:txBody>
      </p:sp>
      <p:grpSp>
        <p:nvGrpSpPr>
          <p:cNvPr id="10" name="Group 9"/>
          <p:cNvGrpSpPr/>
          <p:nvPr/>
        </p:nvGrpSpPr>
        <p:grpSpPr>
          <a:xfrm>
            <a:off x="1676400" y="914400"/>
            <a:ext cx="4572000" cy="1676400"/>
            <a:chOff x="1676400" y="1219200"/>
            <a:chExt cx="4572000" cy="1676400"/>
          </a:xfrm>
        </p:grpSpPr>
        <p:sp>
          <p:nvSpPr>
            <p:cNvPr id="6" name="Content Placeholder 3"/>
            <p:cNvSpPr txBox="1">
              <a:spLocks/>
            </p:cNvSpPr>
            <p:nvPr/>
          </p:nvSpPr>
          <p:spPr bwMode="auto">
            <a:xfrm>
              <a:off x="2438400" y="1219200"/>
              <a:ext cx="3124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000" dirty="0" smtClean="0">
                  <a:solidFill>
                    <a:srgbClr val="0000FF"/>
                  </a:solidFill>
                  <a:latin typeface="Gotham Black" pitchFamily="50" charset="0"/>
                </a:rPr>
                <a:t>GROUP A:</a:t>
              </a:r>
            </a:p>
            <a:p>
              <a:pPr marL="119062" indent="0">
                <a:buFont typeface="Wingdings 2" pitchFamily="18" charset="2"/>
                <a:buNone/>
              </a:pPr>
              <a:r>
                <a:rPr lang="en-US" sz="2000" dirty="0" smtClean="0">
                  <a:latin typeface="Gotham Medium" pitchFamily="50" charset="0"/>
                </a:rPr>
                <a:t>These </a:t>
              </a:r>
              <a:r>
                <a:rPr lang="en-US" sz="2000" dirty="0" smtClean="0">
                  <a:latin typeface="Gotham Medium" pitchFamily="50" charset="0"/>
                </a:rPr>
                <a:t>10 kids </a:t>
              </a:r>
              <a:r>
                <a:rPr lang="en-US" sz="2000" dirty="0" smtClean="0">
                  <a:solidFill>
                    <a:srgbClr val="0000FF"/>
                  </a:solidFill>
                  <a:latin typeface="Gotham Medium" pitchFamily="50" charset="0"/>
                </a:rPr>
                <a:t>CARE </a:t>
              </a:r>
              <a:r>
                <a:rPr lang="en-US" sz="2000" dirty="0" smtClean="0">
                  <a:solidFill>
                    <a:srgbClr val="0000FF"/>
                  </a:solidFill>
                  <a:latin typeface="Gotham Medium" pitchFamily="50" charset="0"/>
                </a:rPr>
                <a:t>about their </a:t>
              </a:r>
              <a:r>
                <a:rPr lang="en-US" sz="2000" dirty="0" smtClean="0">
                  <a:solidFill>
                    <a:srgbClr val="0000FF"/>
                  </a:solidFill>
                  <a:latin typeface="Gotham Medium" pitchFamily="50" charset="0"/>
                </a:rPr>
                <a:t>grades</a:t>
              </a:r>
              <a:r>
                <a:rPr lang="en-US" sz="2000" dirty="0" smtClean="0">
                  <a:latin typeface="Gotham Medium" pitchFamily="50" charset="0"/>
                </a:rPr>
                <a:t>… and choose to take </a:t>
              </a:r>
              <a:r>
                <a:rPr lang="en-US" sz="2000" dirty="0" smtClean="0">
                  <a:latin typeface="Gotham Medium" pitchFamily="50" charset="0"/>
                </a:rPr>
                <a:t>this SAT class…</a:t>
              </a:r>
              <a:endParaRPr lang="en-US" sz="2000" dirty="0">
                <a:latin typeface="Gotham Medium" pitchFamily="50" charset="0"/>
              </a:endParaRPr>
            </a:p>
          </p:txBody>
        </p:sp>
        <p:cxnSp>
          <p:nvCxnSpPr>
            <p:cNvPr id="9" name="Straight Arrow Connector 8"/>
            <p:cNvCxnSpPr/>
            <p:nvPr/>
          </p:nvCxnSpPr>
          <p:spPr>
            <a:xfrm flipV="1">
              <a:off x="1676400" y="2133600"/>
              <a:ext cx="838200" cy="762000"/>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5410200" y="1905000"/>
              <a:ext cx="838200" cy="814277"/>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a:off x="1676400" y="3505200"/>
            <a:ext cx="4572000" cy="1524000"/>
            <a:chOff x="1676400" y="3810000"/>
            <a:chExt cx="4572000" cy="1524000"/>
          </a:xfrm>
        </p:grpSpPr>
        <p:cxnSp>
          <p:nvCxnSpPr>
            <p:cNvPr id="8" name="Straight Arrow Connector 7"/>
            <p:cNvCxnSpPr/>
            <p:nvPr/>
          </p:nvCxnSpPr>
          <p:spPr>
            <a:xfrm>
              <a:off x="1676400" y="3810000"/>
              <a:ext cx="838200" cy="914400"/>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11" name="Content Placeholder 3"/>
            <p:cNvSpPr txBox="1">
              <a:spLocks/>
            </p:cNvSpPr>
            <p:nvPr/>
          </p:nvSpPr>
          <p:spPr bwMode="auto">
            <a:xfrm>
              <a:off x="2514600" y="4114800"/>
              <a:ext cx="2971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000" dirty="0" smtClean="0">
                  <a:solidFill>
                    <a:srgbClr val="FF3300"/>
                  </a:solidFill>
                  <a:latin typeface="Gotham Black" pitchFamily="50" charset="0"/>
                </a:rPr>
                <a:t>GROUP B:</a:t>
              </a:r>
            </a:p>
            <a:p>
              <a:pPr marL="119062" indent="0">
                <a:buFont typeface="Wingdings 2" pitchFamily="18" charset="2"/>
                <a:buNone/>
              </a:pPr>
              <a:r>
                <a:rPr lang="en-US" sz="2000" dirty="0" smtClean="0">
                  <a:latin typeface="Gotham Medium" pitchFamily="50" charset="0"/>
                </a:rPr>
                <a:t>These </a:t>
              </a:r>
              <a:r>
                <a:rPr lang="en-US" sz="2000" dirty="0" smtClean="0">
                  <a:latin typeface="Gotham Medium" pitchFamily="50" charset="0"/>
                </a:rPr>
                <a:t>10 kids </a:t>
              </a:r>
              <a:r>
                <a:rPr lang="en-US" sz="2000" dirty="0" smtClean="0">
                  <a:solidFill>
                    <a:srgbClr val="FF3300"/>
                  </a:solidFill>
                  <a:latin typeface="Gotham Medium" pitchFamily="50" charset="0"/>
                </a:rPr>
                <a:t>DON’T CARE about their </a:t>
              </a:r>
              <a:r>
                <a:rPr lang="en-US" sz="2000" dirty="0" smtClean="0">
                  <a:solidFill>
                    <a:srgbClr val="FF3300"/>
                  </a:solidFill>
                  <a:latin typeface="Gotham Medium" pitchFamily="50" charset="0"/>
                </a:rPr>
                <a:t>grades</a:t>
              </a:r>
              <a:r>
                <a:rPr lang="en-US" sz="2000" dirty="0" smtClean="0">
                  <a:latin typeface="Gotham Medium" pitchFamily="50" charset="0"/>
                </a:rPr>
                <a:t>… </a:t>
              </a:r>
              <a:r>
                <a:rPr lang="en-US" sz="2000" dirty="0" smtClean="0">
                  <a:latin typeface="Gotham Medium" pitchFamily="50" charset="0"/>
                </a:rPr>
                <a:t>and DON’T take this SAT class…</a:t>
              </a:r>
              <a:endParaRPr lang="en-US" sz="2000" dirty="0">
                <a:latin typeface="Gotham Medium" pitchFamily="50" charset="0"/>
              </a:endParaRPr>
            </a:p>
          </p:txBody>
        </p:sp>
        <p:cxnSp>
          <p:nvCxnSpPr>
            <p:cNvPr id="14" name="Straight Arrow Connector 13"/>
            <p:cNvCxnSpPr/>
            <p:nvPr/>
          </p:nvCxnSpPr>
          <p:spPr>
            <a:xfrm flipV="1">
              <a:off x="5410200" y="4114800"/>
              <a:ext cx="838200" cy="838200"/>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sp>
        <p:nvSpPr>
          <p:cNvPr id="12" name="Title 1"/>
          <p:cNvSpPr>
            <a:spLocks noGrp="1"/>
          </p:cNvSpPr>
          <p:nvPr>
            <p:ph type="title"/>
          </p:nvPr>
        </p:nvSpPr>
        <p:spPr>
          <a:xfrm>
            <a:off x="76200" y="46038"/>
            <a:ext cx="8229600" cy="868362"/>
          </a:xfrm>
        </p:spPr>
        <p:txBody>
          <a:bodyPr/>
          <a:lstStyle/>
          <a:p>
            <a:pPr algn="l" eaLnBrk="1" fontAlgn="auto" hangingPunct="1">
              <a:spcAft>
                <a:spcPts val="0"/>
              </a:spcAft>
              <a:defRPr/>
            </a:pPr>
            <a:r>
              <a:rPr lang="en-US" dirty="0" smtClean="0">
                <a:solidFill>
                  <a:schemeClr val="accent1">
                    <a:satMod val="150000"/>
                  </a:schemeClr>
                </a:solidFill>
                <a:latin typeface="Gotham Black" pitchFamily="50" charset="0"/>
              </a:rPr>
              <a:t>SAT PREP CLASSES!</a:t>
            </a:r>
            <a:endParaRPr lang="en-US" dirty="0">
              <a:solidFill>
                <a:schemeClr val="accent1">
                  <a:satMod val="150000"/>
                </a:schemeClr>
              </a:solidFill>
              <a:latin typeface="Gotham Black" pitchFamily="50" charset="0"/>
            </a:endParaRPr>
          </a:p>
        </p:txBody>
      </p:sp>
    </p:spTree>
    <p:extLst>
      <p:ext uri="{BB962C8B-B14F-4D97-AF65-F5344CB8AC3E}">
        <p14:creationId xmlns:p14="http://schemas.microsoft.com/office/powerpoint/2010/main" val="2214061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left)">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0"/>
              </a:schemeClr>
            </a:gs>
            <a:gs pos="100000">
              <a:schemeClr val="accent6">
                <a:lumMod val="75000"/>
              </a:schemeClr>
            </a:gs>
          </a:gsLst>
          <a:path path="circle">
            <a:fillToRect r="100000" b="100000"/>
          </a:path>
        </a:gradFill>
        <a:effectLst/>
      </p:bgPr>
    </p:bg>
    <p:spTree>
      <p:nvGrpSpPr>
        <p:cNvPr id="1" name=""/>
        <p:cNvGrpSpPr/>
        <p:nvPr/>
      </p:nvGrpSpPr>
      <p:grpSpPr>
        <a:xfrm>
          <a:off x="0" y="0"/>
          <a:ext cx="0" cy="0"/>
          <a:chOff x="0" y="0"/>
          <a:chExt cx="0" cy="0"/>
        </a:xfrm>
      </p:grpSpPr>
      <p:sp>
        <p:nvSpPr>
          <p:cNvPr id="2" name="TextBox 1"/>
          <p:cNvSpPr txBox="1"/>
          <p:nvPr/>
        </p:nvSpPr>
        <p:spPr>
          <a:xfrm>
            <a:off x="228599" y="152400"/>
            <a:ext cx="8018207" cy="3231654"/>
          </a:xfrm>
          <a:prstGeom prst="rect">
            <a:avLst/>
          </a:prstGeom>
          <a:noFill/>
        </p:spPr>
        <p:txBody>
          <a:bodyPr wrap="square" rtlCol="0">
            <a:spAutoFit/>
          </a:bodyPr>
          <a:lstStyle/>
          <a:p>
            <a:r>
              <a:rPr lang="en-US" sz="4400" dirty="0" smtClean="0">
                <a:solidFill>
                  <a:srgbClr val="FFFF00"/>
                </a:solidFill>
                <a:effectLst>
                  <a:outerShdw blurRad="38100" dist="38100" dir="2700000" algn="tl">
                    <a:srgbClr val="000000">
                      <a:alpha val="43137"/>
                    </a:srgbClr>
                  </a:outerShdw>
                </a:effectLst>
                <a:latin typeface="Gotham Medium" pitchFamily="50" charset="0"/>
              </a:rPr>
              <a:t>CONFOUNDING</a:t>
            </a:r>
            <a:endParaRPr lang="en-US" sz="2400" i="1" dirty="0" smtClean="0">
              <a:solidFill>
                <a:schemeClr val="bg1"/>
              </a:solidFill>
              <a:effectLst>
                <a:outerShdw blurRad="38100" dist="38100" dir="2700000" algn="tl">
                  <a:srgbClr val="000000">
                    <a:alpha val="43137"/>
                  </a:srgbClr>
                </a:outerShdw>
              </a:effectLst>
              <a:latin typeface="Gotham Medium" pitchFamily="50" charset="0"/>
            </a:endParaRPr>
          </a:p>
          <a:p>
            <a:pPr marL="457200"/>
            <a:r>
              <a:rPr lang="en-US" sz="3200" dirty="0" smtClean="0">
                <a:solidFill>
                  <a:schemeClr val="bg1"/>
                </a:solidFill>
                <a:effectLst>
                  <a:outerShdw blurRad="38100" dist="38100" dir="2700000" algn="tl">
                    <a:srgbClr val="000000">
                      <a:alpha val="43137"/>
                    </a:srgbClr>
                  </a:outerShdw>
                </a:effectLst>
                <a:latin typeface="Gotham Medium" pitchFamily="50" charset="0"/>
              </a:rPr>
              <a:t>Two variables are </a:t>
            </a:r>
            <a:r>
              <a:rPr lang="en-US" sz="3200" dirty="0" smtClean="0">
                <a:solidFill>
                  <a:srgbClr val="FFFF00"/>
                </a:solidFill>
                <a:effectLst>
                  <a:outerShdw blurRad="38100" dist="38100" dir="2700000" algn="tl">
                    <a:srgbClr val="000000">
                      <a:alpha val="43137"/>
                    </a:srgbClr>
                  </a:outerShdw>
                </a:effectLst>
                <a:latin typeface="Gotham Medium" pitchFamily="50" charset="0"/>
              </a:rPr>
              <a:t>confounded </a:t>
            </a:r>
            <a:r>
              <a:rPr lang="en-US" sz="3200" dirty="0" smtClean="0">
                <a:solidFill>
                  <a:schemeClr val="bg1"/>
                </a:solidFill>
                <a:effectLst>
                  <a:outerShdw blurRad="38100" dist="38100" dir="2700000" algn="tl">
                    <a:srgbClr val="000000">
                      <a:alpha val="43137"/>
                    </a:srgbClr>
                  </a:outerShdw>
                </a:effectLst>
                <a:latin typeface="Gotham Medium" pitchFamily="50" charset="0"/>
              </a:rPr>
              <a:t>when </a:t>
            </a:r>
            <a:r>
              <a:rPr lang="en-US" sz="3200" dirty="0" smtClean="0">
                <a:solidFill>
                  <a:schemeClr val="bg1"/>
                </a:solidFill>
                <a:effectLst>
                  <a:outerShdw blurRad="38100" dist="38100" dir="2700000" algn="tl">
                    <a:srgbClr val="000000">
                      <a:alpha val="43137"/>
                    </a:srgbClr>
                  </a:outerShdw>
                </a:effectLst>
                <a:latin typeface="Gotham Medium" pitchFamily="50" charset="0"/>
              </a:rPr>
              <a:t>they BOTH have an association with the </a:t>
            </a:r>
            <a:r>
              <a:rPr lang="en-US" sz="3200" dirty="0" smtClean="0">
                <a:solidFill>
                  <a:schemeClr val="bg1"/>
                </a:solidFill>
                <a:effectLst>
                  <a:outerShdw blurRad="38100" dist="38100" dir="2700000" algn="tl">
                    <a:srgbClr val="000000">
                      <a:alpha val="43137"/>
                    </a:srgbClr>
                  </a:outerShdw>
                </a:effectLst>
                <a:latin typeface="Gotham Medium" pitchFamily="50" charset="0"/>
              </a:rPr>
              <a:t>response </a:t>
            </a:r>
            <a:r>
              <a:rPr lang="en-US" sz="3200" dirty="0" smtClean="0">
                <a:solidFill>
                  <a:schemeClr val="bg1"/>
                </a:solidFill>
                <a:effectLst>
                  <a:outerShdw blurRad="38100" dist="38100" dir="2700000" algn="tl">
                    <a:srgbClr val="000000">
                      <a:alpha val="43137"/>
                    </a:srgbClr>
                  </a:outerShdw>
                </a:effectLst>
                <a:latin typeface="Gotham Medium" pitchFamily="50" charset="0"/>
              </a:rPr>
              <a:t>variable (and we cannot tell which is responsible for the effect).</a:t>
            </a:r>
            <a:endParaRPr lang="en-US" sz="3200" dirty="0" smtClean="0">
              <a:solidFill>
                <a:schemeClr val="bg1"/>
              </a:solidFill>
              <a:effectLst>
                <a:outerShdw blurRad="38100" dist="38100" dir="2700000" algn="tl">
                  <a:srgbClr val="000000">
                    <a:alpha val="43137"/>
                  </a:srgbClr>
                </a:outerShdw>
              </a:effectLst>
              <a:latin typeface="Gotham Medium" pitchFamily="50" charset="0"/>
            </a:endParaRPr>
          </a:p>
        </p:txBody>
      </p:sp>
      <p:sp>
        <p:nvSpPr>
          <p:cNvPr id="3" name="TextBox 2"/>
          <p:cNvSpPr txBox="1"/>
          <p:nvPr/>
        </p:nvSpPr>
        <p:spPr>
          <a:xfrm>
            <a:off x="228600" y="3276600"/>
            <a:ext cx="8018207" cy="2246769"/>
          </a:xfrm>
          <a:prstGeom prst="rect">
            <a:avLst/>
          </a:prstGeom>
          <a:noFill/>
        </p:spPr>
        <p:txBody>
          <a:bodyPr wrap="square" rtlCol="0">
            <a:spAutoFit/>
          </a:bodyPr>
          <a:lstStyle/>
          <a:p>
            <a:r>
              <a:rPr lang="en-US" sz="4400" dirty="0" smtClean="0">
                <a:solidFill>
                  <a:srgbClr val="FFFF00"/>
                </a:solidFill>
                <a:effectLst>
                  <a:outerShdw blurRad="38100" dist="38100" dir="2700000" algn="tl">
                    <a:srgbClr val="000000">
                      <a:alpha val="43137"/>
                    </a:srgbClr>
                  </a:outerShdw>
                </a:effectLst>
                <a:latin typeface="Gotham Medium" pitchFamily="50" charset="0"/>
              </a:rPr>
              <a:t>LURKING VARIABLE</a:t>
            </a:r>
            <a:endParaRPr lang="en-US" sz="2400" i="1" dirty="0" smtClean="0">
              <a:solidFill>
                <a:schemeClr val="bg1"/>
              </a:solidFill>
              <a:effectLst>
                <a:outerShdw blurRad="38100" dist="38100" dir="2700000" algn="tl">
                  <a:srgbClr val="000000">
                    <a:alpha val="43137"/>
                  </a:srgbClr>
                </a:outerShdw>
              </a:effectLst>
              <a:latin typeface="Gotham Medium" pitchFamily="50" charset="0"/>
            </a:endParaRPr>
          </a:p>
          <a:p>
            <a:pPr marL="457200"/>
            <a:r>
              <a:rPr lang="en-US" sz="3200" dirty="0" smtClean="0">
                <a:solidFill>
                  <a:schemeClr val="bg1"/>
                </a:solidFill>
                <a:effectLst>
                  <a:outerShdw blurRad="38100" dist="38100" dir="2700000" algn="tl">
                    <a:srgbClr val="000000">
                      <a:alpha val="43137"/>
                    </a:srgbClr>
                  </a:outerShdw>
                </a:effectLst>
                <a:latin typeface="Gotham Medium" pitchFamily="50" charset="0"/>
              </a:rPr>
              <a:t>Something we didn’t think about that has an important effect on the response variable.</a:t>
            </a:r>
          </a:p>
        </p:txBody>
      </p:sp>
    </p:spTree>
    <p:extLst>
      <p:ext uri="{BB962C8B-B14F-4D97-AF65-F5344CB8AC3E}">
        <p14:creationId xmlns:p14="http://schemas.microsoft.com/office/powerpoint/2010/main" val="3304168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122883" name="Rectangle 3"/>
          <p:cNvSpPr>
            <a:spLocks noGrp="1" noChangeArrowheads="1"/>
          </p:cNvSpPr>
          <p:nvPr>
            <p:ph idx="1"/>
          </p:nvPr>
        </p:nvSpPr>
        <p:spPr>
          <a:xfrm>
            <a:off x="152400" y="152400"/>
            <a:ext cx="8458200" cy="6172200"/>
          </a:xfrm>
        </p:spPr>
        <p:txBody>
          <a:bodyPr/>
          <a:lstStyle/>
          <a:p>
            <a:pPr eaLnBrk="1" hangingPunct="1">
              <a:buFontTx/>
              <a:buNone/>
            </a:pPr>
            <a:r>
              <a:rPr lang="en-US" sz="2800" b="1" dirty="0" smtClean="0">
                <a:effectLst>
                  <a:outerShdw blurRad="38100" dist="38100" dir="2700000" algn="tl">
                    <a:srgbClr val="000000">
                      <a:alpha val="43137"/>
                    </a:srgbClr>
                  </a:outerShdw>
                </a:effectLst>
                <a:latin typeface="Comic Sans MS" pitchFamily="66" charset="0"/>
              </a:rPr>
              <a:t>(</a:t>
            </a:r>
            <a:r>
              <a:rPr lang="en-US" sz="2800" b="1" dirty="0" smtClean="0">
                <a:effectLst>
                  <a:outerShdw blurRad="38100" dist="38100" dir="2700000" algn="tl">
                    <a:srgbClr val="000000">
                      <a:alpha val="43137"/>
                    </a:srgbClr>
                  </a:outerShdw>
                </a:effectLst>
                <a:latin typeface="Comic Sans MS" pitchFamily="66" charset="0"/>
              </a:rPr>
              <a:t>an </a:t>
            </a:r>
            <a:r>
              <a:rPr lang="en-US" sz="2800" b="1" dirty="0" smtClean="0">
                <a:effectLst>
                  <a:outerShdw blurRad="38100" dist="38100" dir="2700000" algn="tl">
                    <a:srgbClr val="000000">
                      <a:alpha val="43137"/>
                    </a:srgbClr>
                  </a:outerShdw>
                </a:effectLst>
                <a:latin typeface="Comic Sans MS" pitchFamily="66" charset="0"/>
              </a:rPr>
              <a:t>example of possible </a:t>
            </a:r>
            <a:r>
              <a:rPr lang="en-US" sz="2800" b="1" dirty="0" smtClean="0">
                <a:effectLst>
                  <a:outerShdw blurRad="38100" dist="38100" dir="2700000" algn="tl">
                    <a:srgbClr val="000000">
                      <a:alpha val="43137"/>
                    </a:srgbClr>
                  </a:outerShdw>
                </a:effectLst>
                <a:latin typeface="Creepy" pitchFamily="82" charset="0"/>
              </a:rPr>
              <a:t>CONFOUNDING</a:t>
            </a:r>
            <a:r>
              <a:rPr lang="en-US" sz="2800" b="1" dirty="0" smtClean="0">
                <a:effectLst>
                  <a:outerShdw blurRad="38100" dist="38100" dir="2700000" algn="tl">
                    <a:srgbClr val="000000">
                      <a:alpha val="43137"/>
                    </a:srgbClr>
                  </a:outerShdw>
                </a:effectLst>
                <a:latin typeface="Comic Sans MS" pitchFamily="66" charset="0"/>
              </a:rPr>
              <a:t>…)</a:t>
            </a:r>
            <a:endParaRPr lang="en-US" sz="2800" b="1" dirty="0" smtClean="0">
              <a:effectLst>
                <a:outerShdw blurRad="38100" dist="38100" dir="2700000" algn="tl">
                  <a:srgbClr val="000000">
                    <a:alpha val="43137"/>
                  </a:srgbClr>
                </a:outerShdw>
              </a:effectLst>
              <a:latin typeface="Comic Sans MS" pitchFamily="66" charset="0"/>
            </a:endParaRPr>
          </a:p>
          <a:p>
            <a:pPr eaLnBrk="1" hangingPunct="1">
              <a:buFontTx/>
              <a:buNone/>
            </a:pPr>
            <a:r>
              <a:rPr lang="en-US" sz="2800" dirty="0" smtClean="0">
                <a:latin typeface="Comic Sans MS" pitchFamily="66" charset="0"/>
              </a:rPr>
              <a:t>	Professor at Cornell – effect of teaching style on student evaluations of the professor</a:t>
            </a:r>
          </a:p>
          <a:p>
            <a:pPr eaLnBrk="1" hangingPunct="1">
              <a:buFontTx/>
              <a:buNone/>
            </a:pPr>
            <a:r>
              <a:rPr lang="en-US" sz="2800" dirty="0" smtClean="0">
                <a:latin typeface="Comic Sans MS" pitchFamily="66" charset="0"/>
              </a:rPr>
              <a:t>   </a:t>
            </a:r>
          </a:p>
          <a:p>
            <a:pPr eaLnBrk="1" hangingPunct="1">
              <a:buFontTx/>
              <a:buNone/>
            </a:pPr>
            <a:r>
              <a:rPr lang="en-US" sz="2800" dirty="0" smtClean="0">
                <a:latin typeface="Comic Sans MS" pitchFamily="66" charset="0"/>
              </a:rPr>
              <a:t>Fall and Spring terms – total of 472 students Teaching identical except for style:</a:t>
            </a:r>
            <a:br>
              <a:rPr lang="en-US" sz="2800" dirty="0" smtClean="0">
                <a:latin typeface="Comic Sans MS" pitchFamily="66" charset="0"/>
              </a:rPr>
            </a:br>
            <a:r>
              <a:rPr lang="en-US" sz="3600" dirty="0" smtClean="0">
                <a:solidFill>
                  <a:schemeClr val="bg1">
                    <a:lumMod val="50000"/>
                  </a:schemeClr>
                </a:solidFill>
                <a:effectLst>
                  <a:outerShdw blurRad="38100" dist="38100" dir="2700000" algn="tl">
                    <a:srgbClr val="000000">
                      <a:alpha val="43137"/>
                    </a:srgbClr>
                  </a:outerShdw>
                </a:effectLst>
                <a:latin typeface="Creepy" pitchFamily="82" charset="0"/>
              </a:rPr>
              <a:t>subdued</a:t>
            </a:r>
            <a:r>
              <a:rPr lang="en-US" sz="2800" dirty="0" smtClean="0">
                <a:solidFill>
                  <a:schemeClr val="bg1">
                    <a:lumMod val="50000"/>
                  </a:schemeClr>
                </a:solidFill>
                <a:latin typeface="Comic Sans MS" pitchFamily="66" charset="0"/>
              </a:rPr>
              <a:t> </a:t>
            </a:r>
            <a:r>
              <a:rPr lang="en-US" sz="2800" dirty="0" smtClean="0">
                <a:latin typeface="Comic Sans MS" pitchFamily="66" charset="0"/>
              </a:rPr>
              <a:t>in fall…  </a:t>
            </a:r>
            <a:r>
              <a:rPr lang="en-US" sz="4000" b="1" dirty="0" smtClean="0">
                <a:solidFill>
                  <a:srgbClr val="00B050"/>
                </a:solidFill>
                <a:effectLst>
                  <a:outerShdw blurRad="38100" dist="38100" dir="2700000" algn="tl">
                    <a:srgbClr val="000000">
                      <a:alpha val="43137"/>
                    </a:srgbClr>
                  </a:outerShdw>
                </a:effectLst>
                <a:latin typeface="Comic Sans MS" pitchFamily="66" charset="0"/>
              </a:rPr>
              <a:t>enthusiastic</a:t>
            </a:r>
            <a:r>
              <a:rPr lang="en-US" sz="2800" b="1" dirty="0" smtClean="0">
                <a:solidFill>
                  <a:srgbClr val="00B050"/>
                </a:solidFill>
                <a:effectLst>
                  <a:outerShdw blurRad="38100" dist="38100" dir="2700000" algn="tl">
                    <a:srgbClr val="000000">
                      <a:alpha val="43137"/>
                    </a:srgbClr>
                  </a:outerShdw>
                </a:effectLst>
                <a:latin typeface="Comic Sans MS" pitchFamily="66" charset="0"/>
              </a:rPr>
              <a:t> </a:t>
            </a:r>
            <a:r>
              <a:rPr lang="en-US" sz="2800" dirty="0" smtClean="0">
                <a:latin typeface="Comic Sans MS" pitchFamily="66" charset="0"/>
              </a:rPr>
              <a:t>in spring!</a:t>
            </a:r>
          </a:p>
          <a:p>
            <a:pPr eaLnBrk="1" hangingPunct="1">
              <a:buFontTx/>
              <a:buNone/>
            </a:pPr>
            <a:r>
              <a:rPr lang="en-US" sz="2800" dirty="0" smtClean="0">
                <a:latin typeface="Comic Sans MS" pitchFamily="66" charset="0"/>
              </a:rPr>
              <a:t>   </a:t>
            </a:r>
          </a:p>
          <a:p>
            <a:pPr eaLnBrk="1" hangingPunct="1">
              <a:buFontTx/>
              <a:buNone/>
            </a:pPr>
            <a:r>
              <a:rPr lang="en-US" sz="2800" dirty="0" smtClean="0">
                <a:latin typeface="Comic Sans MS" pitchFamily="66" charset="0"/>
              </a:rPr>
              <a:t>average response:</a:t>
            </a:r>
            <a:br>
              <a:rPr lang="en-US" sz="2800" dirty="0" smtClean="0">
                <a:latin typeface="Comic Sans MS" pitchFamily="66" charset="0"/>
              </a:rPr>
            </a:br>
            <a:r>
              <a:rPr lang="en-US" sz="2800" dirty="0" smtClean="0">
                <a:latin typeface="Comic Sans MS" pitchFamily="66" charset="0"/>
              </a:rPr>
              <a:t>        Fall:  </a:t>
            </a:r>
            <a:r>
              <a:rPr lang="en-US" sz="4000" b="1" dirty="0" smtClean="0">
                <a:latin typeface="Comic Sans MS" pitchFamily="66" charset="0"/>
              </a:rPr>
              <a:t>2.93</a:t>
            </a:r>
            <a:r>
              <a:rPr lang="en-US" sz="2800" dirty="0" smtClean="0">
                <a:latin typeface="Comic Sans MS" pitchFamily="66" charset="0"/>
              </a:rPr>
              <a:t>        Spring: </a:t>
            </a:r>
            <a:r>
              <a:rPr lang="en-US" sz="4000" b="1" dirty="0" smtClean="0">
                <a:latin typeface="Comic Sans MS" pitchFamily="66" charset="0"/>
              </a:rPr>
              <a:t>4.05</a:t>
            </a:r>
          </a:p>
          <a:p>
            <a:pPr eaLnBrk="1" hangingPunct="1">
              <a:buFontTx/>
              <a:buNone/>
            </a:pPr>
            <a:r>
              <a:rPr lang="en-US" sz="2800" dirty="0" smtClean="0">
                <a:latin typeface="Comic Sans MS" pitchFamily="66" charset="0"/>
              </a:rPr>
              <a:t>Could the </a:t>
            </a:r>
            <a:r>
              <a:rPr lang="en-US" sz="4000" b="1" dirty="0" smtClean="0">
                <a:effectLst>
                  <a:outerShdw blurRad="38100" dist="38100" dir="2700000" algn="tl">
                    <a:srgbClr val="000000">
                      <a:alpha val="43137"/>
                    </a:srgbClr>
                  </a:outerShdw>
                </a:effectLst>
                <a:latin typeface="Comic Sans MS" pitchFamily="66" charset="0"/>
              </a:rPr>
              <a:t>weather </a:t>
            </a:r>
            <a:r>
              <a:rPr lang="en-US" sz="2800" dirty="0" smtClean="0">
                <a:latin typeface="Comic Sans MS" pitchFamily="66" charset="0"/>
              </a:rPr>
              <a:t>have been </a:t>
            </a:r>
            <a:r>
              <a:rPr lang="en-US" sz="2800" b="1" i="1" dirty="0" smtClean="0">
                <a:latin typeface="Comic Sans MS" pitchFamily="66" charset="0"/>
              </a:rPr>
              <a:t>confounding?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88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883">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288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According to Newsweek:</a:t>
            </a:r>
            <a:endParaRPr lang="en-US" dirty="0"/>
          </a:p>
        </p:txBody>
      </p:sp>
      <p:sp>
        <p:nvSpPr>
          <p:cNvPr id="3" name="Content Placeholder 2"/>
          <p:cNvSpPr>
            <a:spLocks noGrp="1"/>
          </p:cNvSpPr>
          <p:nvPr>
            <p:ph idx="1"/>
          </p:nvPr>
        </p:nvSpPr>
        <p:spPr>
          <a:xfrm>
            <a:off x="152400" y="762000"/>
            <a:ext cx="8382000" cy="5181600"/>
          </a:xfrm>
        </p:spPr>
        <p:txBody>
          <a:bodyPr/>
          <a:lstStyle/>
          <a:p>
            <a:pPr marL="0" lvl="1" indent="0">
              <a:buNone/>
            </a:pPr>
            <a:r>
              <a:rPr lang="en-US" sz="2400" dirty="0" smtClean="0">
                <a:solidFill>
                  <a:schemeClr val="bg1"/>
                </a:solidFill>
                <a:effectLst>
                  <a:outerShdw blurRad="38100" dist="38100" dir="2700000" algn="tl">
                    <a:srgbClr val="000000">
                      <a:alpha val="43137"/>
                    </a:srgbClr>
                  </a:outerShdw>
                </a:effectLst>
                <a:latin typeface="Comic Sans MS" pitchFamily="66" charset="0"/>
              </a:rPr>
              <a:t>“Of all pre-college curricula, the highest level of mathematics one studies in secondary school has the strongest continuing influence on bachelor’s degree completion.  Finishing a course beyond the level of Algebra 2 (for example, trigonometry or pre-calculus*) more than </a:t>
            </a:r>
            <a:r>
              <a:rPr lang="en-US" sz="3200" b="1" dirty="0" smtClean="0">
                <a:solidFill>
                  <a:schemeClr val="bg1"/>
                </a:solidFill>
                <a:effectLst>
                  <a:outerShdw blurRad="38100" dist="38100" dir="2700000" algn="tl">
                    <a:srgbClr val="000000">
                      <a:alpha val="43137"/>
                    </a:srgbClr>
                  </a:outerShdw>
                </a:effectLst>
                <a:latin typeface="Comic Sans MS" pitchFamily="66" charset="0"/>
              </a:rPr>
              <a:t>doubles</a:t>
            </a:r>
            <a:r>
              <a:rPr lang="en-US" sz="2400" dirty="0" smtClean="0">
                <a:solidFill>
                  <a:schemeClr val="bg1"/>
                </a:solidFill>
                <a:effectLst>
                  <a:outerShdw blurRad="38100" dist="38100" dir="2700000" algn="tl">
                    <a:srgbClr val="000000">
                      <a:alpha val="43137"/>
                    </a:srgbClr>
                  </a:outerShdw>
                </a:effectLst>
                <a:latin typeface="Comic Sans MS" pitchFamily="66" charset="0"/>
              </a:rPr>
              <a:t> the odds that a student who enters postsecondary education will complete a bachelor’s degree.”</a:t>
            </a:r>
          </a:p>
          <a:p>
            <a:pPr marL="0" lvl="1" indent="0">
              <a:buNone/>
            </a:pPr>
            <a:endParaRPr lang="en-US" sz="2400" dirty="0">
              <a:solidFill>
                <a:schemeClr val="bg1"/>
              </a:solidFill>
              <a:effectLst>
                <a:outerShdw blurRad="38100" dist="38100" dir="2700000" algn="tl">
                  <a:srgbClr val="000000">
                    <a:alpha val="43137"/>
                  </a:srgbClr>
                </a:outerShdw>
              </a:effectLst>
              <a:latin typeface="Comic Sans MS" pitchFamily="66" charset="0"/>
            </a:endParaRPr>
          </a:p>
          <a:p>
            <a:pPr marL="0" lvl="1" indent="0">
              <a:buNone/>
            </a:pPr>
            <a:r>
              <a:rPr lang="en-US" sz="2400" dirty="0" smtClean="0">
                <a:solidFill>
                  <a:schemeClr val="bg1"/>
                </a:solidFill>
                <a:effectLst>
                  <a:outerShdw blurRad="38100" dist="38100" dir="2700000" algn="tl">
                    <a:srgbClr val="000000">
                      <a:alpha val="43137"/>
                    </a:srgbClr>
                  </a:outerShdw>
                </a:effectLst>
                <a:latin typeface="Comic Sans MS" pitchFamily="66" charset="0"/>
              </a:rPr>
              <a:t>Propose a study design that might enable us to draw this conclusion.  Why would it be difficult (and probably unethical) to perform this study?</a:t>
            </a:r>
            <a:endParaRPr lang="en-US" sz="2400" dirty="0">
              <a:solidFill>
                <a:schemeClr val="bg1"/>
              </a:solidFill>
              <a:effectLst>
                <a:outerShdw blurRad="38100" dist="38100" dir="2700000" algn="tl">
                  <a:srgbClr val="000000">
                    <a:alpha val="43137"/>
                  </a:srgbClr>
                </a:outerShdw>
              </a:effectLst>
              <a:latin typeface="Comic Sans MS" pitchFamily="66" charset="0"/>
            </a:endParaRPr>
          </a:p>
        </p:txBody>
      </p:sp>
      <p:sp>
        <p:nvSpPr>
          <p:cNvPr id="5" name="TextBox 4"/>
          <p:cNvSpPr txBox="1"/>
          <p:nvPr/>
        </p:nvSpPr>
        <p:spPr>
          <a:xfrm>
            <a:off x="76200" y="6280203"/>
            <a:ext cx="8229600" cy="369332"/>
          </a:xfrm>
          <a:prstGeom prst="rect">
            <a:avLst/>
          </a:prstGeom>
          <a:noFill/>
        </p:spPr>
        <p:txBody>
          <a:bodyPr wrap="square" rtlCol="0">
            <a:spAutoFit/>
          </a:bodyPr>
          <a:lstStyle/>
          <a:p>
            <a:pPr algn="r"/>
            <a:r>
              <a:rPr lang="en-US" dirty="0" smtClean="0">
                <a:solidFill>
                  <a:schemeClr val="bg1"/>
                </a:solidFill>
                <a:effectLst>
                  <a:outerShdw blurRad="38100" dist="38100" dir="2700000" algn="tl">
                    <a:srgbClr val="000000">
                      <a:alpha val="43137"/>
                    </a:srgbClr>
                  </a:outerShdw>
                </a:effectLst>
                <a:latin typeface="Adobe Caslon Pro" pitchFamily="18" charset="0"/>
              </a:rPr>
              <a:t>*or AP Statistics!!!</a:t>
            </a:r>
            <a:endParaRPr lang="en-US" dirty="0">
              <a:solidFill>
                <a:schemeClr val="bg1"/>
              </a:solidFill>
              <a:effectLst>
                <a:outerShdw blurRad="38100" dist="38100" dir="2700000" algn="tl">
                  <a:srgbClr val="000000">
                    <a:alpha val="43137"/>
                  </a:srgbClr>
                </a:outerShdw>
              </a:effectLst>
              <a:latin typeface="Adobe Caslon Pro" pitchFamily="18" charset="0"/>
            </a:endParaRPr>
          </a:p>
        </p:txBody>
      </p:sp>
    </p:spTree>
    <p:extLst>
      <p:ext uri="{BB962C8B-B14F-4D97-AF65-F5344CB8AC3E}">
        <p14:creationId xmlns:p14="http://schemas.microsoft.com/office/powerpoint/2010/main" val="595827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1"/>
            </a:gs>
            <a:gs pos="100000">
              <a:schemeClr val="accent5">
                <a:lumMod val="5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2895600"/>
            <a:ext cx="8229600" cy="911352"/>
          </a:xfrm>
        </p:spPr>
        <p:txBody>
          <a:bodyPr>
            <a:normAutofit/>
          </a:bodyPr>
          <a:lstStyle/>
          <a:p>
            <a:pPr algn="ctr"/>
            <a:r>
              <a:rPr lang="en-US" dirty="0" smtClean="0"/>
              <a:t>about “control”…</a:t>
            </a:r>
            <a:endParaRPr lang="en-US" dirty="0"/>
          </a:p>
        </p:txBody>
      </p:sp>
    </p:spTree>
    <p:extLst>
      <p:ext uri="{BB962C8B-B14F-4D97-AF65-F5344CB8AC3E}">
        <p14:creationId xmlns:p14="http://schemas.microsoft.com/office/powerpoint/2010/main" val="922292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1"/>
            </a:gs>
            <a:gs pos="100000">
              <a:schemeClr val="accent5">
                <a:lumMod val="5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normAutofit fontScale="90000"/>
          </a:bodyPr>
          <a:lstStyle/>
          <a:p>
            <a:r>
              <a:rPr lang="en-US" dirty="0"/>
              <a:t>t</a:t>
            </a:r>
            <a:r>
              <a:rPr lang="en-US" dirty="0" smtClean="0"/>
              <a:t>esting a new headache medicine…</a:t>
            </a:r>
            <a:endParaRPr lang="en-US" dirty="0"/>
          </a:p>
        </p:txBody>
      </p:sp>
      <p:sp>
        <p:nvSpPr>
          <p:cNvPr id="6" name="Content Placeholder 3"/>
          <p:cNvSpPr>
            <a:spLocks noGrp="1"/>
          </p:cNvSpPr>
          <p:nvPr>
            <p:ph idx="1"/>
          </p:nvPr>
        </p:nvSpPr>
        <p:spPr>
          <a:xfrm>
            <a:off x="0" y="2507956"/>
            <a:ext cx="1883734" cy="1454444"/>
          </a:xfrm>
        </p:spPr>
        <p:txBody>
          <a:bodyPr/>
          <a:lstStyle/>
          <a:p>
            <a:pPr marL="119062" indent="0" algn="ctr">
              <a:buNone/>
            </a:pPr>
            <a:r>
              <a:rPr lang="en-US" sz="2400" dirty="0" smtClean="0">
                <a:solidFill>
                  <a:schemeClr val="bg1"/>
                </a:solidFill>
                <a:latin typeface="Comic Sans MS" pitchFamily="66" charset="0"/>
              </a:rPr>
              <a:t>Group of 40  volunteers</a:t>
            </a:r>
            <a:endParaRPr lang="en-US" sz="2400" dirty="0">
              <a:solidFill>
                <a:schemeClr val="bg1"/>
              </a:solidFill>
              <a:latin typeface="Comic Sans MS" pitchFamily="66" charset="0"/>
            </a:endParaRPr>
          </a:p>
        </p:txBody>
      </p:sp>
      <p:sp>
        <p:nvSpPr>
          <p:cNvPr id="8" name="Content Placeholder 3"/>
          <p:cNvSpPr txBox="1">
            <a:spLocks/>
          </p:cNvSpPr>
          <p:nvPr/>
        </p:nvSpPr>
        <p:spPr bwMode="auto">
          <a:xfrm>
            <a:off x="2319709" y="1025598"/>
            <a:ext cx="1896141"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Clr>
                <a:srgbClr val="F0AD00"/>
              </a:buClr>
              <a:buFont typeface="Wingdings 2" pitchFamily="18" charset="2"/>
              <a:buNone/>
            </a:pPr>
            <a:r>
              <a:rPr lang="en-US" sz="24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Group 1: </a:t>
            </a:r>
          </a:p>
          <a:p>
            <a:pPr marL="119062" indent="0" algn="ctr">
              <a:buClr>
                <a:srgbClr val="F0AD00"/>
              </a:buClr>
              <a:buFont typeface="Wingdings 2" pitchFamily="18" charset="2"/>
              <a:buNone/>
            </a:pPr>
            <a:r>
              <a:rPr lang="en-US" sz="2400" dirty="0" smtClean="0">
                <a:solidFill>
                  <a:prstClr val="white"/>
                </a:solidFill>
                <a:latin typeface="Comic Sans MS" pitchFamily="66" charset="0"/>
              </a:rPr>
              <a:t>20 patients</a:t>
            </a:r>
            <a:endParaRPr lang="en-US" sz="2400" dirty="0">
              <a:solidFill>
                <a:prstClr val="white"/>
              </a:solidFill>
              <a:latin typeface="Comic Sans MS" pitchFamily="66" charset="0"/>
            </a:endParaRPr>
          </a:p>
        </p:txBody>
      </p:sp>
      <p:sp>
        <p:nvSpPr>
          <p:cNvPr id="9" name="Content Placeholder 3"/>
          <p:cNvSpPr txBox="1">
            <a:spLocks/>
          </p:cNvSpPr>
          <p:nvPr/>
        </p:nvSpPr>
        <p:spPr bwMode="auto">
          <a:xfrm>
            <a:off x="4876800" y="922817"/>
            <a:ext cx="19812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Treatment 1: </a:t>
            </a:r>
          </a:p>
          <a:p>
            <a:pPr marL="119062" indent="0">
              <a:buClr>
                <a:srgbClr val="F0AD00"/>
              </a:buClr>
              <a:buFont typeface="Wingdings 2" pitchFamily="18" charset="2"/>
              <a:buNone/>
            </a:pPr>
            <a:r>
              <a:rPr lang="en-US" sz="2000" dirty="0" smtClean="0">
                <a:solidFill>
                  <a:prstClr val="white"/>
                </a:solidFill>
                <a:latin typeface="Comic Sans MS" pitchFamily="66" charset="0"/>
              </a:rPr>
              <a:t>Patient takes the </a:t>
            </a:r>
            <a:r>
              <a:rPr lang="en-US" sz="2800" b="1" dirty="0" smtClean="0">
                <a:solidFill>
                  <a:prstClr val="white"/>
                </a:solidFill>
                <a:latin typeface="Comic Sans MS" pitchFamily="66" charset="0"/>
              </a:rPr>
              <a:t>new</a:t>
            </a:r>
            <a:r>
              <a:rPr lang="en-US" sz="2000" dirty="0" smtClean="0">
                <a:solidFill>
                  <a:prstClr val="white"/>
                </a:solidFill>
                <a:latin typeface="Comic Sans MS" pitchFamily="66" charset="0"/>
              </a:rPr>
              <a:t> pill</a:t>
            </a:r>
            <a:endParaRPr lang="en-US" sz="2000" dirty="0">
              <a:solidFill>
                <a:prstClr val="white"/>
              </a:solidFill>
              <a:latin typeface="Comic Sans MS" pitchFamily="66" charset="0"/>
            </a:endParaRPr>
          </a:p>
        </p:txBody>
      </p:sp>
      <p:cxnSp>
        <p:nvCxnSpPr>
          <p:cNvPr id="10" name="Straight Arrow Connector 9"/>
          <p:cNvCxnSpPr/>
          <p:nvPr/>
        </p:nvCxnSpPr>
        <p:spPr>
          <a:xfrm flipV="1">
            <a:off x="1400839" y="1447800"/>
            <a:ext cx="1037561" cy="106015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464634" y="3810000"/>
            <a:ext cx="1074733" cy="9906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988095" y="1447800"/>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038600" y="4800600"/>
            <a:ext cx="1013637"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4" name="Content Placeholder 3"/>
          <p:cNvSpPr txBox="1">
            <a:spLocks/>
          </p:cNvSpPr>
          <p:nvPr/>
        </p:nvSpPr>
        <p:spPr bwMode="auto">
          <a:xfrm>
            <a:off x="2271822" y="4395677"/>
            <a:ext cx="194402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Clr>
                <a:srgbClr val="F0AD00"/>
              </a:buClr>
              <a:buFont typeface="Wingdings 2" pitchFamily="18" charset="2"/>
              <a:buNone/>
            </a:pPr>
            <a:r>
              <a:rPr lang="en-US" sz="24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Group 2: </a:t>
            </a:r>
          </a:p>
          <a:p>
            <a:pPr marL="119062" indent="0" algn="ctr">
              <a:buClr>
                <a:srgbClr val="F0AD00"/>
              </a:buClr>
              <a:buFont typeface="Wingdings 2" pitchFamily="18" charset="2"/>
              <a:buNone/>
            </a:pPr>
            <a:r>
              <a:rPr lang="en-US" sz="2400" dirty="0" smtClean="0">
                <a:solidFill>
                  <a:prstClr val="white"/>
                </a:solidFill>
                <a:latin typeface="Comic Sans MS" pitchFamily="66" charset="0"/>
              </a:rPr>
              <a:t>20 patients</a:t>
            </a:r>
            <a:endParaRPr lang="en-US" sz="2400" dirty="0">
              <a:solidFill>
                <a:prstClr val="white"/>
              </a:solidFill>
              <a:latin typeface="Comic Sans MS" pitchFamily="66" charset="0"/>
            </a:endParaRPr>
          </a:p>
        </p:txBody>
      </p:sp>
      <p:sp>
        <p:nvSpPr>
          <p:cNvPr id="17" name="Content Placeholder 3"/>
          <p:cNvSpPr txBox="1">
            <a:spLocks/>
          </p:cNvSpPr>
          <p:nvPr/>
        </p:nvSpPr>
        <p:spPr bwMode="auto">
          <a:xfrm>
            <a:off x="4953000" y="4343400"/>
            <a:ext cx="20955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Control:</a:t>
            </a:r>
          </a:p>
          <a:p>
            <a:pPr marL="119062" indent="0">
              <a:buClr>
                <a:srgbClr val="F0AD00"/>
              </a:buClr>
              <a:buFont typeface="Wingdings 2" pitchFamily="18" charset="2"/>
              <a:buNone/>
            </a:pPr>
            <a:r>
              <a:rPr lang="en-US" sz="2000" dirty="0" smtClean="0">
                <a:solidFill>
                  <a:prstClr val="white"/>
                </a:solidFill>
                <a:latin typeface="Comic Sans MS" pitchFamily="66" charset="0"/>
              </a:rPr>
              <a:t>Patient gets </a:t>
            </a:r>
            <a:r>
              <a:rPr lang="en-US" sz="4000" dirty="0" smtClean="0">
                <a:solidFill>
                  <a:prstClr val="white"/>
                </a:solidFill>
                <a:latin typeface="Comic Sans MS" pitchFamily="66" charset="0"/>
              </a:rPr>
              <a:t>no pill</a:t>
            </a:r>
            <a:endParaRPr lang="en-US" sz="4000" dirty="0">
              <a:solidFill>
                <a:prstClr val="white"/>
              </a:solidFill>
              <a:latin typeface="Comic Sans MS" pitchFamily="66" charset="0"/>
            </a:endParaRPr>
          </a:p>
        </p:txBody>
      </p:sp>
      <p:cxnSp>
        <p:nvCxnSpPr>
          <p:cNvPr id="18" name="Straight Arrow Connector 17"/>
          <p:cNvCxnSpPr/>
          <p:nvPr/>
        </p:nvCxnSpPr>
        <p:spPr>
          <a:xfrm>
            <a:off x="6629400" y="1609059"/>
            <a:ext cx="838200" cy="81427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6660412" y="3615065"/>
            <a:ext cx="838200" cy="7620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0" name="Content Placeholder 3"/>
          <p:cNvSpPr txBox="1">
            <a:spLocks/>
          </p:cNvSpPr>
          <p:nvPr/>
        </p:nvSpPr>
        <p:spPr bwMode="auto">
          <a:xfrm>
            <a:off x="6705600" y="2507956"/>
            <a:ext cx="19050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latin typeface="Comic Sans MS" pitchFamily="66" charset="0"/>
              </a:rPr>
              <a:t>Compare</a:t>
            </a:r>
            <a:r>
              <a:rPr lang="en-US" sz="2000" dirty="0" smtClean="0">
                <a:solidFill>
                  <a:srgbClr val="E88651">
                    <a:lumMod val="20000"/>
                    <a:lumOff val="80000"/>
                  </a:srgbClr>
                </a:solidFill>
                <a:latin typeface="Comic Sans MS" pitchFamily="66" charset="0"/>
              </a:rPr>
              <a:t> </a:t>
            </a:r>
            <a:r>
              <a:rPr lang="en-US" sz="2000" dirty="0" smtClean="0">
                <a:solidFill>
                  <a:prstClr val="white"/>
                </a:solidFill>
                <a:latin typeface="Comic Sans MS" pitchFamily="66" charset="0"/>
              </a:rPr>
              <a:t>numbers of headaches…</a:t>
            </a:r>
            <a:endParaRPr lang="en-US" sz="2000" dirty="0">
              <a:solidFill>
                <a:prstClr val="white"/>
              </a:solidFill>
              <a:latin typeface="Comic Sans MS" pitchFamily="66" charset="0"/>
            </a:endParaRPr>
          </a:p>
        </p:txBody>
      </p:sp>
      <p:sp>
        <p:nvSpPr>
          <p:cNvPr id="21" name="TextBox 20"/>
          <p:cNvSpPr txBox="1"/>
          <p:nvPr/>
        </p:nvSpPr>
        <p:spPr>
          <a:xfrm>
            <a:off x="1819939" y="1656113"/>
            <a:ext cx="719428" cy="2766142"/>
          </a:xfrm>
          <a:prstGeom prst="rect">
            <a:avLst/>
          </a:prstGeom>
          <a:noFill/>
        </p:spPr>
        <p:txBody>
          <a:bodyPr vert="wordArtVert" wrap="none" rtlCol="0">
            <a:spAutoFit/>
          </a:bodyPr>
          <a:lstStyle/>
          <a:p>
            <a:pPr algn="ctr"/>
            <a:r>
              <a:rPr lang="en-US" sz="1600" b="1" dirty="0" smtClean="0">
                <a:solidFill>
                  <a:srgbClr val="E88651">
                    <a:lumMod val="20000"/>
                    <a:lumOff val="80000"/>
                  </a:srgbClr>
                </a:solidFill>
                <a:effectLst>
                  <a:outerShdw blurRad="38100" dist="38100" dir="2700000" algn="tl">
                    <a:srgbClr val="000000">
                      <a:alpha val="43137"/>
                    </a:srgbClr>
                  </a:outerShdw>
                </a:effectLst>
              </a:rPr>
              <a:t>RANDOM </a:t>
            </a:r>
            <a:br>
              <a:rPr lang="en-US" sz="1600" b="1" dirty="0" smtClean="0">
                <a:solidFill>
                  <a:srgbClr val="E88651">
                    <a:lumMod val="20000"/>
                    <a:lumOff val="80000"/>
                  </a:srgbClr>
                </a:solidFill>
                <a:effectLst>
                  <a:outerShdw blurRad="38100" dist="38100" dir="2700000" algn="tl">
                    <a:srgbClr val="000000">
                      <a:alpha val="43137"/>
                    </a:srgbClr>
                  </a:outerShdw>
                </a:effectLst>
              </a:rPr>
            </a:br>
            <a:r>
              <a:rPr lang="en-US" sz="1600" b="1" dirty="0" smtClean="0">
                <a:solidFill>
                  <a:srgbClr val="E88651">
                    <a:lumMod val="20000"/>
                    <a:lumOff val="80000"/>
                  </a:srgbClr>
                </a:solidFill>
                <a:effectLst>
                  <a:outerShdw blurRad="38100" dist="38100" dir="2700000" algn="tl">
                    <a:srgbClr val="000000">
                      <a:alpha val="43137"/>
                    </a:srgbClr>
                  </a:outerShdw>
                </a:effectLst>
              </a:rPr>
              <a:t>ASSIGNMENT</a:t>
            </a:r>
            <a:endParaRPr lang="en-US" sz="1600" b="1" dirty="0">
              <a:solidFill>
                <a:srgbClr val="E88651">
                  <a:lumMod val="20000"/>
                  <a:lumOff val="80000"/>
                </a:srgbClr>
              </a:solidFill>
              <a:effectLst>
                <a:outerShdw blurRad="38100" dist="38100" dir="2700000" algn="tl">
                  <a:srgbClr val="000000">
                    <a:alpha val="43137"/>
                  </a:srgbClr>
                </a:outerShdw>
              </a:effectLst>
            </a:endParaRPr>
          </a:p>
        </p:txBody>
      </p:sp>
      <p:sp>
        <p:nvSpPr>
          <p:cNvPr id="15" name="Cloud 14"/>
          <p:cNvSpPr/>
          <p:nvPr/>
        </p:nvSpPr>
        <p:spPr>
          <a:xfrm>
            <a:off x="3070149" y="1743730"/>
            <a:ext cx="5159449" cy="2252335"/>
          </a:xfrm>
          <a:prstGeom prst="cloud">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accent6">
                    <a:lumMod val="75000"/>
                  </a:schemeClr>
                </a:solidFill>
                <a:latin typeface="Comic Sans MS" pitchFamily="66" charset="0"/>
              </a:rPr>
              <a:t>Sigh… Look at me, I didn’t get the “good stuff”… I’m a </a:t>
            </a:r>
            <a:r>
              <a:rPr lang="en-US" sz="2000" b="1" dirty="0">
                <a:solidFill>
                  <a:schemeClr val="accent6">
                    <a:lumMod val="75000"/>
                  </a:schemeClr>
                </a:solidFill>
                <a:effectLst>
                  <a:outerShdw blurRad="38100" dist="38100" dir="2700000" algn="tl">
                    <a:srgbClr val="000000">
                      <a:alpha val="43137"/>
                    </a:srgbClr>
                  </a:outerShdw>
                </a:effectLst>
                <a:latin typeface="Comic Sans MS" pitchFamily="66" charset="0"/>
              </a:rPr>
              <a:t>loser</a:t>
            </a:r>
            <a:r>
              <a:rPr lang="en-US" sz="2000" dirty="0">
                <a:solidFill>
                  <a:schemeClr val="accent6">
                    <a:lumMod val="75000"/>
                  </a:schemeClr>
                </a:solidFill>
                <a:latin typeface="Comic Sans MS" pitchFamily="66" charset="0"/>
              </a:rPr>
              <a:t>, I think I’ll </a:t>
            </a:r>
            <a:r>
              <a:rPr lang="en-US" sz="2000" b="1" dirty="0">
                <a:solidFill>
                  <a:schemeClr val="accent6">
                    <a:lumMod val="75000"/>
                  </a:schemeClr>
                </a:solidFill>
                <a:effectLst>
                  <a:outerShdw blurRad="38100" dist="38100" dir="2700000" algn="tl">
                    <a:srgbClr val="000000">
                      <a:alpha val="43137"/>
                    </a:srgbClr>
                  </a:outerShdw>
                </a:effectLst>
                <a:latin typeface="Comic Sans MS" pitchFamily="66" charset="0"/>
              </a:rPr>
              <a:t>go get a headache now</a:t>
            </a:r>
            <a:r>
              <a:rPr lang="en-US" sz="2000" dirty="0">
                <a:solidFill>
                  <a:schemeClr val="accent6">
                    <a:lumMod val="75000"/>
                  </a:schemeClr>
                </a:solidFill>
                <a:latin typeface="Comic Sans MS" pitchFamily="66" charset="0"/>
              </a:rPr>
              <a:t>… </a:t>
            </a:r>
            <a:r>
              <a:rPr lang="en-US" sz="2000" dirty="0" smtClean="0">
                <a:solidFill>
                  <a:schemeClr val="accent6">
                    <a:lumMod val="75000"/>
                  </a:schemeClr>
                </a:solidFill>
                <a:latin typeface="Comic Sans MS" pitchFamily="66" charset="0"/>
                <a:sym typeface="Wingdings" pitchFamily="2" charset="2"/>
              </a:rPr>
              <a:t></a:t>
            </a:r>
            <a:endParaRPr lang="en-US" sz="2000" dirty="0">
              <a:solidFill>
                <a:schemeClr val="accent6">
                  <a:lumMod val="75000"/>
                </a:schemeClr>
              </a:solidFill>
              <a:latin typeface="Comic Sans MS" pitchFamily="66" charset="0"/>
            </a:endParaRPr>
          </a:p>
        </p:txBody>
      </p:sp>
      <p:sp>
        <p:nvSpPr>
          <p:cNvPr id="16" name="Striped Right Arrow 15"/>
          <p:cNvSpPr/>
          <p:nvPr/>
        </p:nvSpPr>
        <p:spPr>
          <a:xfrm rot="15312020">
            <a:off x="5331621" y="3488804"/>
            <a:ext cx="914400" cy="1014523"/>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2317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par>
                                <p:cTn id="14" presetID="10" presetClass="entr" presetSubtype="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par>
                                <p:cTn id="17" presetID="10"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par>
                                <p:cTn id="20" presetID="10" presetClass="entr" presetSubtype="0"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par>
                                <p:cTn id="23" presetID="10"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500"/>
                                        <p:tgtEl>
                                          <p:spTgt spid="1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500"/>
                                        <p:tgtEl>
                                          <p:spTgt spid="17"/>
                                        </p:tgtEl>
                                      </p:cBhvr>
                                    </p:animEffect>
                                  </p:childTnLst>
                                </p:cTn>
                              </p:par>
                              <p:par>
                                <p:cTn id="32" presetID="10" presetClass="entr" presetSubtype="0" fill="hold" nodeType="with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fade">
                                      <p:cBhvr>
                                        <p:cTn id="34" dur="500"/>
                                        <p:tgtEl>
                                          <p:spTgt spid="18"/>
                                        </p:tgtEl>
                                      </p:cBhvr>
                                    </p:animEffect>
                                  </p:childTnLst>
                                </p:cTn>
                              </p:par>
                              <p:par>
                                <p:cTn id="35" presetID="10"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fade">
                                      <p:cBhvr>
                                        <p:cTn id="37" dur="500"/>
                                        <p:tgtEl>
                                          <p:spTgt spid="19"/>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fade">
                                      <p:cBhvr>
                                        <p:cTn id="40" dur="500"/>
                                        <p:tgtEl>
                                          <p:spTgt spid="20"/>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21"/>
                                        </p:tgtEl>
                                        <p:attrNameLst>
                                          <p:attrName>style.visibility</p:attrName>
                                        </p:attrNameLst>
                                      </p:cBhvr>
                                      <p:to>
                                        <p:strVal val="visible"/>
                                      </p:to>
                                    </p:set>
                                    <p:animEffect transition="in" filter="fade">
                                      <p:cBhvr>
                                        <p:cTn id="43" dur="500"/>
                                        <p:tgtEl>
                                          <p:spTgt spid="21"/>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500"/>
                                        <p:tgtEl>
                                          <p:spTgt spid="15"/>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fade">
                                      <p:cBhvr>
                                        <p:cTn id="5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p:bldP spid="9" grpId="0"/>
      <p:bldP spid="14" grpId="0"/>
      <p:bldP spid="17" grpId="0"/>
      <p:bldP spid="20" grpId="0"/>
      <p:bldP spid="21" grpId="0"/>
      <p:bldP spid="15" grpId="0" animBg="1"/>
      <p:bldP spid="1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8915" name="Text Box 3"/>
          <p:cNvSpPr txBox="1">
            <a:spLocks noChangeArrowheads="1"/>
          </p:cNvSpPr>
          <p:nvPr/>
        </p:nvSpPr>
        <p:spPr bwMode="auto">
          <a:xfrm>
            <a:off x="265233" y="1295400"/>
            <a:ext cx="85344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457200" indent="-457200" eaLnBrk="1" hangingPunct="1">
              <a:spcBef>
                <a:spcPct val="20000"/>
              </a:spcBef>
            </a:pPr>
            <a:r>
              <a:rPr lang="en-US" sz="4000" dirty="0" smtClean="0">
                <a:solidFill>
                  <a:srgbClr val="FFFF00"/>
                </a:solidFill>
                <a:latin typeface="Gotham Medium" pitchFamily="50" charset="0"/>
              </a:rPr>
              <a:t>PLACEBO </a:t>
            </a:r>
            <a:endParaRPr lang="en-US" sz="4000" dirty="0">
              <a:solidFill>
                <a:srgbClr val="FFFF00"/>
              </a:solidFill>
              <a:latin typeface="Gotham Medium" pitchFamily="50" charset="0"/>
            </a:endParaRPr>
          </a:p>
          <a:p>
            <a:pPr marL="457200" indent="-457200" eaLnBrk="1" hangingPunct="1">
              <a:spcBef>
                <a:spcPct val="20000"/>
              </a:spcBef>
            </a:pPr>
            <a:r>
              <a:rPr lang="en-US" sz="4000" dirty="0" smtClean="0">
                <a:solidFill>
                  <a:schemeClr val="bg1"/>
                </a:solidFill>
                <a:latin typeface="Gotham Medium" pitchFamily="50" charset="0"/>
              </a:rPr>
              <a:t>	a </a:t>
            </a:r>
            <a:r>
              <a:rPr lang="en-US" sz="4000" dirty="0">
                <a:solidFill>
                  <a:schemeClr val="bg1"/>
                </a:solidFill>
                <a:latin typeface="Gotham Medium" pitchFamily="50" charset="0"/>
              </a:rPr>
              <a:t>“dummy” </a:t>
            </a:r>
            <a:r>
              <a:rPr lang="en-US" sz="4000" dirty="0" smtClean="0">
                <a:solidFill>
                  <a:schemeClr val="bg1"/>
                </a:solidFill>
                <a:latin typeface="Gotham Medium" pitchFamily="50" charset="0"/>
              </a:rPr>
              <a:t>treatment </a:t>
            </a:r>
            <a:r>
              <a:rPr lang="en-US" sz="4000" dirty="0">
                <a:solidFill>
                  <a:schemeClr val="bg1"/>
                </a:solidFill>
                <a:latin typeface="Gotham Medium" pitchFamily="50" charset="0"/>
              </a:rPr>
              <a:t>that </a:t>
            </a:r>
            <a:r>
              <a:rPr lang="en-US" sz="4000" dirty="0" smtClean="0">
                <a:solidFill>
                  <a:schemeClr val="bg1"/>
                </a:solidFill>
                <a:latin typeface="Gotham Medium" pitchFamily="50" charset="0"/>
              </a:rPr>
              <a:t>has </a:t>
            </a:r>
            <a:r>
              <a:rPr lang="en-US" sz="4000" dirty="0" smtClean="0">
                <a:solidFill>
                  <a:srgbClr val="FFFF00"/>
                </a:solidFill>
                <a:latin typeface="Gotham Medium" pitchFamily="50" charset="0"/>
              </a:rPr>
              <a:t>no effect </a:t>
            </a:r>
            <a:r>
              <a:rPr lang="en-US" sz="4000" dirty="0" smtClean="0">
                <a:solidFill>
                  <a:schemeClr val="bg1"/>
                </a:solidFill>
                <a:latin typeface="Gotham Medium" pitchFamily="50" charset="0"/>
              </a:rPr>
              <a:t>on the response variable.</a:t>
            </a:r>
          </a:p>
          <a:p>
            <a:pPr marL="457200" indent="-457200" eaLnBrk="1" hangingPunct="1">
              <a:spcBef>
                <a:spcPct val="20000"/>
              </a:spcBef>
            </a:pPr>
            <a:r>
              <a:rPr lang="en-US" sz="2800" dirty="0" smtClean="0">
                <a:solidFill>
                  <a:schemeClr val="accent6">
                    <a:lumMod val="40000"/>
                    <a:lumOff val="60000"/>
                  </a:schemeClr>
                </a:solidFill>
                <a:latin typeface="Gotham Medium" pitchFamily="50" charset="0"/>
              </a:rPr>
              <a:t>(sometimes we say “no physical effect” </a:t>
            </a:r>
            <a:r>
              <a:rPr lang="en-US" sz="4000" dirty="0" smtClean="0">
                <a:solidFill>
                  <a:srgbClr val="FFFF00"/>
                </a:solidFill>
                <a:latin typeface="Creepy" pitchFamily="82" charset="0"/>
              </a:rPr>
              <a:t>but</a:t>
            </a:r>
            <a:r>
              <a:rPr lang="en-US" sz="2800" dirty="0" smtClean="0">
                <a:solidFill>
                  <a:schemeClr val="accent6">
                    <a:lumMod val="40000"/>
                    <a:lumOff val="60000"/>
                  </a:schemeClr>
                </a:solidFill>
                <a:latin typeface="Gotham Medium" pitchFamily="50" charset="0"/>
              </a:rPr>
              <a:t>…)</a:t>
            </a:r>
            <a:endParaRPr lang="en-US" sz="2800" dirty="0">
              <a:solidFill>
                <a:schemeClr val="accent6">
                  <a:lumMod val="40000"/>
                  <a:lumOff val="60000"/>
                </a:schemeClr>
              </a:solidFill>
              <a:latin typeface="Gotham Medium" pitchFamily="50" charset="0"/>
            </a:endParaRPr>
          </a:p>
        </p:txBody>
      </p:sp>
    </p:spTree>
    <p:extLst>
      <p:ext uri="{BB962C8B-B14F-4D97-AF65-F5344CB8AC3E}">
        <p14:creationId xmlns:p14="http://schemas.microsoft.com/office/powerpoint/2010/main" val="3654127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8915">
                                            <p:txEl>
                                              <p:pRg st="2" end="2"/>
                                            </p:txEl>
                                          </p:spTgt>
                                        </p:tgtEl>
                                        <p:attrNameLst>
                                          <p:attrName>style.visibility</p:attrName>
                                        </p:attrNameLst>
                                      </p:cBhvr>
                                      <p:to>
                                        <p:strVal val="visible"/>
                                      </p:to>
                                    </p:set>
                                    <p:animEffect transition="in" filter="randombar(horizontal)">
                                      <p:cBhvr>
                                        <p:cTn id="7" dur="500"/>
                                        <p:tgtEl>
                                          <p:spTgt spid="389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76200" y="130021"/>
            <a:ext cx="8534400"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200" b="1" dirty="0" smtClean="0">
                <a:solidFill>
                  <a:srgbClr val="000066"/>
                </a:solidFill>
                <a:latin typeface="Comic Sans MS" pitchFamily="66" charset="0"/>
              </a:rPr>
              <a:t>We’ve </a:t>
            </a:r>
            <a:r>
              <a:rPr lang="en-US" sz="3200" b="1" dirty="0">
                <a:solidFill>
                  <a:srgbClr val="000066"/>
                </a:solidFill>
                <a:latin typeface="Comic Sans MS" pitchFamily="66" charset="0"/>
              </a:rPr>
              <a:t>developed a new rabbit food, </a:t>
            </a:r>
            <a:r>
              <a:rPr lang="en-US" sz="6000" b="1" dirty="0" err="1" smtClean="0">
                <a:solidFill>
                  <a:srgbClr val="000066"/>
                </a:solidFill>
                <a:effectLst>
                  <a:outerShdw blurRad="38100" dist="38100" dir="2700000" algn="tl">
                    <a:srgbClr val="000000">
                      <a:alpha val="43137"/>
                    </a:srgbClr>
                  </a:outerShdw>
                </a:effectLst>
                <a:latin typeface="Comic Sans MS" pitchFamily="66" charset="0"/>
              </a:rPr>
              <a:t>Hippity</a:t>
            </a:r>
            <a:r>
              <a:rPr lang="en-US" sz="6000" b="1" dirty="0" smtClean="0">
                <a:solidFill>
                  <a:srgbClr val="000066"/>
                </a:solidFill>
                <a:effectLst>
                  <a:outerShdw blurRad="38100" dist="38100" dir="2700000" algn="tl">
                    <a:srgbClr val="000000">
                      <a:alpha val="43137"/>
                    </a:srgbClr>
                  </a:outerShdw>
                </a:effectLst>
                <a:latin typeface="Comic Sans MS" pitchFamily="66" charset="0"/>
              </a:rPr>
              <a:t> </a:t>
            </a:r>
            <a:r>
              <a:rPr lang="en-US" sz="6000" b="1" dirty="0">
                <a:solidFill>
                  <a:srgbClr val="000066"/>
                </a:solidFill>
                <a:effectLst>
                  <a:outerShdw blurRad="38100" dist="38100" dir="2700000" algn="tl">
                    <a:srgbClr val="000000">
                      <a:alpha val="43137"/>
                    </a:srgbClr>
                  </a:outerShdw>
                </a:effectLst>
                <a:latin typeface="Comic Sans MS" pitchFamily="66" charset="0"/>
              </a:rPr>
              <a:t>Hop.</a:t>
            </a:r>
          </a:p>
        </p:txBody>
      </p:sp>
      <p:grpSp>
        <p:nvGrpSpPr>
          <p:cNvPr id="22531" name="Group 9"/>
          <p:cNvGrpSpPr>
            <a:grpSpLocks/>
          </p:cNvGrpSpPr>
          <p:nvPr/>
        </p:nvGrpSpPr>
        <p:grpSpPr bwMode="auto">
          <a:xfrm>
            <a:off x="1524000" y="2514600"/>
            <a:ext cx="2965450" cy="3733800"/>
            <a:chOff x="960" y="1584"/>
            <a:chExt cx="1868" cy="2352"/>
          </a:xfrm>
        </p:grpSpPr>
        <p:sp>
          <p:nvSpPr>
            <p:cNvPr id="22535" name="AutoShape 5" descr="Dashed vertical"/>
            <p:cNvSpPr>
              <a:spLocks noChangeArrowheads="1"/>
            </p:cNvSpPr>
            <p:nvPr/>
          </p:nvSpPr>
          <p:spPr bwMode="auto">
            <a:xfrm flipH="1">
              <a:off x="960" y="1584"/>
              <a:ext cx="1584" cy="2352"/>
            </a:xfrm>
            <a:prstGeom prst="cube">
              <a:avLst>
                <a:gd name="adj" fmla="val 11991"/>
              </a:avLst>
            </a:prstGeom>
            <a:pattFill prst="dashVert">
              <a:fgClr>
                <a:srgbClr val="00FF00"/>
              </a:fgClr>
              <a:bgClr>
                <a:srgbClr val="00FF99"/>
              </a:bgClr>
            </a:pattFill>
            <a:ln w="9525">
              <a:solidFill>
                <a:schemeClr val="tx1"/>
              </a:solidFill>
              <a:miter lim="800000"/>
              <a:headEnd/>
              <a:tailEnd/>
            </a:ln>
          </p:spPr>
          <p:txBody>
            <a:bodyPr wrap="none" anchor="ctr"/>
            <a:lstStyle/>
            <a:p>
              <a:endParaRPr lang="en-US">
                <a:solidFill>
                  <a:prstClr val="black"/>
                </a:solidFill>
                <a:latin typeface="Corbel" pitchFamily="34" charset="0"/>
              </a:endParaRPr>
            </a:p>
          </p:txBody>
        </p:sp>
        <p:sp>
          <p:nvSpPr>
            <p:cNvPr id="22536" name="WordArt 7"/>
            <p:cNvSpPr>
              <a:spLocks noChangeArrowheads="1" noChangeShapeType="1" noTextEdit="1"/>
            </p:cNvSpPr>
            <p:nvPr/>
          </p:nvSpPr>
          <p:spPr bwMode="auto">
            <a:xfrm rot="-1239085">
              <a:off x="1104" y="2160"/>
              <a:ext cx="1524" cy="702"/>
            </a:xfrm>
            <a:prstGeom prst="rect">
              <a:avLst/>
            </a:prstGeom>
          </p:spPr>
          <p:txBody>
            <a:bodyPr wrap="none" fromWordArt="1">
              <a:prstTxWarp prst="textSlantUp">
                <a:avLst>
                  <a:gd name="adj" fmla="val 55556"/>
                </a:avLst>
              </a:prstTxWarp>
            </a:bodyPr>
            <a:lstStyle/>
            <a:p>
              <a:pPr algn="ctr"/>
              <a:r>
                <a:rPr lang="en-US" sz="3600" kern="10">
                  <a:ln w="9525">
                    <a:solidFill>
                      <a:prstClr val="black"/>
                    </a:solidFill>
                    <a:round/>
                    <a:headEnd/>
                    <a:tailEnd/>
                  </a:ln>
                  <a:solidFill>
                    <a:prstClr val="black"/>
                  </a:solidFill>
                  <a:latin typeface="Forte"/>
                </a:rPr>
                <a:t>Hippity Hop</a:t>
              </a:r>
            </a:p>
          </p:txBody>
        </p:sp>
        <p:sp>
          <p:nvSpPr>
            <p:cNvPr id="22537" name="Text Box 8"/>
            <p:cNvSpPr txBox="1">
              <a:spLocks noChangeArrowheads="1"/>
            </p:cNvSpPr>
            <p:nvPr/>
          </p:nvSpPr>
          <p:spPr bwMode="auto">
            <a:xfrm>
              <a:off x="1532" y="2855"/>
              <a:ext cx="129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600" b="1">
                  <a:solidFill>
                    <a:prstClr val="black"/>
                  </a:solidFill>
                  <a:latin typeface="Corbel" pitchFamily="34" charset="0"/>
                </a:rPr>
                <a:t>Rabbit Food</a:t>
              </a:r>
            </a:p>
          </p:txBody>
        </p:sp>
      </p:grpSp>
      <p:sp>
        <p:nvSpPr>
          <p:cNvPr id="31754" name="AutoShape 10"/>
          <p:cNvSpPr>
            <a:spLocks noChangeArrowheads="1"/>
          </p:cNvSpPr>
          <p:nvPr/>
        </p:nvSpPr>
        <p:spPr bwMode="auto">
          <a:xfrm>
            <a:off x="5486400" y="1371600"/>
            <a:ext cx="3124200" cy="2286000"/>
          </a:xfrm>
          <a:prstGeom prst="wedgeRoundRectCallout">
            <a:avLst>
              <a:gd name="adj1" fmla="val -88009"/>
              <a:gd name="adj2" fmla="val 67292"/>
              <a:gd name="adj3" fmla="val 16667"/>
            </a:avLst>
          </a:prstGeom>
          <a:solidFill>
            <a:srgbClr val="FF5050"/>
          </a:solidFill>
          <a:ln w="9525">
            <a:solidFill>
              <a:schemeClr val="tx1"/>
            </a:solidFill>
            <a:miter lim="800000"/>
            <a:headEnd/>
            <a:tailEnd/>
          </a:ln>
        </p:spPr>
        <p:txBody>
          <a:bodyPr/>
          <a:lstStyle/>
          <a:p>
            <a:pPr algn="ctr"/>
            <a:r>
              <a:rPr lang="en-US" sz="4000" b="1">
                <a:solidFill>
                  <a:srgbClr val="000066"/>
                </a:solidFill>
                <a:latin typeface="Comic Sans MS" pitchFamily="66" charset="0"/>
              </a:rPr>
              <a:t>Makes fur soft &amp; shiny!</a:t>
            </a:r>
          </a:p>
        </p:txBody>
      </p:sp>
      <p:sp>
        <p:nvSpPr>
          <p:cNvPr id="31755" name="AutoShape 11"/>
          <p:cNvSpPr>
            <a:spLocks noChangeArrowheads="1"/>
          </p:cNvSpPr>
          <p:nvPr/>
        </p:nvSpPr>
        <p:spPr bwMode="auto">
          <a:xfrm>
            <a:off x="4876800" y="3505200"/>
            <a:ext cx="3581400" cy="1524000"/>
          </a:xfrm>
          <a:prstGeom prst="wedgeRoundRectCallout">
            <a:avLst>
              <a:gd name="adj1" fmla="val -71144"/>
              <a:gd name="adj2" fmla="val 26981"/>
              <a:gd name="adj3" fmla="val 16667"/>
            </a:avLst>
          </a:prstGeom>
          <a:solidFill>
            <a:srgbClr val="FF5050"/>
          </a:solidFill>
          <a:ln w="9525">
            <a:solidFill>
              <a:schemeClr val="tx1"/>
            </a:solidFill>
            <a:miter lim="800000"/>
            <a:headEnd/>
            <a:tailEnd/>
          </a:ln>
        </p:spPr>
        <p:txBody>
          <a:bodyPr/>
          <a:lstStyle/>
          <a:p>
            <a:pPr algn="ctr"/>
            <a:r>
              <a:rPr lang="en-US" sz="4000" b="1">
                <a:solidFill>
                  <a:srgbClr val="000066"/>
                </a:solidFill>
                <a:latin typeface="Comic Sans MS" pitchFamily="66" charset="0"/>
              </a:rPr>
              <a:t>Increases energy!</a:t>
            </a:r>
          </a:p>
        </p:txBody>
      </p:sp>
      <p:sp>
        <p:nvSpPr>
          <p:cNvPr id="31756" name="AutoShape 12"/>
          <p:cNvSpPr>
            <a:spLocks noChangeArrowheads="1"/>
          </p:cNvSpPr>
          <p:nvPr/>
        </p:nvSpPr>
        <p:spPr bwMode="auto">
          <a:xfrm>
            <a:off x="4648200" y="4572000"/>
            <a:ext cx="4038600" cy="1981200"/>
          </a:xfrm>
          <a:prstGeom prst="wedgeRoundRectCallout">
            <a:avLst>
              <a:gd name="adj1" fmla="val -80856"/>
              <a:gd name="adj2" fmla="val -25162"/>
              <a:gd name="adj3" fmla="val 16667"/>
            </a:avLst>
          </a:prstGeom>
          <a:solidFill>
            <a:srgbClr val="FF5050"/>
          </a:solidFill>
          <a:ln w="9525">
            <a:solidFill>
              <a:schemeClr val="tx1"/>
            </a:solidFill>
            <a:miter lim="800000"/>
            <a:headEnd/>
            <a:tailEnd/>
          </a:ln>
        </p:spPr>
        <p:txBody>
          <a:bodyPr/>
          <a:lstStyle/>
          <a:p>
            <a:pPr algn="ctr"/>
            <a:r>
              <a:rPr lang="en-US" sz="4000" b="1">
                <a:solidFill>
                  <a:srgbClr val="000066"/>
                </a:solidFill>
                <a:latin typeface="Comic Sans MS" pitchFamily="66" charset="0"/>
              </a:rPr>
              <a:t>100% of daily vitamins &amp; essential oils!</a:t>
            </a:r>
          </a:p>
        </p:txBody>
      </p:sp>
    </p:spTree>
    <p:extLst>
      <p:ext uri="{BB962C8B-B14F-4D97-AF65-F5344CB8AC3E}">
        <p14:creationId xmlns:p14="http://schemas.microsoft.com/office/powerpoint/2010/main" val="4883303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animEffect transition="in" filter="wipe(down)">
                                      <p:cBhvr>
                                        <p:cTn id="7" dur="580">
                                          <p:stCondLst>
                                            <p:cond delay="0"/>
                                          </p:stCondLst>
                                        </p:cTn>
                                        <p:tgtEl>
                                          <p:spTgt spid="22530">
                                            <p:txEl>
                                              <p:pRg st="0" end="0"/>
                                            </p:txEl>
                                          </p:spTgt>
                                        </p:tgtEl>
                                      </p:cBhvr>
                                    </p:animEffect>
                                    <p:anim calcmode="lin" valueType="num">
                                      <p:cBhvr>
                                        <p:cTn id="8" dur="1822" tmFilter="0,0; 0.14,0.36; 0.43,0.73; 0.71,0.91; 1.0,1.0">
                                          <p:stCondLst>
                                            <p:cond delay="0"/>
                                          </p:stCondLst>
                                        </p:cTn>
                                        <p:tgtEl>
                                          <p:spTgt spid="22530">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2530">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2530">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2530">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2530">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2530">
                                            <p:txEl>
                                              <p:pRg st="0" end="0"/>
                                            </p:txEl>
                                          </p:spTgt>
                                        </p:tgtEl>
                                      </p:cBhvr>
                                      <p:to x="100000" y="60000"/>
                                    </p:animScale>
                                    <p:animScale>
                                      <p:cBhvr>
                                        <p:cTn id="14" dur="166" decel="50000">
                                          <p:stCondLst>
                                            <p:cond delay="676"/>
                                          </p:stCondLst>
                                        </p:cTn>
                                        <p:tgtEl>
                                          <p:spTgt spid="22530">
                                            <p:txEl>
                                              <p:pRg st="0" end="0"/>
                                            </p:txEl>
                                          </p:spTgt>
                                        </p:tgtEl>
                                      </p:cBhvr>
                                      <p:to x="100000" y="100000"/>
                                    </p:animScale>
                                    <p:animScale>
                                      <p:cBhvr>
                                        <p:cTn id="15" dur="26">
                                          <p:stCondLst>
                                            <p:cond delay="1312"/>
                                          </p:stCondLst>
                                        </p:cTn>
                                        <p:tgtEl>
                                          <p:spTgt spid="22530">
                                            <p:txEl>
                                              <p:pRg st="0" end="0"/>
                                            </p:txEl>
                                          </p:spTgt>
                                        </p:tgtEl>
                                      </p:cBhvr>
                                      <p:to x="100000" y="80000"/>
                                    </p:animScale>
                                    <p:animScale>
                                      <p:cBhvr>
                                        <p:cTn id="16" dur="166" decel="50000">
                                          <p:stCondLst>
                                            <p:cond delay="1338"/>
                                          </p:stCondLst>
                                        </p:cTn>
                                        <p:tgtEl>
                                          <p:spTgt spid="22530">
                                            <p:txEl>
                                              <p:pRg st="0" end="0"/>
                                            </p:txEl>
                                          </p:spTgt>
                                        </p:tgtEl>
                                      </p:cBhvr>
                                      <p:to x="100000" y="100000"/>
                                    </p:animScale>
                                    <p:animScale>
                                      <p:cBhvr>
                                        <p:cTn id="17" dur="26">
                                          <p:stCondLst>
                                            <p:cond delay="1642"/>
                                          </p:stCondLst>
                                        </p:cTn>
                                        <p:tgtEl>
                                          <p:spTgt spid="22530">
                                            <p:txEl>
                                              <p:pRg st="0" end="0"/>
                                            </p:txEl>
                                          </p:spTgt>
                                        </p:tgtEl>
                                      </p:cBhvr>
                                      <p:to x="100000" y="90000"/>
                                    </p:animScale>
                                    <p:animScale>
                                      <p:cBhvr>
                                        <p:cTn id="18" dur="166" decel="50000">
                                          <p:stCondLst>
                                            <p:cond delay="1668"/>
                                          </p:stCondLst>
                                        </p:cTn>
                                        <p:tgtEl>
                                          <p:spTgt spid="22530">
                                            <p:txEl>
                                              <p:pRg st="0" end="0"/>
                                            </p:txEl>
                                          </p:spTgt>
                                        </p:tgtEl>
                                      </p:cBhvr>
                                      <p:to x="100000" y="100000"/>
                                    </p:animScale>
                                    <p:animScale>
                                      <p:cBhvr>
                                        <p:cTn id="19" dur="26">
                                          <p:stCondLst>
                                            <p:cond delay="1808"/>
                                          </p:stCondLst>
                                        </p:cTn>
                                        <p:tgtEl>
                                          <p:spTgt spid="22530">
                                            <p:txEl>
                                              <p:pRg st="0" end="0"/>
                                            </p:txEl>
                                          </p:spTgt>
                                        </p:tgtEl>
                                      </p:cBhvr>
                                      <p:to x="100000" y="95000"/>
                                    </p:animScale>
                                    <p:animScale>
                                      <p:cBhvr>
                                        <p:cTn id="20" dur="166" decel="50000">
                                          <p:stCondLst>
                                            <p:cond delay="1834"/>
                                          </p:stCondLst>
                                        </p:cTn>
                                        <p:tgtEl>
                                          <p:spTgt spid="22530">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2531"/>
                                        </p:tgtEl>
                                        <p:attrNameLst>
                                          <p:attrName>style.visibility</p:attrName>
                                        </p:attrNameLst>
                                      </p:cBhvr>
                                      <p:to>
                                        <p:strVal val="visible"/>
                                      </p:to>
                                    </p:set>
                                    <p:animEffect transition="in" filter="wipe(down)">
                                      <p:cBhvr>
                                        <p:cTn id="23" dur="580">
                                          <p:stCondLst>
                                            <p:cond delay="0"/>
                                          </p:stCondLst>
                                        </p:cTn>
                                        <p:tgtEl>
                                          <p:spTgt spid="22531"/>
                                        </p:tgtEl>
                                      </p:cBhvr>
                                    </p:animEffect>
                                    <p:anim calcmode="lin" valueType="num">
                                      <p:cBhvr>
                                        <p:cTn id="24" dur="1822" tmFilter="0,0; 0.14,0.36; 0.43,0.73; 0.71,0.91; 1.0,1.0">
                                          <p:stCondLst>
                                            <p:cond delay="0"/>
                                          </p:stCondLst>
                                        </p:cTn>
                                        <p:tgtEl>
                                          <p:spTgt spid="22531"/>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2531"/>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2531"/>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2531"/>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2531"/>
                                        </p:tgtEl>
                                        <p:attrNameLst>
                                          <p:attrName>ppt_y</p:attrName>
                                        </p:attrNameLst>
                                      </p:cBhvr>
                                      <p:tavLst>
                                        <p:tav tm="0" fmla="#ppt_y-sin(pi*$)/81">
                                          <p:val>
                                            <p:fltVal val="0"/>
                                          </p:val>
                                        </p:tav>
                                        <p:tav tm="100000">
                                          <p:val>
                                            <p:fltVal val="1"/>
                                          </p:val>
                                        </p:tav>
                                      </p:tavLst>
                                    </p:anim>
                                    <p:animScale>
                                      <p:cBhvr>
                                        <p:cTn id="29" dur="26">
                                          <p:stCondLst>
                                            <p:cond delay="650"/>
                                          </p:stCondLst>
                                        </p:cTn>
                                        <p:tgtEl>
                                          <p:spTgt spid="22531"/>
                                        </p:tgtEl>
                                      </p:cBhvr>
                                      <p:to x="100000" y="60000"/>
                                    </p:animScale>
                                    <p:animScale>
                                      <p:cBhvr>
                                        <p:cTn id="30" dur="166" decel="50000">
                                          <p:stCondLst>
                                            <p:cond delay="676"/>
                                          </p:stCondLst>
                                        </p:cTn>
                                        <p:tgtEl>
                                          <p:spTgt spid="22531"/>
                                        </p:tgtEl>
                                      </p:cBhvr>
                                      <p:to x="100000" y="100000"/>
                                    </p:animScale>
                                    <p:animScale>
                                      <p:cBhvr>
                                        <p:cTn id="31" dur="26">
                                          <p:stCondLst>
                                            <p:cond delay="1312"/>
                                          </p:stCondLst>
                                        </p:cTn>
                                        <p:tgtEl>
                                          <p:spTgt spid="22531"/>
                                        </p:tgtEl>
                                      </p:cBhvr>
                                      <p:to x="100000" y="80000"/>
                                    </p:animScale>
                                    <p:animScale>
                                      <p:cBhvr>
                                        <p:cTn id="32" dur="166" decel="50000">
                                          <p:stCondLst>
                                            <p:cond delay="1338"/>
                                          </p:stCondLst>
                                        </p:cTn>
                                        <p:tgtEl>
                                          <p:spTgt spid="22531"/>
                                        </p:tgtEl>
                                      </p:cBhvr>
                                      <p:to x="100000" y="100000"/>
                                    </p:animScale>
                                    <p:animScale>
                                      <p:cBhvr>
                                        <p:cTn id="33" dur="26">
                                          <p:stCondLst>
                                            <p:cond delay="1642"/>
                                          </p:stCondLst>
                                        </p:cTn>
                                        <p:tgtEl>
                                          <p:spTgt spid="22531"/>
                                        </p:tgtEl>
                                      </p:cBhvr>
                                      <p:to x="100000" y="90000"/>
                                    </p:animScale>
                                    <p:animScale>
                                      <p:cBhvr>
                                        <p:cTn id="34" dur="166" decel="50000">
                                          <p:stCondLst>
                                            <p:cond delay="1668"/>
                                          </p:stCondLst>
                                        </p:cTn>
                                        <p:tgtEl>
                                          <p:spTgt spid="22531"/>
                                        </p:tgtEl>
                                      </p:cBhvr>
                                      <p:to x="100000" y="100000"/>
                                    </p:animScale>
                                    <p:animScale>
                                      <p:cBhvr>
                                        <p:cTn id="35" dur="26">
                                          <p:stCondLst>
                                            <p:cond delay="1808"/>
                                          </p:stCondLst>
                                        </p:cTn>
                                        <p:tgtEl>
                                          <p:spTgt spid="22531"/>
                                        </p:tgtEl>
                                      </p:cBhvr>
                                      <p:to x="100000" y="95000"/>
                                    </p:animScale>
                                    <p:animScale>
                                      <p:cBhvr>
                                        <p:cTn id="36" dur="166" decel="50000">
                                          <p:stCondLst>
                                            <p:cond delay="1834"/>
                                          </p:stCondLst>
                                        </p:cTn>
                                        <p:tgtEl>
                                          <p:spTgt spid="22531"/>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1754"/>
                                        </p:tgtEl>
                                        <p:attrNameLst>
                                          <p:attrName>style.visibility</p:attrName>
                                        </p:attrNameLst>
                                      </p:cBhvr>
                                      <p:to>
                                        <p:strVal val="visible"/>
                                      </p:to>
                                    </p:set>
                                  </p:childTnLst>
                                  <p:subTnLst>
                                    <p:set>
                                      <p:cBhvr override="childStyle">
                                        <p:cTn dur="1" fill="hold" display="0" masterRel="nextClick" afterEffect="1"/>
                                        <p:tgtEl>
                                          <p:spTgt spid="31754"/>
                                        </p:tgtEl>
                                        <p:attrNameLst>
                                          <p:attrName>style.visibility</p:attrName>
                                        </p:attrNameLst>
                                      </p:cBhvr>
                                      <p:to>
                                        <p:strVal val="hidden"/>
                                      </p:to>
                                    </p:set>
                                  </p:sub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1755"/>
                                        </p:tgtEl>
                                        <p:attrNameLst>
                                          <p:attrName>style.visibility</p:attrName>
                                        </p:attrNameLst>
                                      </p:cBhvr>
                                      <p:to>
                                        <p:strVal val="visible"/>
                                      </p:to>
                                    </p:set>
                                  </p:childTnLst>
                                  <p:subTnLst>
                                    <p:set>
                                      <p:cBhvr override="childStyle">
                                        <p:cTn dur="1" fill="hold" display="0" masterRel="nextClick" afterEffect="1"/>
                                        <p:tgtEl>
                                          <p:spTgt spid="31755"/>
                                        </p:tgtEl>
                                        <p:attrNameLst>
                                          <p:attrName>style.visibility</p:attrName>
                                        </p:attrNameLst>
                                      </p:cBhvr>
                                      <p:to>
                                        <p:strVal val="hidden"/>
                                      </p:to>
                                    </p:set>
                                  </p:sub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17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4" grpId="0" animBg="1"/>
      <p:bldP spid="31755" grpId="0" animBg="1"/>
      <p:bldP spid="31756" grpId="0" animBg="1"/>
    </p:bldLst>
  </p:timing>
</p:sld>
</file>

<file path=ppt/slides/slide30.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1"/>
            </a:gs>
            <a:gs pos="100000">
              <a:schemeClr val="accent5">
                <a:lumMod val="5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normAutofit fontScale="90000"/>
          </a:bodyPr>
          <a:lstStyle/>
          <a:p>
            <a:r>
              <a:rPr lang="en-US" dirty="0"/>
              <a:t>t</a:t>
            </a:r>
            <a:r>
              <a:rPr lang="en-US" dirty="0" smtClean="0"/>
              <a:t>esting a new headache medicine…</a:t>
            </a:r>
            <a:endParaRPr lang="en-US" dirty="0"/>
          </a:p>
        </p:txBody>
      </p:sp>
      <p:sp>
        <p:nvSpPr>
          <p:cNvPr id="6" name="Content Placeholder 3"/>
          <p:cNvSpPr>
            <a:spLocks noGrp="1"/>
          </p:cNvSpPr>
          <p:nvPr>
            <p:ph idx="1"/>
          </p:nvPr>
        </p:nvSpPr>
        <p:spPr>
          <a:xfrm>
            <a:off x="0" y="2507956"/>
            <a:ext cx="1883734" cy="1454444"/>
          </a:xfrm>
        </p:spPr>
        <p:txBody>
          <a:bodyPr/>
          <a:lstStyle/>
          <a:p>
            <a:pPr marL="119062" indent="0" algn="ctr">
              <a:buNone/>
            </a:pPr>
            <a:r>
              <a:rPr lang="en-US" sz="2400" dirty="0" smtClean="0">
                <a:solidFill>
                  <a:schemeClr val="bg1"/>
                </a:solidFill>
                <a:latin typeface="Comic Sans MS" pitchFamily="66" charset="0"/>
              </a:rPr>
              <a:t>Group of 40  volunteers</a:t>
            </a:r>
            <a:endParaRPr lang="en-US" sz="2400" dirty="0">
              <a:solidFill>
                <a:schemeClr val="bg1"/>
              </a:solidFill>
              <a:latin typeface="Comic Sans MS" pitchFamily="66" charset="0"/>
            </a:endParaRPr>
          </a:p>
        </p:txBody>
      </p:sp>
      <p:sp>
        <p:nvSpPr>
          <p:cNvPr id="8" name="Content Placeholder 3"/>
          <p:cNvSpPr txBox="1">
            <a:spLocks/>
          </p:cNvSpPr>
          <p:nvPr/>
        </p:nvSpPr>
        <p:spPr bwMode="auto">
          <a:xfrm>
            <a:off x="2319709" y="1025598"/>
            <a:ext cx="1896141"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Clr>
                <a:srgbClr val="F0AD00"/>
              </a:buClr>
              <a:buFont typeface="Wingdings 2" pitchFamily="18" charset="2"/>
              <a:buNone/>
            </a:pPr>
            <a:r>
              <a:rPr lang="en-US" sz="24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Group 1: </a:t>
            </a:r>
          </a:p>
          <a:p>
            <a:pPr marL="119062" indent="0" algn="ctr">
              <a:buClr>
                <a:srgbClr val="F0AD00"/>
              </a:buClr>
              <a:buFont typeface="Wingdings 2" pitchFamily="18" charset="2"/>
              <a:buNone/>
            </a:pPr>
            <a:r>
              <a:rPr lang="en-US" sz="2400" dirty="0" smtClean="0">
                <a:solidFill>
                  <a:prstClr val="white"/>
                </a:solidFill>
                <a:latin typeface="Comic Sans MS" pitchFamily="66" charset="0"/>
              </a:rPr>
              <a:t>20 patients</a:t>
            </a:r>
            <a:endParaRPr lang="en-US" sz="2400" dirty="0">
              <a:solidFill>
                <a:prstClr val="white"/>
              </a:solidFill>
              <a:latin typeface="Comic Sans MS" pitchFamily="66" charset="0"/>
            </a:endParaRPr>
          </a:p>
        </p:txBody>
      </p:sp>
      <p:sp>
        <p:nvSpPr>
          <p:cNvPr id="9" name="Content Placeholder 3"/>
          <p:cNvSpPr txBox="1">
            <a:spLocks/>
          </p:cNvSpPr>
          <p:nvPr/>
        </p:nvSpPr>
        <p:spPr bwMode="auto">
          <a:xfrm>
            <a:off x="4876800" y="922817"/>
            <a:ext cx="19812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Treatment 1: </a:t>
            </a:r>
          </a:p>
          <a:p>
            <a:pPr marL="119062" indent="0">
              <a:buClr>
                <a:srgbClr val="F0AD00"/>
              </a:buClr>
              <a:buFont typeface="Wingdings 2" pitchFamily="18" charset="2"/>
              <a:buNone/>
            </a:pPr>
            <a:r>
              <a:rPr lang="en-US" sz="2000" dirty="0" smtClean="0">
                <a:solidFill>
                  <a:prstClr val="white"/>
                </a:solidFill>
                <a:latin typeface="Comic Sans MS" pitchFamily="66" charset="0"/>
              </a:rPr>
              <a:t>Patient takes the </a:t>
            </a:r>
            <a:r>
              <a:rPr lang="en-US" sz="2800" b="1" dirty="0" smtClean="0">
                <a:solidFill>
                  <a:prstClr val="white"/>
                </a:solidFill>
                <a:latin typeface="Comic Sans MS" pitchFamily="66" charset="0"/>
              </a:rPr>
              <a:t>new</a:t>
            </a:r>
            <a:r>
              <a:rPr lang="en-US" sz="2000" dirty="0" smtClean="0">
                <a:solidFill>
                  <a:prstClr val="white"/>
                </a:solidFill>
                <a:latin typeface="Comic Sans MS" pitchFamily="66" charset="0"/>
              </a:rPr>
              <a:t> pill</a:t>
            </a:r>
            <a:endParaRPr lang="en-US" sz="2000" dirty="0">
              <a:solidFill>
                <a:prstClr val="white"/>
              </a:solidFill>
              <a:latin typeface="Comic Sans MS" pitchFamily="66" charset="0"/>
            </a:endParaRPr>
          </a:p>
        </p:txBody>
      </p:sp>
      <p:cxnSp>
        <p:nvCxnSpPr>
          <p:cNvPr id="10" name="Straight Arrow Connector 9"/>
          <p:cNvCxnSpPr/>
          <p:nvPr/>
        </p:nvCxnSpPr>
        <p:spPr>
          <a:xfrm flipV="1">
            <a:off x="1400839" y="1447800"/>
            <a:ext cx="1037561" cy="106015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464634" y="3810000"/>
            <a:ext cx="1074733" cy="9906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988095" y="1447800"/>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038600" y="4800600"/>
            <a:ext cx="1013637"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4" name="Content Placeholder 3"/>
          <p:cNvSpPr txBox="1">
            <a:spLocks/>
          </p:cNvSpPr>
          <p:nvPr/>
        </p:nvSpPr>
        <p:spPr bwMode="auto">
          <a:xfrm>
            <a:off x="2271822" y="4395677"/>
            <a:ext cx="194402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Clr>
                <a:srgbClr val="F0AD00"/>
              </a:buClr>
              <a:buFont typeface="Wingdings 2" pitchFamily="18" charset="2"/>
              <a:buNone/>
            </a:pPr>
            <a:r>
              <a:rPr lang="en-US" sz="24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Group 2: </a:t>
            </a:r>
          </a:p>
          <a:p>
            <a:pPr marL="119062" indent="0" algn="ctr">
              <a:buClr>
                <a:srgbClr val="F0AD00"/>
              </a:buClr>
              <a:buFont typeface="Wingdings 2" pitchFamily="18" charset="2"/>
              <a:buNone/>
            </a:pPr>
            <a:r>
              <a:rPr lang="en-US" sz="2400" dirty="0" smtClean="0">
                <a:solidFill>
                  <a:prstClr val="white"/>
                </a:solidFill>
                <a:latin typeface="Comic Sans MS" pitchFamily="66" charset="0"/>
              </a:rPr>
              <a:t>20 patients</a:t>
            </a:r>
            <a:endParaRPr lang="en-US" sz="2400" dirty="0">
              <a:solidFill>
                <a:prstClr val="white"/>
              </a:solidFill>
              <a:latin typeface="Comic Sans MS" pitchFamily="66" charset="0"/>
            </a:endParaRPr>
          </a:p>
        </p:txBody>
      </p:sp>
      <p:sp>
        <p:nvSpPr>
          <p:cNvPr id="17" name="Content Placeholder 3"/>
          <p:cNvSpPr txBox="1">
            <a:spLocks/>
          </p:cNvSpPr>
          <p:nvPr/>
        </p:nvSpPr>
        <p:spPr bwMode="auto">
          <a:xfrm>
            <a:off x="4953000" y="4343400"/>
            <a:ext cx="20955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Control:</a:t>
            </a:r>
          </a:p>
          <a:p>
            <a:pPr marL="119062" indent="0">
              <a:buClr>
                <a:srgbClr val="F0AD00"/>
              </a:buClr>
              <a:buFont typeface="Wingdings 2" pitchFamily="18" charset="2"/>
              <a:buNone/>
            </a:pPr>
            <a:r>
              <a:rPr lang="en-US" sz="2000" dirty="0" smtClean="0">
                <a:solidFill>
                  <a:prstClr val="white"/>
                </a:solidFill>
                <a:latin typeface="Comic Sans MS" pitchFamily="66" charset="0"/>
              </a:rPr>
              <a:t>Patient gets </a:t>
            </a:r>
            <a:r>
              <a:rPr lang="en-US" sz="4000" dirty="0" smtClean="0">
                <a:solidFill>
                  <a:prstClr val="white"/>
                </a:solidFill>
                <a:latin typeface="Comic Sans MS" pitchFamily="66" charset="0"/>
              </a:rPr>
              <a:t>placebo</a:t>
            </a:r>
            <a:endParaRPr lang="en-US" sz="4000" dirty="0">
              <a:solidFill>
                <a:prstClr val="white"/>
              </a:solidFill>
              <a:latin typeface="Comic Sans MS" pitchFamily="66" charset="0"/>
            </a:endParaRPr>
          </a:p>
        </p:txBody>
      </p:sp>
      <p:cxnSp>
        <p:nvCxnSpPr>
          <p:cNvPr id="18" name="Straight Arrow Connector 17"/>
          <p:cNvCxnSpPr/>
          <p:nvPr/>
        </p:nvCxnSpPr>
        <p:spPr>
          <a:xfrm>
            <a:off x="6629400" y="1609059"/>
            <a:ext cx="838200" cy="81427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6660412" y="3615065"/>
            <a:ext cx="838200" cy="7620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0" name="Content Placeholder 3"/>
          <p:cNvSpPr txBox="1">
            <a:spLocks/>
          </p:cNvSpPr>
          <p:nvPr/>
        </p:nvSpPr>
        <p:spPr bwMode="auto">
          <a:xfrm>
            <a:off x="6705600" y="2507956"/>
            <a:ext cx="19050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latin typeface="Comic Sans MS" pitchFamily="66" charset="0"/>
              </a:rPr>
              <a:t>Compare</a:t>
            </a:r>
            <a:r>
              <a:rPr lang="en-US" sz="2000" dirty="0" smtClean="0">
                <a:solidFill>
                  <a:srgbClr val="E88651">
                    <a:lumMod val="20000"/>
                    <a:lumOff val="80000"/>
                  </a:srgbClr>
                </a:solidFill>
                <a:latin typeface="Comic Sans MS" pitchFamily="66" charset="0"/>
              </a:rPr>
              <a:t> </a:t>
            </a:r>
            <a:r>
              <a:rPr lang="en-US" sz="2000" dirty="0" smtClean="0">
                <a:solidFill>
                  <a:prstClr val="white"/>
                </a:solidFill>
                <a:latin typeface="Comic Sans MS" pitchFamily="66" charset="0"/>
              </a:rPr>
              <a:t>numbers of headaches…</a:t>
            </a:r>
            <a:endParaRPr lang="en-US" sz="2000" dirty="0">
              <a:solidFill>
                <a:prstClr val="white"/>
              </a:solidFill>
              <a:latin typeface="Comic Sans MS" pitchFamily="66" charset="0"/>
            </a:endParaRPr>
          </a:p>
        </p:txBody>
      </p:sp>
      <p:sp>
        <p:nvSpPr>
          <p:cNvPr id="21" name="TextBox 20"/>
          <p:cNvSpPr txBox="1"/>
          <p:nvPr/>
        </p:nvSpPr>
        <p:spPr>
          <a:xfrm>
            <a:off x="1819939" y="1656113"/>
            <a:ext cx="719428" cy="2766142"/>
          </a:xfrm>
          <a:prstGeom prst="rect">
            <a:avLst/>
          </a:prstGeom>
          <a:noFill/>
        </p:spPr>
        <p:txBody>
          <a:bodyPr vert="wordArtVert" wrap="none" rtlCol="0">
            <a:spAutoFit/>
          </a:bodyPr>
          <a:lstStyle/>
          <a:p>
            <a:pPr algn="ctr"/>
            <a:r>
              <a:rPr lang="en-US" sz="1600" b="1" dirty="0" smtClean="0">
                <a:solidFill>
                  <a:srgbClr val="E88651">
                    <a:lumMod val="20000"/>
                    <a:lumOff val="80000"/>
                  </a:srgbClr>
                </a:solidFill>
                <a:effectLst>
                  <a:outerShdw blurRad="38100" dist="38100" dir="2700000" algn="tl">
                    <a:srgbClr val="000000">
                      <a:alpha val="43137"/>
                    </a:srgbClr>
                  </a:outerShdw>
                </a:effectLst>
              </a:rPr>
              <a:t>RANDOM </a:t>
            </a:r>
            <a:br>
              <a:rPr lang="en-US" sz="1600" b="1" dirty="0" smtClean="0">
                <a:solidFill>
                  <a:srgbClr val="E88651">
                    <a:lumMod val="20000"/>
                    <a:lumOff val="80000"/>
                  </a:srgbClr>
                </a:solidFill>
                <a:effectLst>
                  <a:outerShdw blurRad="38100" dist="38100" dir="2700000" algn="tl">
                    <a:srgbClr val="000000">
                      <a:alpha val="43137"/>
                    </a:srgbClr>
                  </a:outerShdw>
                </a:effectLst>
              </a:rPr>
            </a:br>
            <a:r>
              <a:rPr lang="en-US" sz="1600" b="1" dirty="0" smtClean="0">
                <a:solidFill>
                  <a:srgbClr val="E88651">
                    <a:lumMod val="20000"/>
                    <a:lumOff val="80000"/>
                  </a:srgbClr>
                </a:solidFill>
                <a:effectLst>
                  <a:outerShdw blurRad="38100" dist="38100" dir="2700000" algn="tl">
                    <a:srgbClr val="000000">
                      <a:alpha val="43137"/>
                    </a:srgbClr>
                  </a:outerShdw>
                </a:effectLst>
              </a:rPr>
              <a:t>ASSIGNMENT</a:t>
            </a:r>
            <a:endParaRPr lang="en-US" sz="1600" b="1" dirty="0">
              <a:solidFill>
                <a:srgbClr val="E88651">
                  <a:lumMod val="20000"/>
                  <a:lumOff val="80000"/>
                </a:srgb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1800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randombar(horizontal)">
                                      <p:cBhvr>
                                        <p:cTn id="14" dur="500"/>
                                        <p:tgtEl>
                                          <p:spTgt spid="10"/>
                                        </p:tgtEl>
                                      </p:cBhvr>
                                    </p:animEffect>
                                  </p:childTnLst>
                                </p:cTn>
                              </p:par>
                              <p:par>
                                <p:cTn id="15" presetID="14" presetClass="entr" presetSubtype="1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randombar(horizontal)">
                                      <p:cBhvr>
                                        <p:cTn id="17" dur="500"/>
                                        <p:tgtEl>
                                          <p:spTgt spid="11"/>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randombar(horizontal)">
                                      <p:cBhvr>
                                        <p:cTn id="20" dur="500"/>
                                        <p:tgtEl>
                                          <p:spTgt spid="8"/>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randombar(horizontal)">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1"/>
                                        </p:tgtEl>
                                        <p:attrNameLst>
                                          <p:attrName>style.visibility</p:attrName>
                                        </p:attrNameLst>
                                      </p:cBhvr>
                                      <p:to>
                                        <p:strVal val="visible"/>
                                      </p:to>
                                    </p:set>
                                    <p:anim calcmode="lin" valueType="num">
                                      <p:cBhvr>
                                        <p:cTn id="28" dur="500" fill="hold"/>
                                        <p:tgtEl>
                                          <p:spTgt spid="21"/>
                                        </p:tgtEl>
                                        <p:attrNameLst>
                                          <p:attrName>ppt_w</p:attrName>
                                        </p:attrNameLst>
                                      </p:cBhvr>
                                      <p:tavLst>
                                        <p:tav tm="0">
                                          <p:val>
                                            <p:fltVal val="0"/>
                                          </p:val>
                                        </p:tav>
                                        <p:tav tm="100000">
                                          <p:val>
                                            <p:strVal val="#ppt_w"/>
                                          </p:val>
                                        </p:tav>
                                      </p:tavLst>
                                    </p:anim>
                                    <p:anim calcmode="lin" valueType="num">
                                      <p:cBhvr>
                                        <p:cTn id="29" dur="500" fill="hold"/>
                                        <p:tgtEl>
                                          <p:spTgt spid="21"/>
                                        </p:tgtEl>
                                        <p:attrNameLst>
                                          <p:attrName>ppt_h</p:attrName>
                                        </p:attrNameLst>
                                      </p:cBhvr>
                                      <p:tavLst>
                                        <p:tav tm="0">
                                          <p:val>
                                            <p:fltVal val="0"/>
                                          </p:val>
                                        </p:tav>
                                        <p:tav tm="100000">
                                          <p:val>
                                            <p:strVal val="#ppt_h"/>
                                          </p:val>
                                        </p:tav>
                                      </p:tavLst>
                                    </p:anim>
                                    <p:animEffect transition="in" filter="fade">
                                      <p:cBhvr>
                                        <p:cTn id="30" dur="500"/>
                                        <p:tgtEl>
                                          <p:spTgt spid="21"/>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randombar(horizontal)">
                                      <p:cBhvr>
                                        <p:cTn id="35" dur="500"/>
                                        <p:tgtEl>
                                          <p:spTgt spid="12"/>
                                        </p:tgtEl>
                                      </p:cBhvr>
                                    </p:animEffect>
                                  </p:childTnLst>
                                </p:cTn>
                              </p:par>
                              <p:par>
                                <p:cTn id="36" presetID="14" presetClass="entr" presetSubtype="10" fill="hold"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randombar(horizontal)">
                                      <p:cBhvr>
                                        <p:cTn id="38" dur="500"/>
                                        <p:tgtEl>
                                          <p:spTgt spid="13"/>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randombar(horizontal)">
                                      <p:cBhvr>
                                        <p:cTn id="41" dur="500"/>
                                        <p:tgtEl>
                                          <p:spTgt spid="17"/>
                                        </p:tgtEl>
                                      </p:cBhvr>
                                    </p:animEffect>
                                  </p:childTnLst>
                                </p:cTn>
                              </p:par>
                              <p:par>
                                <p:cTn id="42" presetID="14" presetClass="entr" presetSubtype="10"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randombar(horizontal)">
                                      <p:cBhvr>
                                        <p:cTn id="44" dur="500"/>
                                        <p:tgtEl>
                                          <p:spTgt spid="9"/>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nodeType="click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randombar(horizontal)">
                                      <p:cBhvr>
                                        <p:cTn id="49" dur="500"/>
                                        <p:tgtEl>
                                          <p:spTgt spid="18"/>
                                        </p:tgtEl>
                                      </p:cBhvr>
                                    </p:animEffect>
                                  </p:childTnLst>
                                </p:cTn>
                              </p:par>
                              <p:par>
                                <p:cTn id="50" presetID="14" presetClass="entr" presetSubtype="10" fill="hold" nodeType="with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randombar(horizontal)">
                                      <p:cBhvr>
                                        <p:cTn id="52" dur="500"/>
                                        <p:tgtEl>
                                          <p:spTgt spid="19"/>
                                        </p:tgtEl>
                                      </p:cBhvr>
                                    </p:animEffect>
                                  </p:childTnLst>
                                </p:cTn>
                              </p:par>
                              <p:par>
                                <p:cTn id="53" presetID="14" presetClass="entr" presetSubtype="10"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randombar(horizontal)">
                                      <p:cBhvr>
                                        <p:cTn id="5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p:bldP spid="9" grpId="0"/>
      <p:bldP spid="14" grpId="0"/>
      <p:bldP spid="17" grpId="0"/>
      <p:bldP spid="20" grpId="0"/>
      <p:bldP spid="21" grpId="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bg>
      <p:bgPr>
        <a:solidFill>
          <a:schemeClr val="tx2">
            <a:lumMod val="75000"/>
          </a:schemeClr>
        </a:solidFill>
        <a:effectLst/>
      </p:bgPr>
    </p:bg>
    <p:spTree>
      <p:nvGrpSpPr>
        <p:cNvPr id="1" name=""/>
        <p:cNvGrpSpPr/>
        <p:nvPr/>
      </p:nvGrpSpPr>
      <p:grpSpPr>
        <a:xfrm>
          <a:off x="0" y="0"/>
          <a:ext cx="0" cy="0"/>
          <a:chOff x="0" y="0"/>
          <a:chExt cx="0" cy="0"/>
        </a:xfrm>
      </p:grpSpPr>
      <p:sp>
        <p:nvSpPr>
          <p:cNvPr id="38914" name="Rectangle 3"/>
          <p:cNvSpPr>
            <a:spLocks noGrp="1" noChangeArrowheads="1"/>
          </p:cNvSpPr>
          <p:nvPr>
            <p:ph type="body" idx="4294967295"/>
          </p:nvPr>
        </p:nvSpPr>
        <p:spPr>
          <a:xfrm>
            <a:off x="0" y="228600"/>
            <a:ext cx="8382000" cy="4953000"/>
          </a:xfrm>
        </p:spPr>
        <p:txBody>
          <a:bodyPr/>
          <a:lstStyle/>
          <a:p>
            <a:pPr eaLnBrk="1" hangingPunct="1">
              <a:buFontTx/>
              <a:buNone/>
            </a:pPr>
            <a:r>
              <a:rPr lang="en-US" sz="4000" dirty="0" smtClean="0">
                <a:solidFill>
                  <a:srgbClr val="FFFF00"/>
                </a:solidFill>
                <a:effectLst>
                  <a:outerShdw blurRad="38100" dist="38100" dir="2700000" algn="tl">
                    <a:srgbClr val="000000">
                      <a:alpha val="43137"/>
                    </a:srgbClr>
                  </a:outerShdw>
                </a:effectLst>
                <a:latin typeface="Gotham Medium" pitchFamily="50" charset="0"/>
              </a:rPr>
              <a:t>BLINDING</a:t>
            </a:r>
            <a:endParaRPr lang="en-US" sz="4000" dirty="0">
              <a:solidFill>
                <a:srgbClr val="FFFF00"/>
              </a:solidFill>
              <a:effectLst>
                <a:outerShdw blurRad="38100" dist="38100" dir="2700000" algn="tl">
                  <a:srgbClr val="000000">
                    <a:alpha val="43137"/>
                  </a:srgbClr>
                </a:outerShdw>
              </a:effectLst>
              <a:latin typeface="Gotham Medium" pitchFamily="50" charset="0"/>
            </a:endParaRPr>
          </a:p>
          <a:p>
            <a:pPr eaLnBrk="1" hangingPunct="1">
              <a:buFontTx/>
              <a:buNone/>
            </a:pPr>
            <a:r>
              <a:rPr lang="en-US" sz="4000" dirty="0" smtClean="0">
                <a:solidFill>
                  <a:schemeClr val="bg1"/>
                </a:solidFill>
                <a:effectLst>
                  <a:outerShdw blurRad="38100" dist="38100" dir="2700000" algn="tl">
                    <a:srgbClr val="000000">
                      <a:alpha val="43137"/>
                    </a:srgbClr>
                  </a:outerShdw>
                </a:effectLst>
                <a:latin typeface="Gotham Medium" pitchFamily="50" charset="0"/>
              </a:rPr>
              <a:t>	</a:t>
            </a:r>
            <a:r>
              <a:rPr lang="en-US" sz="4000" dirty="0" smtClean="0">
                <a:solidFill>
                  <a:schemeClr val="bg1"/>
                </a:solidFill>
                <a:latin typeface="Gotham Medium" pitchFamily="50" charset="0"/>
              </a:rPr>
              <a:t>units do not know which treatment they are getting</a:t>
            </a:r>
          </a:p>
          <a:p>
            <a:pPr eaLnBrk="1" hangingPunct="1">
              <a:buFontTx/>
              <a:buNone/>
            </a:pPr>
            <a:endParaRPr lang="en-US" sz="4000" dirty="0">
              <a:solidFill>
                <a:schemeClr val="bg1"/>
              </a:solidFill>
              <a:latin typeface="Gotham Medium" pitchFamily="50" charset="0"/>
            </a:endParaRPr>
          </a:p>
          <a:p>
            <a:pPr eaLnBrk="1" hangingPunct="1">
              <a:buNone/>
            </a:pPr>
            <a:r>
              <a:rPr lang="en-US" sz="4000" dirty="0" smtClean="0">
                <a:solidFill>
                  <a:srgbClr val="FFFF00"/>
                </a:solidFill>
                <a:effectLst>
                  <a:outerShdw blurRad="38100" dist="38100" dir="2700000" algn="tl">
                    <a:srgbClr val="000000">
                      <a:alpha val="43137"/>
                    </a:srgbClr>
                  </a:outerShdw>
                </a:effectLst>
                <a:latin typeface="Gotham Medium" pitchFamily="50" charset="0"/>
              </a:rPr>
              <a:t>DOUBLE BLIND</a:t>
            </a:r>
          </a:p>
          <a:p>
            <a:pPr eaLnBrk="1" hangingPunct="1">
              <a:buNone/>
            </a:pPr>
            <a:r>
              <a:rPr lang="en-US" sz="4000" dirty="0">
                <a:solidFill>
                  <a:schemeClr val="bg1"/>
                </a:solidFill>
                <a:effectLst>
                  <a:outerShdw blurRad="38100" dist="38100" dir="2700000" algn="tl">
                    <a:srgbClr val="000000">
                      <a:alpha val="43137"/>
                    </a:srgbClr>
                  </a:outerShdw>
                </a:effectLst>
                <a:latin typeface="Gotham Medium" pitchFamily="50" charset="0"/>
              </a:rPr>
              <a:t>	</a:t>
            </a:r>
            <a:r>
              <a:rPr lang="en-US" sz="4000" dirty="0" smtClean="0">
                <a:solidFill>
                  <a:schemeClr val="bg1"/>
                </a:solidFill>
                <a:latin typeface="Gotham Medium" pitchFamily="50" charset="0"/>
              </a:rPr>
              <a:t>neither the </a:t>
            </a:r>
            <a:r>
              <a:rPr lang="en-US" sz="4000" dirty="0" smtClean="0">
                <a:solidFill>
                  <a:schemeClr val="bg1"/>
                </a:solidFill>
                <a:latin typeface="Gotham Medium" pitchFamily="50" charset="0"/>
              </a:rPr>
              <a:t>subjects </a:t>
            </a:r>
            <a:r>
              <a:rPr lang="en-US" sz="4000" u="sng" dirty="0" smtClean="0">
                <a:solidFill>
                  <a:schemeClr val="bg1"/>
                </a:solidFill>
                <a:latin typeface="Gotham Medium" pitchFamily="50" charset="0"/>
              </a:rPr>
              <a:t>nor </a:t>
            </a:r>
            <a:r>
              <a:rPr lang="en-US" sz="4000" u="sng" dirty="0" smtClean="0">
                <a:solidFill>
                  <a:schemeClr val="bg1"/>
                </a:solidFill>
                <a:latin typeface="Gotham Medium" pitchFamily="50" charset="0"/>
              </a:rPr>
              <a:t>the evaluator*</a:t>
            </a:r>
            <a:r>
              <a:rPr lang="en-US" sz="4000" dirty="0" smtClean="0">
                <a:solidFill>
                  <a:schemeClr val="bg1"/>
                </a:solidFill>
                <a:latin typeface="Gotham Medium" pitchFamily="50" charset="0"/>
              </a:rPr>
              <a:t> know which treatment a subject received</a:t>
            </a:r>
            <a:br>
              <a:rPr lang="en-US" sz="4000" dirty="0" smtClean="0">
                <a:solidFill>
                  <a:schemeClr val="bg1"/>
                </a:solidFill>
                <a:latin typeface="Gotham Medium" pitchFamily="50" charset="0"/>
              </a:rPr>
            </a:br>
            <a:r>
              <a:rPr lang="en-US" sz="2400" dirty="0" smtClean="0">
                <a:solidFill>
                  <a:schemeClr val="bg1"/>
                </a:solidFill>
                <a:latin typeface="Gotham Medium" pitchFamily="50" charset="0"/>
              </a:rPr>
              <a:t>*(nor anybody who administers the treatments and/or cares for the subjects… basically ANYBODY who interacts directly with the experimental units)</a:t>
            </a:r>
          </a:p>
          <a:p>
            <a:pPr eaLnBrk="1" hangingPunct="1">
              <a:buNone/>
            </a:pPr>
            <a:endParaRPr lang="en-US" sz="4000" dirty="0" smtClean="0">
              <a:solidFill>
                <a:schemeClr val="bg1"/>
              </a:solidFill>
              <a:latin typeface="Gotham Medium" pitchFamily="50" charset="0"/>
            </a:endParaRPr>
          </a:p>
        </p:txBody>
      </p:sp>
    </p:spTree>
    <p:extLst>
      <p:ext uri="{BB962C8B-B14F-4D97-AF65-F5344CB8AC3E}">
        <p14:creationId xmlns:p14="http://schemas.microsoft.com/office/powerpoint/2010/main" val="21060483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placebos?</a:t>
            </a:r>
            <a:endParaRPr lang="en-US" dirty="0"/>
          </a:p>
        </p:txBody>
      </p:sp>
      <p:sp>
        <p:nvSpPr>
          <p:cNvPr id="3" name="Content Placeholder 2"/>
          <p:cNvSpPr>
            <a:spLocks noGrp="1"/>
          </p:cNvSpPr>
          <p:nvPr>
            <p:ph idx="1"/>
          </p:nvPr>
        </p:nvSpPr>
        <p:spPr>
          <a:xfrm>
            <a:off x="11373" y="685800"/>
            <a:ext cx="8610600" cy="5638800"/>
          </a:xfrm>
        </p:spPr>
        <p:txBody>
          <a:bodyPr/>
          <a:lstStyle/>
          <a:p>
            <a:r>
              <a:rPr lang="en-US" sz="2800" dirty="0" smtClean="0">
                <a:solidFill>
                  <a:schemeClr val="bg1"/>
                </a:solidFill>
                <a:effectLst>
                  <a:outerShdw blurRad="38100" dist="38100" dir="2700000" algn="tl">
                    <a:srgbClr val="000000">
                      <a:alpha val="43137"/>
                    </a:srgbClr>
                  </a:outerShdw>
                </a:effectLst>
                <a:latin typeface="Comic Sans MS" pitchFamily="66" charset="0"/>
              </a:rPr>
              <a:t>A pharmaceutical company is testing a new headache medicine pill, and wishes to test it in an experimental study against a control group.   </a:t>
            </a:r>
            <a:r>
              <a:rPr lang="en-US" sz="2800" b="1" dirty="0" smtClean="0">
                <a:solidFill>
                  <a:schemeClr val="accent6">
                    <a:lumMod val="20000"/>
                    <a:lumOff val="80000"/>
                  </a:schemeClr>
                </a:solidFill>
                <a:effectLst>
                  <a:outerShdw blurRad="38100" dist="38100" dir="2700000" algn="tl">
                    <a:srgbClr val="000000">
                      <a:alpha val="43137"/>
                    </a:srgbClr>
                  </a:outerShdw>
                </a:effectLst>
                <a:latin typeface="Comic Sans MS" pitchFamily="66" charset="0"/>
              </a:rPr>
              <a:t>Is it possible for the experiment to be blinded?  double blinded?</a:t>
            </a:r>
          </a:p>
          <a:p>
            <a:pPr lvl="1"/>
            <a:r>
              <a:rPr lang="en-US" sz="2400" dirty="0" smtClean="0">
                <a:solidFill>
                  <a:schemeClr val="bg1"/>
                </a:solidFill>
                <a:effectLst>
                  <a:outerShdw blurRad="38100" dist="38100" dir="2700000" algn="tl">
                    <a:srgbClr val="000000">
                      <a:alpha val="43137"/>
                    </a:srgbClr>
                  </a:outerShdw>
                </a:effectLst>
                <a:latin typeface="Comic Sans MS" pitchFamily="66" charset="0"/>
              </a:rPr>
              <a:t>The subjects can be blinded by being given a placebo – a dummy pill </a:t>
            </a:r>
            <a:r>
              <a:rPr lang="en-US" sz="24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which looks and feels the same as the “real” drug</a:t>
            </a:r>
            <a:r>
              <a:rPr lang="en-US" sz="2400" dirty="0" smtClean="0">
                <a:solidFill>
                  <a:schemeClr val="bg1"/>
                </a:solidFill>
                <a:effectLst>
                  <a:outerShdw blurRad="38100" dist="38100" dir="2700000" algn="tl">
                    <a:srgbClr val="000000">
                      <a:alpha val="43137"/>
                    </a:srgbClr>
                  </a:outerShdw>
                </a:effectLst>
                <a:latin typeface="Comic Sans MS" pitchFamily="66" charset="0"/>
              </a:rPr>
              <a:t>, but contains no active ingredient.</a:t>
            </a:r>
          </a:p>
          <a:p>
            <a:pPr lvl="1"/>
            <a:r>
              <a:rPr lang="en-US" sz="2400" dirty="0" smtClean="0">
                <a:solidFill>
                  <a:schemeClr val="bg1"/>
                </a:solidFill>
                <a:effectLst>
                  <a:outerShdw blurRad="38100" dist="38100" dir="2700000" algn="tl">
                    <a:srgbClr val="000000">
                      <a:alpha val="43137"/>
                    </a:srgbClr>
                  </a:outerShdw>
                </a:effectLst>
                <a:latin typeface="Comic Sans MS" pitchFamily="66" charset="0"/>
              </a:rPr>
              <a:t>The evaluators* should also be blinded by </a:t>
            </a:r>
            <a:r>
              <a:rPr lang="en-US" sz="24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not knowing which group received the real drug vs. the placebo </a:t>
            </a:r>
            <a:r>
              <a:rPr lang="en-US" sz="2400" dirty="0" smtClean="0">
                <a:solidFill>
                  <a:schemeClr val="bg1"/>
                </a:solidFill>
                <a:effectLst>
                  <a:outerShdw blurRad="38100" dist="38100" dir="2700000" algn="tl">
                    <a:srgbClr val="000000">
                      <a:alpha val="43137"/>
                    </a:srgbClr>
                  </a:outerShdw>
                </a:effectLst>
                <a:latin typeface="Comic Sans MS" pitchFamily="66" charset="0"/>
              </a:rPr>
              <a:t>(assignment of treatments should be administered by a 3</a:t>
            </a:r>
            <a:r>
              <a:rPr lang="en-US" sz="2400" baseline="30000" dirty="0" smtClean="0">
                <a:solidFill>
                  <a:schemeClr val="bg1"/>
                </a:solidFill>
                <a:effectLst>
                  <a:outerShdw blurRad="38100" dist="38100" dir="2700000" algn="tl">
                    <a:srgbClr val="000000">
                      <a:alpha val="43137"/>
                    </a:srgbClr>
                  </a:outerShdw>
                </a:effectLst>
                <a:latin typeface="Comic Sans MS" pitchFamily="66" charset="0"/>
              </a:rPr>
              <a:t>rd</a:t>
            </a:r>
            <a:r>
              <a:rPr lang="en-US" sz="2400" dirty="0" smtClean="0">
                <a:solidFill>
                  <a:schemeClr val="bg1"/>
                </a:solidFill>
                <a:effectLst>
                  <a:outerShdw blurRad="38100" dist="38100" dir="2700000" algn="tl">
                    <a:srgbClr val="000000">
                      <a:alpha val="43137"/>
                    </a:srgbClr>
                  </a:outerShdw>
                </a:effectLst>
                <a:latin typeface="Comic Sans MS" pitchFamily="66" charset="0"/>
              </a:rPr>
              <a:t> party).</a:t>
            </a:r>
          </a:p>
          <a:p>
            <a:pPr lvl="1"/>
            <a:r>
              <a:rPr lang="en-US" sz="2000"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*or anyone that deals directly with the patients</a:t>
            </a:r>
            <a:endParaRPr lang="en-US" sz="2000" dirty="0">
              <a:solidFill>
                <a:schemeClr val="accent5">
                  <a:lumMod val="20000"/>
                  <a:lumOff val="80000"/>
                </a:schemeClr>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3208821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3">
                <a:lumMod val="50000"/>
              </a:schemeClr>
            </a:gs>
            <a:gs pos="100000">
              <a:schemeClr val="accent3">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more placebos…?!</a:t>
            </a:r>
            <a:endParaRPr lang="en-US" dirty="0"/>
          </a:p>
        </p:txBody>
      </p:sp>
      <p:sp>
        <p:nvSpPr>
          <p:cNvPr id="3" name="Content Placeholder 2"/>
          <p:cNvSpPr>
            <a:spLocks noGrp="1"/>
          </p:cNvSpPr>
          <p:nvPr>
            <p:ph idx="1"/>
          </p:nvPr>
        </p:nvSpPr>
        <p:spPr>
          <a:xfrm>
            <a:off x="76200" y="914400"/>
            <a:ext cx="8610600" cy="5181600"/>
          </a:xfrm>
        </p:spPr>
        <p:txBody>
          <a:bodyPr/>
          <a:lstStyle/>
          <a:p>
            <a:r>
              <a:rPr lang="en-US" sz="2800" dirty="0" smtClean="0">
                <a:solidFill>
                  <a:schemeClr val="bg1"/>
                </a:solidFill>
                <a:effectLst>
                  <a:outerShdw blurRad="38100" dist="38100" dir="2700000" algn="tl">
                    <a:srgbClr val="000000">
                      <a:alpha val="43137"/>
                    </a:srgbClr>
                  </a:outerShdw>
                </a:effectLst>
              </a:rPr>
              <a:t>A cutting-edge treatment for combatting brain tumors involves drilling tiny holes in the patient’s skull and injecting a drug cocktail into the brain.  </a:t>
            </a:r>
            <a:br>
              <a:rPr lang="en-US" sz="2800" dirty="0" smtClean="0">
                <a:solidFill>
                  <a:schemeClr val="bg1"/>
                </a:solidFill>
                <a:effectLst>
                  <a:outerShdw blurRad="38100" dist="38100" dir="2700000" algn="tl">
                    <a:srgbClr val="000000">
                      <a:alpha val="43137"/>
                    </a:srgbClr>
                  </a:outerShdw>
                </a:effectLst>
              </a:rPr>
            </a:br>
            <a:endParaRPr lang="en-US" sz="2800" dirty="0" smtClean="0">
              <a:solidFill>
                <a:schemeClr val="bg1"/>
              </a:solidFill>
              <a:effectLst>
                <a:outerShdw blurRad="38100" dist="38100" dir="2700000" algn="tl">
                  <a:srgbClr val="000000">
                    <a:alpha val="43137"/>
                  </a:srgbClr>
                </a:outerShdw>
              </a:effectLst>
            </a:endParaRPr>
          </a:p>
          <a:p>
            <a:r>
              <a:rPr lang="en-US" sz="2800" b="1" dirty="0" smtClean="0">
                <a:solidFill>
                  <a:schemeClr val="bg1"/>
                </a:solidFill>
                <a:effectLst>
                  <a:outerShdw blurRad="38100" dist="38100" dir="2700000" algn="tl">
                    <a:srgbClr val="000000">
                      <a:alpha val="43137"/>
                    </a:srgbClr>
                  </a:outerShdw>
                </a:effectLst>
              </a:rPr>
              <a:t>Is it possible to carry out a double-blind experiment in this scenario?  Explain…</a:t>
            </a:r>
          </a:p>
          <a:p>
            <a:r>
              <a:rPr lang="en-US" sz="2800" b="1" dirty="0" smtClean="0">
                <a:solidFill>
                  <a:schemeClr val="bg1"/>
                </a:solidFill>
                <a:effectLst>
                  <a:outerShdw blurRad="38100" dist="38100" dir="2700000" algn="tl">
                    <a:srgbClr val="000000">
                      <a:alpha val="43137"/>
                    </a:srgbClr>
                  </a:outerShdw>
                </a:effectLst>
              </a:rPr>
              <a:t>Sure… just drill holes in the skulls of the control group patients and inject a non-active “dummy” cocktail into their brains… </a:t>
            </a:r>
            <a:r>
              <a:rPr lang="en-US" sz="2800" b="1" dirty="0" smtClean="0">
                <a:solidFill>
                  <a:schemeClr val="bg1"/>
                </a:solidFill>
                <a:effectLst>
                  <a:outerShdw blurRad="38100" dist="38100" dir="2700000" algn="tl">
                    <a:srgbClr val="000000">
                      <a:alpha val="43137"/>
                    </a:srgbClr>
                  </a:outerShdw>
                </a:effectLst>
                <a:sym typeface="Wingdings" pitchFamily="2" charset="2"/>
              </a:rPr>
              <a:t></a:t>
            </a:r>
            <a:endParaRPr lang="en-US" sz="2800" b="1" dirty="0" smtClean="0">
              <a:solidFill>
                <a:schemeClr val="bg1"/>
              </a:solidFill>
              <a:effectLst>
                <a:outerShdw blurRad="38100" dist="38100" dir="2700000" algn="tl">
                  <a:srgbClr val="000000">
                    <a:alpha val="43137"/>
                  </a:srgbClr>
                </a:outerShdw>
              </a:effectLst>
            </a:endParaRPr>
          </a:p>
          <a:p>
            <a:endParaRPr lang="en-US" sz="2000" b="1" dirty="0" smtClean="0">
              <a:solidFill>
                <a:schemeClr val="bg1"/>
              </a:solidFill>
              <a:effectLst>
                <a:outerShdw blurRad="38100" dist="38100" dir="2700000" algn="tl">
                  <a:srgbClr val="000000">
                    <a:alpha val="43137"/>
                  </a:srgbClr>
                </a:outerShdw>
              </a:effectLst>
            </a:endParaRPr>
          </a:p>
          <a:p>
            <a:r>
              <a:rPr lang="en-US" sz="2800" b="1" dirty="0" smtClean="0">
                <a:solidFill>
                  <a:schemeClr val="accent5">
                    <a:lumMod val="20000"/>
                    <a:lumOff val="80000"/>
                  </a:schemeClr>
                </a:solidFill>
                <a:effectLst>
                  <a:outerShdw blurRad="38100" dist="38100" dir="2700000" algn="tl">
                    <a:srgbClr val="000000">
                      <a:alpha val="43137"/>
                    </a:srgbClr>
                  </a:outerShdw>
                </a:effectLst>
              </a:rPr>
              <a:t>(is it </a:t>
            </a:r>
            <a:r>
              <a:rPr lang="en-US" sz="2800" b="1" u="sng" dirty="0" smtClean="0">
                <a:solidFill>
                  <a:schemeClr val="accent5">
                    <a:lumMod val="20000"/>
                    <a:lumOff val="80000"/>
                  </a:schemeClr>
                </a:solidFill>
                <a:effectLst>
                  <a:outerShdw blurRad="38100" dist="38100" dir="2700000" algn="tl">
                    <a:srgbClr val="000000">
                      <a:alpha val="43137"/>
                    </a:srgbClr>
                  </a:outerShdw>
                </a:effectLst>
              </a:rPr>
              <a:t>ethical</a:t>
            </a:r>
            <a:r>
              <a:rPr lang="en-US" sz="2800" b="1" dirty="0" smtClean="0">
                <a:solidFill>
                  <a:schemeClr val="accent5">
                    <a:lumMod val="20000"/>
                    <a:lumOff val="80000"/>
                  </a:schemeClr>
                </a:solidFill>
                <a:effectLst>
                  <a:outerShdw blurRad="38100" dist="38100" dir="2700000" algn="tl">
                    <a:srgbClr val="000000">
                      <a:alpha val="43137"/>
                    </a:srgbClr>
                  </a:outerShdw>
                </a:effectLst>
              </a:rPr>
              <a:t>??)</a:t>
            </a:r>
            <a:endParaRPr lang="en-US" sz="2800" b="1" dirty="0">
              <a:solidFill>
                <a:schemeClr val="accent5">
                  <a:lumMod val="20000"/>
                  <a:lumOff val="8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84019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304800"/>
            <a:ext cx="8229600" cy="1103376"/>
          </a:xfrm>
        </p:spPr>
        <p:txBody>
          <a:bodyPr>
            <a:normAutofit fontScale="90000"/>
          </a:bodyPr>
          <a:lstStyle/>
          <a:p>
            <a:pPr eaLnBrk="1" fontAlgn="auto" hangingPunct="1">
              <a:spcAft>
                <a:spcPts val="0"/>
              </a:spcAft>
              <a:defRPr/>
            </a:pPr>
            <a:r>
              <a:rPr lang="en-US" sz="4000" dirty="0" smtClean="0">
                <a:solidFill>
                  <a:schemeClr val="accent1">
                    <a:lumMod val="60000"/>
                    <a:lumOff val="40000"/>
                  </a:schemeClr>
                </a:solidFill>
              </a:rPr>
              <a:t>ex:  ulcers in upper intestine</a:t>
            </a:r>
            <a:br>
              <a:rPr lang="en-US" sz="4000" dirty="0" smtClean="0">
                <a:solidFill>
                  <a:schemeClr val="accent1">
                    <a:lumMod val="60000"/>
                    <a:lumOff val="40000"/>
                  </a:schemeClr>
                </a:solidFill>
              </a:rPr>
            </a:br>
            <a:endParaRPr lang="en-US" sz="4000" dirty="0" smtClean="0">
              <a:solidFill>
                <a:schemeClr val="accent1">
                  <a:lumMod val="60000"/>
                  <a:lumOff val="40000"/>
                </a:schemeClr>
              </a:solidFill>
            </a:endParaRPr>
          </a:p>
        </p:txBody>
      </p:sp>
      <p:sp>
        <p:nvSpPr>
          <p:cNvPr id="64515" name="Rectangle 3"/>
          <p:cNvSpPr>
            <a:spLocks noGrp="1" noChangeArrowheads="1"/>
          </p:cNvSpPr>
          <p:nvPr>
            <p:ph idx="1"/>
          </p:nvPr>
        </p:nvSpPr>
        <p:spPr>
          <a:xfrm>
            <a:off x="381000" y="1676400"/>
            <a:ext cx="8382000" cy="5181600"/>
          </a:xfrm>
        </p:spPr>
        <p:txBody>
          <a:bodyPr/>
          <a:lstStyle/>
          <a:p>
            <a:pPr eaLnBrk="1" hangingPunct="1">
              <a:buFontTx/>
              <a:buNone/>
            </a:pPr>
            <a:r>
              <a:rPr lang="en-US" b="1" i="1" smtClean="0">
                <a:latin typeface="Adobe Caslon Pro" pitchFamily="18" charset="0"/>
              </a:rPr>
              <a:t>Treatment for stomach ulcers</a:t>
            </a:r>
            <a:endParaRPr lang="en-US" smtClean="0">
              <a:latin typeface="Adobe Caslon Pro" pitchFamily="18" charset="0"/>
            </a:endParaRPr>
          </a:p>
          <a:p>
            <a:pPr lvl="1" eaLnBrk="1" hangingPunct="1"/>
            <a:r>
              <a:rPr lang="en-US" sz="3200" smtClean="0">
                <a:latin typeface="Adobe Caslon Pro" pitchFamily="18" charset="0"/>
              </a:rPr>
              <a:t>Anesthetize patient </a:t>
            </a:r>
          </a:p>
          <a:p>
            <a:pPr lvl="1" eaLnBrk="1" hangingPunct="1"/>
            <a:r>
              <a:rPr lang="en-US" sz="3200" smtClean="0">
                <a:latin typeface="Adobe Caslon Pro" pitchFamily="18" charset="0"/>
              </a:rPr>
              <a:t>Put balloon in stomach</a:t>
            </a:r>
            <a:r>
              <a:rPr lang="en-US" smtClean="0">
                <a:latin typeface="Adobe Caslon Pro" pitchFamily="18" charset="0"/>
              </a:rPr>
              <a:t> </a:t>
            </a:r>
          </a:p>
          <a:p>
            <a:pPr eaLnBrk="1" hangingPunct="1">
              <a:buFontTx/>
              <a:buNone/>
            </a:pPr>
            <a:r>
              <a:rPr lang="en-US" smtClean="0">
                <a:latin typeface="Adobe Caslon Pro" pitchFamily="18" charset="0"/>
              </a:rPr>
              <a:t>			 Fill with </a:t>
            </a:r>
            <a:r>
              <a:rPr lang="en-US" b="1" smtClean="0">
                <a:latin typeface="Adobe Caslon Pro" pitchFamily="18" charset="0"/>
              </a:rPr>
              <a:t>freezing</a:t>
            </a:r>
            <a:r>
              <a:rPr lang="en-US" smtClean="0">
                <a:latin typeface="Adobe Caslon Pro" pitchFamily="18" charset="0"/>
              </a:rPr>
              <a:t> coolant</a:t>
            </a:r>
          </a:p>
          <a:p>
            <a:pPr eaLnBrk="1" hangingPunct="1">
              <a:buFontTx/>
              <a:buNone/>
            </a:pPr>
            <a:endParaRPr lang="en-US" sz="1400" smtClean="0">
              <a:latin typeface="Adobe Caslon Pro" pitchFamily="18" charset="0"/>
            </a:endParaRPr>
          </a:p>
          <a:p>
            <a:pPr eaLnBrk="1" hangingPunct="1">
              <a:buFontTx/>
              <a:buNone/>
            </a:pPr>
            <a:r>
              <a:rPr lang="en-US" b="1" smtClean="0">
                <a:latin typeface="Adobe Caslon Pro" pitchFamily="18" charset="0"/>
              </a:rPr>
              <a:t>Initial Experiment, 1958</a:t>
            </a:r>
          </a:p>
          <a:p>
            <a:pPr eaLnBrk="1" hangingPunct="1">
              <a:buFontTx/>
              <a:buNone/>
            </a:pPr>
            <a:r>
              <a:rPr lang="en-US" smtClean="0">
                <a:latin typeface="Adobe Caslon Pro" pitchFamily="18" charset="0"/>
              </a:rPr>
              <a:t>   24 patients, all cured</a:t>
            </a:r>
          </a:p>
          <a:p>
            <a:pPr eaLnBrk="1" hangingPunct="1">
              <a:buFontTx/>
              <a:buNone/>
            </a:pPr>
            <a:r>
              <a:rPr lang="en-US" smtClean="0">
                <a:latin typeface="Adobe Caslon Pro" pitchFamily="18" charset="0"/>
              </a:rPr>
              <a:t>   Became popular, and better than surgery</a:t>
            </a:r>
          </a:p>
          <a:p>
            <a:pPr eaLnBrk="1" hangingPunct="1">
              <a:buFontTx/>
              <a:buNone/>
            </a:pPr>
            <a:r>
              <a:rPr lang="en-US" smtClean="0">
                <a:latin typeface="Adobe Caslon Pro" pitchFamily="18" charset="0"/>
              </a:rPr>
              <a:t>   But there were some </a:t>
            </a:r>
            <a:r>
              <a:rPr lang="en-US" sz="4400" smtClean="0">
                <a:latin typeface="Adobe Caslon Pro" pitchFamily="18" charset="0"/>
              </a:rPr>
              <a:t>skeptics….</a:t>
            </a:r>
          </a:p>
        </p:txBody>
      </p:sp>
    </p:spTree>
    <p:extLst>
      <p:ext uri="{BB962C8B-B14F-4D97-AF65-F5344CB8AC3E}">
        <p14:creationId xmlns:p14="http://schemas.microsoft.com/office/powerpoint/2010/main" val="20085355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451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451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451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451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4515">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4515">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451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bg>
      <p:bgPr>
        <a:solidFill>
          <a:schemeClr val="accent6"/>
        </a:solidFill>
        <a:effectLst/>
      </p:bgPr>
    </p:bg>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152400" y="76200"/>
            <a:ext cx="8305800" cy="6248400"/>
          </a:xfrm>
        </p:spPr>
        <p:txBody>
          <a:bodyPr>
            <a:normAutofit/>
          </a:bodyPr>
          <a:lstStyle/>
          <a:p>
            <a:pPr eaLnBrk="1" hangingPunct="1">
              <a:buFontTx/>
              <a:buNone/>
            </a:pPr>
            <a:r>
              <a:rPr lang="en-US" sz="2800" b="1" dirty="0" smtClean="0">
                <a:solidFill>
                  <a:schemeClr val="bg1"/>
                </a:solidFill>
                <a:effectLst>
                  <a:outerShdw blurRad="38100" dist="38100" dir="2700000" algn="tl">
                    <a:srgbClr val="000000"/>
                  </a:outerShdw>
                </a:effectLst>
                <a:latin typeface="Arial" pitchFamily="34" charset="0"/>
                <a:cs typeface="Arial" pitchFamily="34" charset="0"/>
              </a:rPr>
              <a:t>Was it a </a:t>
            </a:r>
            <a:r>
              <a:rPr lang="en-US" sz="4000" b="1" dirty="0" smtClean="0">
                <a:solidFill>
                  <a:schemeClr val="bg1"/>
                </a:solidFill>
                <a:effectLst>
                  <a:outerShdw blurRad="38100" dist="38100" dir="2700000" algn="tl">
                    <a:srgbClr val="000000"/>
                  </a:outerShdw>
                </a:effectLst>
                <a:latin typeface="Arial" pitchFamily="34" charset="0"/>
                <a:cs typeface="Arial" pitchFamily="34" charset="0"/>
              </a:rPr>
              <a:t>Placebo</a:t>
            </a:r>
            <a:r>
              <a:rPr lang="en-US" sz="2800" b="1" dirty="0" smtClean="0">
                <a:solidFill>
                  <a:schemeClr val="bg1"/>
                </a:solidFill>
                <a:effectLst>
                  <a:outerShdw blurRad="38100" dist="38100" dir="2700000" algn="tl">
                    <a:srgbClr val="000000"/>
                  </a:outerShdw>
                </a:effectLst>
                <a:latin typeface="Arial" pitchFamily="34" charset="0"/>
                <a:cs typeface="Arial" pitchFamily="34" charset="0"/>
              </a:rPr>
              <a:t> Effect???</a:t>
            </a:r>
          </a:p>
          <a:p>
            <a:pPr eaLnBrk="1" hangingPunct="1">
              <a:buFontTx/>
              <a:buNone/>
            </a:pPr>
            <a:endParaRPr lang="en-US" sz="900" b="1" i="1" dirty="0" smtClean="0">
              <a:solidFill>
                <a:schemeClr val="bg1"/>
              </a:solidFill>
              <a:effectLst>
                <a:outerShdw blurRad="38100" dist="38100" dir="2700000" algn="tl">
                  <a:srgbClr val="000000"/>
                </a:outerShdw>
              </a:effectLst>
              <a:latin typeface="Adobe Caslon Pro" pitchFamily="18" charset="0"/>
            </a:endParaRP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New Approach, 1963:</a:t>
            </a: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                   </a:t>
            </a:r>
            <a:r>
              <a:rPr lang="en-US" sz="2800" b="1" dirty="0" smtClean="0">
                <a:solidFill>
                  <a:schemeClr val="bg1"/>
                </a:solidFill>
                <a:effectLst>
                  <a:outerShdw blurRad="38100" dist="38100" dir="2700000" algn="tl">
                    <a:srgbClr val="000000"/>
                  </a:outerShdw>
                </a:effectLst>
                <a:latin typeface="Adobe Caslon Pro" pitchFamily="18" charset="0"/>
              </a:rPr>
              <a:t>Controlled Experiment</a:t>
            </a:r>
            <a:r>
              <a:rPr lang="en-US" sz="2800" dirty="0" smtClean="0">
                <a:solidFill>
                  <a:schemeClr val="bg1"/>
                </a:solidFill>
                <a:effectLst>
                  <a:outerShdw blurRad="38100" dist="38100" dir="2700000" algn="tl">
                    <a:srgbClr val="000000"/>
                  </a:outerShdw>
                </a:effectLst>
                <a:latin typeface="Adobe Caslon Pro" pitchFamily="18" charset="0"/>
              </a:rPr>
              <a:t> </a:t>
            </a: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(some treated, others not; </a:t>
            </a:r>
            <a:br>
              <a:rPr lang="en-US" sz="2800" dirty="0" smtClean="0">
                <a:solidFill>
                  <a:schemeClr val="bg1"/>
                </a:solidFill>
                <a:effectLst>
                  <a:outerShdw blurRad="38100" dist="38100" dir="2700000" algn="tl">
                    <a:srgbClr val="000000"/>
                  </a:outerShdw>
                </a:effectLst>
                <a:latin typeface="Adobe Caslon Pro" pitchFamily="18" charset="0"/>
              </a:rPr>
            </a:br>
            <a:r>
              <a:rPr lang="en-US" sz="2800" dirty="0" smtClean="0">
                <a:solidFill>
                  <a:schemeClr val="bg1"/>
                </a:solidFill>
                <a:effectLst>
                  <a:outerShdw blurRad="38100" dist="38100" dir="2700000" algn="tl">
                    <a:srgbClr val="000000"/>
                  </a:outerShdw>
                </a:effectLst>
                <a:latin typeface="Adobe Caslon Pro" pitchFamily="18" charset="0"/>
              </a:rPr>
              <a:t>		shows who gets better with no treatment)</a:t>
            </a:r>
          </a:p>
          <a:p>
            <a:pPr eaLnBrk="1" hangingPunct="1">
              <a:buFontTx/>
              <a:buNone/>
            </a:pPr>
            <a:endParaRPr lang="en-US" sz="1400" dirty="0" smtClean="0">
              <a:solidFill>
                <a:schemeClr val="bg1"/>
              </a:solidFill>
              <a:effectLst>
                <a:outerShdw blurRad="38100" dist="38100" dir="2700000" algn="tl">
                  <a:srgbClr val="000000"/>
                </a:outerShdw>
              </a:effectLst>
              <a:latin typeface="Adobe Caslon Pro" pitchFamily="18" charset="0"/>
            </a:endParaRP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2</a:t>
            </a:r>
            <a:r>
              <a:rPr lang="en-US" sz="2800" baseline="30000" dirty="0" smtClean="0">
                <a:solidFill>
                  <a:schemeClr val="bg1"/>
                </a:solidFill>
                <a:effectLst>
                  <a:outerShdw blurRad="38100" dist="38100" dir="2700000" algn="tl">
                    <a:srgbClr val="000000"/>
                  </a:outerShdw>
                </a:effectLst>
                <a:latin typeface="Adobe Caslon Pro" pitchFamily="18" charset="0"/>
              </a:rPr>
              <a:t>nd</a:t>
            </a:r>
            <a:r>
              <a:rPr lang="en-US" sz="2800" dirty="0" smtClean="0">
                <a:solidFill>
                  <a:schemeClr val="bg1"/>
                </a:solidFill>
                <a:effectLst>
                  <a:outerShdw blurRad="38100" dist="38100" dir="2700000" algn="tl">
                    <a:srgbClr val="000000"/>
                  </a:outerShdw>
                </a:effectLst>
                <a:latin typeface="Adobe Caslon Pro" pitchFamily="18" charset="0"/>
              </a:rPr>
              <a:t> experiment divided 160 ulcer patients into 2 groups:</a:t>
            </a:r>
          </a:p>
          <a:p>
            <a:pPr eaLnBrk="1" hangingPunct="1">
              <a:buFontTx/>
              <a:buNone/>
            </a:pPr>
            <a:endParaRPr lang="en-US" sz="2800" dirty="0" smtClean="0">
              <a:solidFill>
                <a:schemeClr val="bg1"/>
              </a:solidFill>
              <a:effectLst>
                <a:outerShdw blurRad="38100" dist="38100" dir="2700000" algn="tl">
                  <a:srgbClr val="000000"/>
                </a:outerShdw>
              </a:effectLst>
              <a:latin typeface="Adobe Caslon Pro" pitchFamily="18" charset="0"/>
            </a:endParaRP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    1 - freezing			2 – placebo</a:t>
            </a: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	34% of 82 patients		38% of 78</a:t>
            </a:r>
          </a:p>
          <a:p>
            <a:pPr eaLnBrk="1" hangingPunct="1">
              <a:buFontTx/>
              <a:buNone/>
            </a:pPr>
            <a:r>
              <a:rPr lang="en-US" sz="2800" b="1" i="1" dirty="0" smtClean="0">
                <a:solidFill>
                  <a:srgbClr val="FFFF00"/>
                </a:solidFill>
                <a:effectLst>
                  <a:outerShdw blurRad="38100" dist="38100" dir="2700000" algn="tl">
                    <a:srgbClr val="000000"/>
                  </a:outerShdw>
                </a:effectLst>
                <a:latin typeface="Adobe Caslon Pro" pitchFamily="18" charset="0"/>
              </a:rPr>
              <a:t>gastric freezing no better than placebo!!</a:t>
            </a:r>
          </a:p>
          <a:p>
            <a:pPr eaLnBrk="1" hangingPunct="1">
              <a:buFontTx/>
              <a:buNone/>
            </a:pPr>
            <a:endParaRPr lang="en-US" sz="1000" b="1" i="1" dirty="0" smtClean="0">
              <a:solidFill>
                <a:schemeClr val="bg1"/>
              </a:solidFill>
              <a:effectLst>
                <a:outerShdw blurRad="38100" dist="38100" dir="2700000" algn="tl">
                  <a:srgbClr val="000000"/>
                </a:outerShdw>
              </a:effectLst>
              <a:latin typeface="Adobe Caslon Pro" pitchFamily="18" charset="0"/>
            </a:endParaRPr>
          </a:p>
          <a:p>
            <a:pPr eaLnBrk="1" hangingPunct="1">
              <a:buFontTx/>
              <a:buNone/>
            </a:pPr>
            <a:r>
              <a:rPr lang="en-US" sz="2800" b="1" dirty="0" smtClean="0">
                <a:solidFill>
                  <a:schemeClr val="bg1"/>
                </a:solidFill>
                <a:effectLst>
                  <a:outerShdw blurRad="38100" dist="38100" dir="2700000" algn="tl">
                    <a:srgbClr val="000000"/>
                  </a:outerShdw>
                </a:effectLst>
                <a:latin typeface="Adobe Caslon Pro" pitchFamily="18" charset="0"/>
              </a:rPr>
              <a:t>Why was a comparison better?</a:t>
            </a:r>
          </a:p>
        </p:txBody>
      </p:sp>
    </p:spTree>
    <p:extLst>
      <p:ext uri="{BB962C8B-B14F-4D97-AF65-F5344CB8AC3E}">
        <p14:creationId xmlns:p14="http://schemas.microsoft.com/office/powerpoint/2010/main" val="22510226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553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5539">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65539">
                                            <p:txEl>
                                              <p:pRg st="4" end="4"/>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65539">
                                            <p:txEl>
                                              <p:pRg st="6" end="6"/>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65539">
                                            <p:txEl>
                                              <p:pRg st="8" end="8"/>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65539">
                                            <p:txEl>
                                              <p:pRg st="9" end="9"/>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65539">
                                            <p:txEl>
                                              <p:pRg st="10" end="10"/>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6553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0"/>
              </a:schemeClr>
            </a:gs>
            <a:gs pos="100000">
              <a:schemeClr val="accent6">
                <a:lumMod val="75000"/>
              </a:schemeClr>
            </a:gs>
          </a:gsLst>
          <a:path path="circle">
            <a:fillToRect r="100000" b="100000"/>
          </a:path>
        </a:gradFill>
        <a:effectLst/>
      </p:bgPr>
    </p:bg>
    <p:spTree>
      <p:nvGrpSpPr>
        <p:cNvPr id="1" name=""/>
        <p:cNvGrpSpPr/>
        <p:nvPr/>
      </p:nvGrpSpPr>
      <p:grpSpPr>
        <a:xfrm>
          <a:off x="0" y="0"/>
          <a:ext cx="0" cy="0"/>
          <a:chOff x="0" y="0"/>
          <a:chExt cx="0" cy="0"/>
        </a:xfrm>
      </p:grpSpPr>
      <p:sp>
        <p:nvSpPr>
          <p:cNvPr id="2" name="TextBox 1"/>
          <p:cNvSpPr txBox="1"/>
          <p:nvPr/>
        </p:nvSpPr>
        <p:spPr>
          <a:xfrm>
            <a:off x="3200400" y="762000"/>
            <a:ext cx="2651688" cy="646331"/>
          </a:xfrm>
          <a:prstGeom prst="rect">
            <a:avLst/>
          </a:prstGeom>
          <a:noFill/>
        </p:spPr>
        <p:txBody>
          <a:bodyPr wrap="none" rtlCol="0">
            <a:spAutoFit/>
          </a:bodyPr>
          <a:lstStyle/>
          <a:p>
            <a:r>
              <a:rPr lang="en-US" sz="3600" b="1" dirty="0" smtClean="0">
                <a:solidFill>
                  <a:prstClr val="white"/>
                </a:solidFill>
                <a:effectLst>
                  <a:outerShdw blurRad="38100" dist="38100" dir="2700000" algn="tl">
                    <a:srgbClr val="000000">
                      <a:alpha val="43137"/>
                    </a:srgbClr>
                  </a:outerShdw>
                </a:effectLst>
                <a:latin typeface="Eurostile LT" pitchFamily="2" charset="0"/>
              </a:rPr>
              <a:t>::halftime::</a:t>
            </a:r>
            <a:endParaRPr lang="en-US" sz="3600" b="1" dirty="0">
              <a:solidFill>
                <a:prstClr val="white"/>
              </a:solidFill>
              <a:effectLst>
                <a:outerShdw blurRad="38100" dist="38100" dir="2700000" algn="tl">
                  <a:srgbClr val="000000">
                    <a:alpha val="43137"/>
                  </a:srgbClr>
                </a:outerShdw>
              </a:effectLst>
              <a:latin typeface="Eurostile LT" pitchFamily="2" charset="0"/>
            </a:endParaRPr>
          </a:p>
        </p:txBody>
      </p:sp>
      <p:sp>
        <p:nvSpPr>
          <p:cNvPr id="3" name="TextBox 2"/>
          <p:cNvSpPr txBox="1"/>
          <p:nvPr/>
        </p:nvSpPr>
        <p:spPr>
          <a:xfrm>
            <a:off x="654672" y="4191000"/>
            <a:ext cx="7743144" cy="646331"/>
          </a:xfrm>
          <a:prstGeom prst="rect">
            <a:avLst/>
          </a:prstGeom>
          <a:noFill/>
        </p:spPr>
        <p:txBody>
          <a:bodyPr wrap="square" rtlCol="0">
            <a:spAutoFit/>
          </a:bodyPr>
          <a:lstStyle/>
          <a:p>
            <a:pPr algn="r"/>
            <a:r>
              <a:rPr lang="en-US" sz="3600" dirty="0" smtClean="0">
                <a:solidFill>
                  <a:prstClr val="white"/>
                </a:solidFill>
              </a:rPr>
              <a:t>Homework </a:t>
            </a:r>
            <a:r>
              <a:rPr lang="en-US" sz="3600" dirty="0" smtClean="0">
                <a:solidFill>
                  <a:prstClr val="white"/>
                </a:solidFill>
              </a:rPr>
              <a:t>#7 is on the </a:t>
            </a:r>
            <a:r>
              <a:rPr lang="en-US" sz="3600" dirty="0" smtClean="0">
                <a:solidFill>
                  <a:prstClr val="white"/>
                </a:solidFill>
              </a:rPr>
              <a:t>calendar!</a:t>
            </a:r>
            <a:endParaRPr lang="en-US" sz="3600" dirty="0" smtClean="0">
              <a:solidFill>
                <a:prstClr val="white"/>
              </a:solidFill>
            </a:endParaRPr>
          </a:p>
        </p:txBody>
      </p:sp>
      <p:pic>
        <p:nvPicPr>
          <p:cNvPr id="4" name="Picture 4" descr="61236C1C"/>
          <p:cNvPicPr>
            <a:picLocks noChangeAspect="1" noChangeArrowheads="1"/>
          </p:cNvPicPr>
          <p:nvPr/>
        </p:nvPicPr>
        <p:blipFill rotWithShape="1">
          <a:blip r:embed="rId2">
            <a:extLst>
              <a:ext uri="{BEBA8EAE-BF5A-486C-A8C5-ECC9F3942E4B}">
                <a14:imgProps xmlns:a14="http://schemas.microsoft.com/office/drawing/2010/main">
                  <a14:imgLayer r:embed="rId3">
                    <a14:imgEffect>
                      <a14:brightnessContrast contrast="50000"/>
                    </a14:imgEffect>
                  </a14:imgLayer>
                </a14:imgProps>
              </a:ext>
              <a:ext uri="{28A0092B-C50C-407E-A947-70E740481C1C}">
                <a14:useLocalDpi xmlns:a14="http://schemas.microsoft.com/office/drawing/2010/main" val="0"/>
              </a:ext>
            </a:extLst>
          </a:blip>
          <a:srcRect r="4319"/>
          <a:stretch/>
        </p:blipFill>
        <p:spPr bwMode="auto">
          <a:xfrm>
            <a:off x="1295400" y="0"/>
            <a:ext cx="6248400" cy="4055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8201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609600" y="76200"/>
            <a:ext cx="7848600" cy="326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20000"/>
              </a:spcBef>
            </a:pPr>
            <a:r>
              <a:rPr lang="en-US" sz="4000" b="1" dirty="0" smtClean="0">
                <a:solidFill>
                  <a:srgbClr val="000066"/>
                </a:solidFill>
                <a:effectLst>
                  <a:outerShdw blurRad="38100" dist="38100" dir="2700000" algn="tl">
                    <a:srgbClr val="000000">
                      <a:alpha val="43137"/>
                    </a:srgbClr>
                  </a:outerShdw>
                </a:effectLst>
                <a:latin typeface="Comic Sans MS" pitchFamily="66" charset="0"/>
              </a:rPr>
              <a:t>Experimental </a:t>
            </a:r>
            <a:r>
              <a:rPr lang="en-US" sz="4000" b="1" dirty="0">
                <a:solidFill>
                  <a:srgbClr val="000066"/>
                </a:solidFill>
                <a:effectLst>
                  <a:outerShdw blurRad="38100" dist="38100" dir="2700000" algn="tl">
                    <a:srgbClr val="000000">
                      <a:alpha val="43137"/>
                    </a:srgbClr>
                  </a:outerShdw>
                </a:effectLst>
                <a:latin typeface="Comic Sans MS" pitchFamily="66" charset="0"/>
              </a:rPr>
              <a:t>unit – </a:t>
            </a:r>
          </a:p>
          <a:p>
            <a:pPr eaLnBrk="1" hangingPunct="1">
              <a:spcBef>
                <a:spcPct val="20000"/>
              </a:spcBef>
            </a:pPr>
            <a:r>
              <a:rPr lang="en-US" sz="4000" dirty="0">
                <a:solidFill>
                  <a:srgbClr val="000066"/>
                </a:solidFill>
                <a:latin typeface="Comic Sans MS" pitchFamily="66" charset="0"/>
              </a:rPr>
              <a:t>	the single individual (person, animal, plant, etc.) to which the different treatments are assigned</a:t>
            </a:r>
          </a:p>
        </p:txBody>
      </p:sp>
      <p:sp>
        <p:nvSpPr>
          <p:cNvPr id="10243" name="Text Box 3"/>
          <p:cNvSpPr txBox="1">
            <a:spLocks noChangeArrowheads="1"/>
          </p:cNvSpPr>
          <p:nvPr/>
        </p:nvSpPr>
        <p:spPr bwMode="auto">
          <a:xfrm>
            <a:off x="609600" y="3429000"/>
            <a:ext cx="79248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4000" b="1" dirty="0" smtClean="0">
                <a:solidFill>
                  <a:srgbClr val="000066"/>
                </a:solidFill>
                <a:effectLst>
                  <a:outerShdw blurRad="38100" dist="38100" dir="2700000" algn="tl">
                    <a:srgbClr val="000000">
                      <a:alpha val="43137"/>
                    </a:srgbClr>
                  </a:outerShdw>
                </a:effectLst>
                <a:latin typeface="Comic Sans MS" pitchFamily="66" charset="0"/>
              </a:rPr>
              <a:t>Factor</a:t>
            </a:r>
            <a:r>
              <a:rPr lang="en-US" sz="4000" dirty="0" smtClean="0">
                <a:solidFill>
                  <a:srgbClr val="000066"/>
                </a:solidFill>
                <a:effectLst>
                  <a:outerShdw blurRad="38100" dist="38100" dir="2700000" algn="tl">
                    <a:srgbClr val="000000">
                      <a:alpha val="43137"/>
                    </a:srgbClr>
                  </a:outerShdw>
                </a:effectLst>
                <a:latin typeface="Comic Sans MS" pitchFamily="66" charset="0"/>
              </a:rPr>
              <a:t> </a:t>
            </a:r>
            <a:r>
              <a:rPr lang="en-US" sz="4000" dirty="0">
                <a:solidFill>
                  <a:srgbClr val="000066"/>
                </a:solidFill>
                <a:latin typeface="Comic Sans MS" pitchFamily="66" charset="0"/>
              </a:rPr>
              <a:t>– is the explanatory</a:t>
            </a:r>
          </a:p>
          <a:p>
            <a:pPr eaLnBrk="1" hangingPunct="1"/>
            <a:r>
              <a:rPr lang="en-US" sz="4000" dirty="0">
                <a:solidFill>
                  <a:srgbClr val="000066"/>
                </a:solidFill>
                <a:latin typeface="Comic Sans MS" pitchFamily="66" charset="0"/>
              </a:rPr>
              <a:t>    variable</a:t>
            </a:r>
            <a:endParaRPr lang="en-US" dirty="0">
              <a:solidFill>
                <a:srgbClr val="000066"/>
              </a:solidFill>
              <a:latin typeface="Comic Sans MS" pitchFamily="66" charset="0"/>
            </a:endParaRPr>
          </a:p>
        </p:txBody>
      </p:sp>
      <p:sp>
        <p:nvSpPr>
          <p:cNvPr id="10244" name="Text Box 4"/>
          <p:cNvSpPr txBox="1">
            <a:spLocks noChangeArrowheads="1"/>
          </p:cNvSpPr>
          <p:nvPr/>
        </p:nvSpPr>
        <p:spPr bwMode="auto">
          <a:xfrm>
            <a:off x="609600" y="4862623"/>
            <a:ext cx="78486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4000" b="1" dirty="0" smtClean="0">
                <a:solidFill>
                  <a:srgbClr val="000066"/>
                </a:solidFill>
                <a:effectLst>
                  <a:outerShdw blurRad="38100" dist="38100" dir="2700000" algn="tl">
                    <a:srgbClr val="000000">
                      <a:alpha val="43137"/>
                    </a:srgbClr>
                  </a:outerShdw>
                </a:effectLst>
                <a:latin typeface="Comic Sans MS" pitchFamily="66" charset="0"/>
              </a:rPr>
              <a:t>Level</a:t>
            </a:r>
            <a:r>
              <a:rPr lang="en-US" sz="4000" dirty="0" smtClean="0">
                <a:solidFill>
                  <a:srgbClr val="000066"/>
                </a:solidFill>
                <a:effectLst>
                  <a:outerShdw blurRad="38100" dist="38100" dir="2700000" algn="tl">
                    <a:srgbClr val="000000">
                      <a:alpha val="43137"/>
                    </a:srgbClr>
                  </a:outerShdw>
                </a:effectLst>
                <a:latin typeface="Comic Sans MS" pitchFamily="66" charset="0"/>
              </a:rPr>
              <a:t> </a:t>
            </a:r>
            <a:r>
              <a:rPr lang="en-US" sz="4000" dirty="0">
                <a:solidFill>
                  <a:srgbClr val="000066"/>
                </a:solidFill>
                <a:latin typeface="Comic Sans MS" pitchFamily="66" charset="0"/>
              </a:rPr>
              <a:t>– a specific value for </a:t>
            </a:r>
          </a:p>
          <a:p>
            <a:pPr eaLnBrk="1" hangingPunct="1"/>
            <a:r>
              <a:rPr lang="en-US" sz="4000" dirty="0">
                <a:solidFill>
                  <a:srgbClr val="000066"/>
                </a:solidFill>
                <a:latin typeface="Comic Sans MS" pitchFamily="66" charset="0"/>
              </a:rPr>
              <a:t>    the factor</a:t>
            </a:r>
          </a:p>
        </p:txBody>
      </p:sp>
      <p:pic>
        <p:nvPicPr>
          <p:cNvPr id="10245" name="Picture 5" descr="j0304933"/>
          <p:cNvPicPr>
            <a:picLocks noChangeAspect="1" noChangeArrowheads="1"/>
          </p:cNvPicPr>
          <p:nvPr/>
        </p:nvPicPr>
        <p:blipFill>
          <a:blip r:embed="rId2" cstate="print">
            <a:extLst>
              <a:ext uri="{28A0092B-C50C-407E-A947-70E740481C1C}">
                <a14:useLocalDpi xmlns:a14="http://schemas.microsoft.com/office/drawing/2010/main" val="0"/>
              </a:ext>
            </a:extLst>
          </a:blip>
          <a:srcRect r="21526"/>
          <a:stretch>
            <a:fillRect/>
          </a:stretch>
        </p:blipFill>
        <p:spPr bwMode="auto">
          <a:xfrm>
            <a:off x="3581400" y="2819400"/>
            <a:ext cx="1173163"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6"/>
          <p:cNvGrpSpPr>
            <a:grpSpLocks/>
          </p:cNvGrpSpPr>
          <p:nvPr/>
        </p:nvGrpSpPr>
        <p:grpSpPr bwMode="auto">
          <a:xfrm>
            <a:off x="4953000" y="4038600"/>
            <a:ext cx="1289050" cy="1447800"/>
            <a:chOff x="960" y="1584"/>
            <a:chExt cx="1868" cy="2352"/>
          </a:xfrm>
        </p:grpSpPr>
        <p:sp>
          <p:nvSpPr>
            <p:cNvPr id="24583" name="AutoShape 7" descr="Dashed vertical"/>
            <p:cNvSpPr>
              <a:spLocks noChangeArrowheads="1"/>
            </p:cNvSpPr>
            <p:nvPr/>
          </p:nvSpPr>
          <p:spPr bwMode="auto">
            <a:xfrm flipH="1">
              <a:off x="960" y="1584"/>
              <a:ext cx="1584" cy="2352"/>
            </a:xfrm>
            <a:prstGeom prst="cube">
              <a:avLst>
                <a:gd name="adj" fmla="val 11991"/>
              </a:avLst>
            </a:prstGeom>
            <a:pattFill prst="dashVert">
              <a:fgClr>
                <a:srgbClr val="00FF00"/>
              </a:fgClr>
              <a:bgClr>
                <a:srgbClr val="00FF99"/>
              </a:bgClr>
            </a:pattFill>
            <a:ln w="9525">
              <a:solidFill>
                <a:schemeClr val="tx1"/>
              </a:solidFill>
              <a:miter lim="800000"/>
              <a:headEnd/>
              <a:tailEnd/>
            </a:ln>
          </p:spPr>
          <p:txBody>
            <a:bodyPr wrap="none" anchor="ctr"/>
            <a:lstStyle/>
            <a:p>
              <a:endParaRPr lang="en-US">
                <a:solidFill>
                  <a:prstClr val="black"/>
                </a:solidFill>
                <a:latin typeface="Corbel" pitchFamily="34" charset="0"/>
              </a:endParaRPr>
            </a:p>
          </p:txBody>
        </p:sp>
        <p:sp>
          <p:nvSpPr>
            <p:cNvPr id="24584" name="WordArt 8"/>
            <p:cNvSpPr>
              <a:spLocks noChangeArrowheads="1" noChangeShapeType="1" noTextEdit="1"/>
            </p:cNvSpPr>
            <p:nvPr/>
          </p:nvSpPr>
          <p:spPr bwMode="auto">
            <a:xfrm rot="-1239085">
              <a:off x="1104" y="2160"/>
              <a:ext cx="1524" cy="702"/>
            </a:xfrm>
            <a:prstGeom prst="rect">
              <a:avLst/>
            </a:prstGeom>
          </p:spPr>
          <p:txBody>
            <a:bodyPr wrap="none" fromWordArt="1">
              <a:prstTxWarp prst="textSlantUp">
                <a:avLst>
                  <a:gd name="adj" fmla="val 55556"/>
                </a:avLst>
              </a:prstTxWarp>
            </a:bodyPr>
            <a:lstStyle/>
            <a:p>
              <a:pPr algn="ctr"/>
              <a:r>
                <a:rPr lang="en-US" sz="3600" kern="10" dirty="0" err="1">
                  <a:ln w="9525">
                    <a:solidFill>
                      <a:prstClr val="black"/>
                    </a:solidFill>
                    <a:round/>
                    <a:headEnd/>
                    <a:tailEnd/>
                  </a:ln>
                  <a:solidFill>
                    <a:prstClr val="black"/>
                  </a:solidFill>
                  <a:latin typeface="Forte"/>
                </a:rPr>
                <a:t>Hippity</a:t>
              </a:r>
              <a:r>
                <a:rPr lang="en-US" sz="3600" kern="10" dirty="0">
                  <a:ln w="9525">
                    <a:solidFill>
                      <a:prstClr val="black"/>
                    </a:solidFill>
                    <a:round/>
                    <a:headEnd/>
                    <a:tailEnd/>
                  </a:ln>
                  <a:solidFill>
                    <a:prstClr val="black"/>
                  </a:solidFill>
                  <a:latin typeface="Forte"/>
                </a:rPr>
                <a:t> Hop</a:t>
              </a:r>
            </a:p>
          </p:txBody>
        </p:sp>
        <p:sp>
          <p:nvSpPr>
            <p:cNvPr id="24585" name="Text Box 9"/>
            <p:cNvSpPr txBox="1">
              <a:spLocks noChangeArrowheads="1"/>
            </p:cNvSpPr>
            <p:nvPr/>
          </p:nvSpPr>
          <p:spPr bwMode="auto">
            <a:xfrm>
              <a:off x="1531" y="2855"/>
              <a:ext cx="1297" cy="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600" b="1">
                  <a:solidFill>
                    <a:prstClr val="black"/>
                  </a:solidFill>
                  <a:latin typeface="Corbel" pitchFamily="34" charset="0"/>
                </a:rPr>
                <a:t>Rabbit Food</a:t>
              </a:r>
            </a:p>
          </p:txBody>
        </p:sp>
      </p:grpSp>
    </p:spTree>
    <p:extLst>
      <p:ext uri="{BB962C8B-B14F-4D97-AF65-F5344CB8AC3E}">
        <p14:creationId xmlns:p14="http://schemas.microsoft.com/office/powerpoint/2010/main" val="3051525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animEffect transition="in" filter="wipe(down)">
                                      <p:cBhvr>
                                        <p:cTn id="7" dur="580">
                                          <p:stCondLst>
                                            <p:cond delay="0"/>
                                          </p:stCondLst>
                                        </p:cTn>
                                        <p:tgtEl>
                                          <p:spTgt spid="10245"/>
                                        </p:tgtEl>
                                      </p:cBhvr>
                                    </p:animEffect>
                                    <p:anim calcmode="lin" valueType="num">
                                      <p:cBhvr>
                                        <p:cTn id="8" dur="1822" tmFilter="0,0; 0.14,0.36; 0.43,0.73; 0.71,0.91; 1.0,1.0">
                                          <p:stCondLst>
                                            <p:cond delay="0"/>
                                          </p:stCondLst>
                                        </p:cTn>
                                        <p:tgtEl>
                                          <p:spTgt spid="1024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24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24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24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245"/>
                                        </p:tgtEl>
                                        <p:attrNameLst>
                                          <p:attrName>ppt_y</p:attrName>
                                        </p:attrNameLst>
                                      </p:cBhvr>
                                      <p:tavLst>
                                        <p:tav tm="0" fmla="#ppt_y-sin(pi*$)/81">
                                          <p:val>
                                            <p:fltVal val="0"/>
                                          </p:val>
                                        </p:tav>
                                        <p:tav tm="100000">
                                          <p:val>
                                            <p:fltVal val="1"/>
                                          </p:val>
                                        </p:tav>
                                      </p:tavLst>
                                    </p:anim>
                                    <p:animScale>
                                      <p:cBhvr>
                                        <p:cTn id="13" dur="26">
                                          <p:stCondLst>
                                            <p:cond delay="650"/>
                                          </p:stCondLst>
                                        </p:cTn>
                                        <p:tgtEl>
                                          <p:spTgt spid="10245"/>
                                        </p:tgtEl>
                                      </p:cBhvr>
                                      <p:to x="100000" y="60000"/>
                                    </p:animScale>
                                    <p:animScale>
                                      <p:cBhvr>
                                        <p:cTn id="14" dur="166" decel="50000">
                                          <p:stCondLst>
                                            <p:cond delay="676"/>
                                          </p:stCondLst>
                                        </p:cTn>
                                        <p:tgtEl>
                                          <p:spTgt spid="10245"/>
                                        </p:tgtEl>
                                      </p:cBhvr>
                                      <p:to x="100000" y="100000"/>
                                    </p:animScale>
                                    <p:animScale>
                                      <p:cBhvr>
                                        <p:cTn id="15" dur="26">
                                          <p:stCondLst>
                                            <p:cond delay="1312"/>
                                          </p:stCondLst>
                                        </p:cTn>
                                        <p:tgtEl>
                                          <p:spTgt spid="10245"/>
                                        </p:tgtEl>
                                      </p:cBhvr>
                                      <p:to x="100000" y="80000"/>
                                    </p:animScale>
                                    <p:animScale>
                                      <p:cBhvr>
                                        <p:cTn id="16" dur="166" decel="50000">
                                          <p:stCondLst>
                                            <p:cond delay="1338"/>
                                          </p:stCondLst>
                                        </p:cTn>
                                        <p:tgtEl>
                                          <p:spTgt spid="10245"/>
                                        </p:tgtEl>
                                      </p:cBhvr>
                                      <p:to x="100000" y="100000"/>
                                    </p:animScale>
                                    <p:animScale>
                                      <p:cBhvr>
                                        <p:cTn id="17" dur="26">
                                          <p:stCondLst>
                                            <p:cond delay="1642"/>
                                          </p:stCondLst>
                                        </p:cTn>
                                        <p:tgtEl>
                                          <p:spTgt spid="10245"/>
                                        </p:tgtEl>
                                      </p:cBhvr>
                                      <p:to x="100000" y="90000"/>
                                    </p:animScale>
                                    <p:animScale>
                                      <p:cBhvr>
                                        <p:cTn id="18" dur="166" decel="50000">
                                          <p:stCondLst>
                                            <p:cond delay="1668"/>
                                          </p:stCondLst>
                                        </p:cTn>
                                        <p:tgtEl>
                                          <p:spTgt spid="10245"/>
                                        </p:tgtEl>
                                      </p:cBhvr>
                                      <p:to x="100000" y="100000"/>
                                    </p:animScale>
                                    <p:animScale>
                                      <p:cBhvr>
                                        <p:cTn id="19" dur="26">
                                          <p:stCondLst>
                                            <p:cond delay="1808"/>
                                          </p:stCondLst>
                                        </p:cTn>
                                        <p:tgtEl>
                                          <p:spTgt spid="10245"/>
                                        </p:tgtEl>
                                      </p:cBhvr>
                                      <p:to x="100000" y="95000"/>
                                    </p:animScale>
                                    <p:animScale>
                                      <p:cBhvr>
                                        <p:cTn id="20" dur="166" decel="50000">
                                          <p:stCondLst>
                                            <p:cond delay="1834"/>
                                          </p:stCondLst>
                                        </p:cTn>
                                        <p:tgtEl>
                                          <p:spTgt spid="1024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xit" presetSubtype="0" fill="hold" nodeType="clickEffect">
                                  <p:stCondLst>
                                    <p:cond delay="0"/>
                                  </p:stCondLst>
                                  <p:childTnLst>
                                    <p:animEffect transition="out" filter="wipe(down)">
                                      <p:cBhvr>
                                        <p:cTn id="24" dur="180" accel="50000">
                                          <p:stCondLst>
                                            <p:cond delay="1820"/>
                                          </p:stCondLst>
                                        </p:cTn>
                                        <p:tgtEl>
                                          <p:spTgt spid="10245"/>
                                        </p:tgtEl>
                                      </p:cBhvr>
                                    </p:animEffect>
                                    <p:anim calcmode="lin" valueType="num">
                                      <p:cBhvr>
                                        <p:cTn id="25" dur="1822" tmFilter="0,0; 0.14,0.31; 0.43,0.73; 0.71,0.91; 1.0,1.0">
                                          <p:stCondLst>
                                            <p:cond delay="0"/>
                                          </p:stCondLst>
                                        </p:cTn>
                                        <p:tgtEl>
                                          <p:spTgt spid="10245"/>
                                        </p:tgtEl>
                                        <p:attrNameLst>
                                          <p:attrName>ppt_x</p:attrName>
                                        </p:attrNameLst>
                                      </p:cBhvr>
                                      <p:tavLst>
                                        <p:tav tm="0">
                                          <p:val>
                                            <p:strVal val="ppt_x"/>
                                          </p:val>
                                        </p:tav>
                                        <p:tav tm="100000">
                                          <p:val>
                                            <p:strVal val="#ppt_x+0.25"/>
                                          </p:val>
                                        </p:tav>
                                      </p:tavLst>
                                    </p:anim>
                                    <p:anim calcmode="lin" valueType="num">
                                      <p:cBhvr>
                                        <p:cTn id="26" dur="178">
                                          <p:stCondLst>
                                            <p:cond delay="1822"/>
                                          </p:stCondLst>
                                        </p:cTn>
                                        <p:tgtEl>
                                          <p:spTgt spid="10245"/>
                                        </p:tgtEl>
                                        <p:attrNameLst>
                                          <p:attrName>ppt_x</p:attrName>
                                        </p:attrNameLst>
                                      </p:cBhvr>
                                      <p:tavLst>
                                        <p:tav tm="0">
                                          <p:val>
                                            <p:strVal val="ppt_x"/>
                                          </p:val>
                                        </p:tav>
                                        <p:tav tm="100000">
                                          <p:val>
                                            <p:strVal val="ppt_x"/>
                                          </p:val>
                                        </p:tav>
                                      </p:tavLst>
                                    </p:anim>
                                    <p:anim calcmode="lin" valueType="num">
                                      <p:cBhvr>
                                        <p:cTn id="27" dur="664" tmFilter="0.0,0.0;0.25,0.07;0.50,0.2;0.75,0.467;1.0,1.0">
                                          <p:stCondLst>
                                            <p:cond delay="0"/>
                                          </p:stCondLst>
                                        </p:cTn>
                                        <p:tgtEl>
                                          <p:spTgt spid="1024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28" dur="664" tmFilter="0, 0; 0.125,0.2665; 0.25,0.4; 0.375,0.465; 0.5,0.5;  0.625,0.535; 0.75,0.6; 0.875,0.7335; 1,1">
                                          <p:stCondLst>
                                            <p:cond delay="664"/>
                                          </p:stCondLst>
                                        </p:cTn>
                                        <p:tgtEl>
                                          <p:spTgt spid="1024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29" dur="332" tmFilter="0, 0; 0.125,0.2665; 0.25,0.4; 0.375,0.465; 0.5,0.5;  0.625,0.535; 0.75,0.6; 0.875,0.7335; 1,1">
                                          <p:stCondLst>
                                            <p:cond delay="1324"/>
                                          </p:stCondLst>
                                        </p:cTn>
                                        <p:tgtEl>
                                          <p:spTgt spid="1024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0" dur="164" tmFilter="0, 0; 0.125,0.2665; 0.25,0.4; 0.375,0.465; 0.5,0.5;  0.625,0.535; 0.75,0.6; 0.875,0.7335; 1,1">
                                          <p:stCondLst>
                                            <p:cond delay="1656"/>
                                          </p:stCondLst>
                                        </p:cTn>
                                        <p:tgtEl>
                                          <p:spTgt spid="1024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1" dur="180" accel="50000">
                                          <p:stCondLst>
                                            <p:cond delay="1820"/>
                                          </p:stCondLst>
                                        </p:cTn>
                                        <p:tgtEl>
                                          <p:spTgt spid="10245"/>
                                        </p:tgtEl>
                                        <p:attrNameLst>
                                          <p:attrName>ppt_y</p:attrName>
                                        </p:attrNameLst>
                                      </p:cBhvr>
                                      <p:tavLst>
                                        <p:tav tm="0">
                                          <p:val>
                                            <p:strVal val="ppt_y"/>
                                          </p:val>
                                        </p:tav>
                                        <p:tav tm="100000">
                                          <p:val>
                                            <p:strVal val="ppt_y+ppt_h"/>
                                          </p:val>
                                        </p:tav>
                                      </p:tavLst>
                                    </p:anim>
                                    <p:animScale>
                                      <p:cBhvr>
                                        <p:cTn id="32" dur="26">
                                          <p:stCondLst>
                                            <p:cond delay="620"/>
                                          </p:stCondLst>
                                        </p:cTn>
                                        <p:tgtEl>
                                          <p:spTgt spid="10245"/>
                                        </p:tgtEl>
                                      </p:cBhvr>
                                      <p:to x="100000" y="60000"/>
                                    </p:animScale>
                                    <p:animScale>
                                      <p:cBhvr>
                                        <p:cTn id="33" dur="166" decel="50000">
                                          <p:stCondLst>
                                            <p:cond delay="646"/>
                                          </p:stCondLst>
                                        </p:cTn>
                                        <p:tgtEl>
                                          <p:spTgt spid="10245"/>
                                        </p:tgtEl>
                                      </p:cBhvr>
                                      <p:to x="100000" y="100000"/>
                                    </p:animScale>
                                    <p:animScale>
                                      <p:cBhvr>
                                        <p:cTn id="34" dur="26">
                                          <p:stCondLst>
                                            <p:cond delay="1312"/>
                                          </p:stCondLst>
                                        </p:cTn>
                                        <p:tgtEl>
                                          <p:spTgt spid="10245"/>
                                        </p:tgtEl>
                                      </p:cBhvr>
                                      <p:to x="100000" y="80000"/>
                                    </p:animScale>
                                    <p:animScale>
                                      <p:cBhvr>
                                        <p:cTn id="35" dur="166" decel="50000">
                                          <p:stCondLst>
                                            <p:cond delay="1338"/>
                                          </p:stCondLst>
                                        </p:cTn>
                                        <p:tgtEl>
                                          <p:spTgt spid="10245"/>
                                        </p:tgtEl>
                                      </p:cBhvr>
                                      <p:to x="100000" y="100000"/>
                                    </p:animScale>
                                    <p:animScale>
                                      <p:cBhvr>
                                        <p:cTn id="36" dur="26">
                                          <p:stCondLst>
                                            <p:cond delay="1642"/>
                                          </p:stCondLst>
                                        </p:cTn>
                                        <p:tgtEl>
                                          <p:spTgt spid="10245"/>
                                        </p:tgtEl>
                                      </p:cBhvr>
                                      <p:to x="100000" y="90000"/>
                                    </p:animScale>
                                    <p:animScale>
                                      <p:cBhvr>
                                        <p:cTn id="37" dur="166" decel="50000">
                                          <p:stCondLst>
                                            <p:cond delay="1668"/>
                                          </p:stCondLst>
                                        </p:cTn>
                                        <p:tgtEl>
                                          <p:spTgt spid="10245"/>
                                        </p:tgtEl>
                                      </p:cBhvr>
                                      <p:to x="100000" y="100000"/>
                                    </p:animScale>
                                    <p:animScale>
                                      <p:cBhvr>
                                        <p:cTn id="38" dur="26">
                                          <p:stCondLst>
                                            <p:cond delay="1808"/>
                                          </p:stCondLst>
                                        </p:cTn>
                                        <p:tgtEl>
                                          <p:spTgt spid="10245"/>
                                        </p:tgtEl>
                                      </p:cBhvr>
                                      <p:to x="100000" y="95000"/>
                                    </p:animScale>
                                    <p:animScale>
                                      <p:cBhvr>
                                        <p:cTn id="39" dur="166" decel="50000">
                                          <p:stCondLst>
                                            <p:cond delay="1834"/>
                                          </p:stCondLst>
                                        </p:cTn>
                                        <p:tgtEl>
                                          <p:spTgt spid="10245"/>
                                        </p:tgtEl>
                                      </p:cBhvr>
                                      <p:to x="100000" y="100000"/>
                                    </p:animScale>
                                    <p:set>
                                      <p:cBhvr>
                                        <p:cTn id="40" dur="1" fill="hold">
                                          <p:stCondLst>
                                            <p:cond delay="1999"/>
                                          </p:stCondLst>
                                        </p:cTn>
                                        <p:tgtEl>
                                          <p:spTgt spid="10245"/>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0243"/>
                                        </p:tgtEl>
                                        <p:attrNameLst>
                                          <p:attrName>style.visibility</p:attrName>
                                        </p:attrNameLst>
                                      </p:cBhvr>
                                      <p:to>
                                        <p:strVal val="visible"/>
                                      </p:to>
                                    </p:set>
                                  </p:childTnLst>
                                </p:cTn>
                              </p:par>
                              <p:par>
                                <p:cTn id="45" presetID="2" presetClass="entr" presetSubtype="2" fill="hold" nodeType="withEffect">
                                  <p:stCondLst>
                                    <p:cond delay="0"/>
                                  </p:stCondLst>
                                  <p:childTnLst>
                                    <p:set>
                                      <p:cBhvr>
                                        <p:cTn id="46" dur="1" fill="hold">
                                          <p:stCondLst>
                                            <p:cond delay="0"/>
                                          </p:stCondLst>
                                        </p:cTn>
                                        <p:tgtEl>
                                          <p:spTgt spid="2"/>
                                        </p:tgtEl>
                                        <p:attrNameLst>
                                          <p:attrName>style.visibility</p:attrName>
                                        </p:attrNameLst>
                                      </p:cBhvr>
                                      <p:to>
                                        <p:strVal val="visible"/>
                                      </p:to>
                                    </p:set>
                                    <p:anim calcmode="lin" valueType="num">
                                      <p:cBhvr additive="base">
                                        <p:cTn id="47" dur="500" fill="hold"/>
                                        <p:tgtEl>
                                          <p:spTgt spid="2"/>
                                        </p:tgtEl>
                                        <p:attrNameLst>
                                          <p:attrName>ppt_x</p:attrName>
                                        </p:attrNameLst>
                                      </p:cBhvr>
                                      <p:tavLst>
                                        <p:tav tm="0">
                                          <p:val>
                                            <p:strVal val="1+#ppt_w/2"/>
                                          </p:val>
                                        </p:tav>
                                        <p:tav tm="100000">
                                          <p:val>
                                            <p:strVal val="#ppt_x"/>
                                          </p:val>
                                        </p:tav>
                                      </p:tavLst>
                                    </p:anim>
                                    <p:anim calcmode="lin" valueType="num">
                                      <p:cBhvr additive="base">
                                        <p:cTn id="4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nodeType="clickEffect">
                                  <p:stCondLst>
                                    <p:cond delay="0"/>
                                  </p:stCondLst>
                                  <p:childTnLst>
                                    <p:set>
                                      <p:cBhvr>
                                        <p:cTn id="52" dur="1" fill="hold">
                                          <p:stCondLst>
                                            <p:cond delay="0"/>
                                          </p:stCondLst>
                                        </p:cTn>
                                        <p:tgtEl>
                                          <p:spTgt spid="2"/>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0244"/>
                                        </p:tgtEl>
                                        <p:attrNameLst>
                                          <p:attrName>style.visibility</p:attrName>
                                        </p:attrNameLst>
                                      </p:cBhvr>
                                      <p:to>
                                        <p:strVal val="visible"/>
                                      </p:to>
                                    </p:set>
                                    <p:animEffect transition="in" filter="blinds(horizontal)">
                                      <p:cBhvr>
                                        <p:cTn id="57" dur="500"/>
                                        <p:tgtEl>
                                          <p:spTgt spid="102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P spid="10244"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76200" y="3505200"/>
            <a:ext cx="8458200" cy="2133600"/>
          </a:xfrm>
        </p:spPr>
        <p:txBody>
          <a:bodyPr/>
          <a:lstStyle/>
          <a:p>
            <a:pPr eaLnBrk="1" hangingPunct="1">
              <a:lnSpc>
                <a:spcPct val="90000"/>
              </a:lnSpc>
              <a:buFontTx/>
              <a:buNone/>
            </a:pPr>
            <a:r>
              <a:rPr lang="en-US" sz="3600" b="1" dirty="0" smtClean="0">
                <a:solidFill>
                  <a:srgbClr val="000066"/>
                </a:solidFill>
                <a:effectLst>
                  <a:outerShdw blurRad="38100" dist="38100" dir="2700000" algn="tl">
                    <a:srgbClr val="000000">
                      <a:alpha val="43137"/>
                    </a:srgbClr>
                  </a:outerShdw>
                </a:effectLst>
                <a:latin typeface="Comic Sans MS" pitchFamily="66" charset="0"/>
              </a:rPr>
              <a:t>Response variable</a:t>
            </a:r>
            <a:r>
              <a:rPr lang="en-US" sz="3600" dirty="0" smtClean="0">
                <a:solidFill>
                  <a:srgbClr val="000066"/>
                </a:solidFill>
                <a:effectLst>
                  <a:outerShdw blurRad="38100" dist="38100" dir="2700000" algn="tl">
                    <a:srgbClr val="000000">
                      <a:alpha val="43137"/>
                    </a:srgbClr>
                  </a:outerShdw>
                </a:effectLst>
                <a:latin typeface="Comic Sans MS" pitchFamily="66" charset="0"/>
              </a:rPr>
              <a:t> </a:t>
            </a:r>
            <a:r>
              <a:rPr lang="en-US" sz="3600" dirty="0" smtClean="0">
                <a:solidFill>
                  <a:srgbClr val="000066"/>
                </a:solidFill>
                <a:latin typeface="Comic Sans MS" pitchFamily="66" charset="0"/>
              </a:rPr>
              <a:t>– what you measure</a:t>
            </a:r>
          </a:p>
          <a:p>
            <a:pPr eaLnBrk="1" hangingPunct="1">
              <a:lnSpc>
                <a:spcPct val="90000"/>
              </a:lnSpc>
              <a:buFontTx/>
              <a:buNone/>
            </a:pPr>
            <a:endParaRPr lang="en-US" sz="1400" dirty="0" smtClean="0">
              <a:solidFill>
                <a:srgbClr val="000066"/>
              </a:solidFill>
              <a:latin typeface="Comic Sans MS" pitchFamily="66" charset="0"/>
            </a:endParaRPr>
          </a:p>
          <a:p>
            <a:pPr eaLnBrk="1" hangingPunct="1">
              <a:lnSpc>
                <a:spcPct val="90000"/>
              </a:lnSpc>
              <a:buFontTx/>
              <a:buNone/>
            </a:pPr>
            <a:r>
              <a:rPr lang="en-US" sz="3600" dirty="0" smtClean="0">
                <a:solidFill>
                  <a:srgbClr val="000066"/>
                </a:solidFill>
                <a:latin typeface="Comic Sans MS" pitchFamily="66" charset="0"/>
              </a:rPr>
              <a:t>       </a:t>
            </a:r>
            <a:r>
              <a:rPr lang="en-US" sz="3600" b="1" dirty="0" smtClean="0">
                <a:solidFill>
                  <a:schemeClr val="accent1">
                    <a:lumMod val="75000"/>
                  </a:schemeClr>
                </a:solidFill>
                <a:latin typeface="Comic Sans MS" pitchFamily="66" charset="0"/>
              </a:rPr>
              <a:t>You must be specific</a:t>
            </a:r>
            <a:r>
              <a:rPr lang="en-US" sz="3600" b="1" dirty="0">
                <a:solidFill>
                  <a:schemeClr val="accent1">
                    <a:lumMod val="75000"/>
                  </a:schemeClr>
                </a:solidFill>
                <a:latin typeface="Comic Sans MS" pitchFamily="66" charset="0"/>
              </a:rPr>
              <a:t>!</a:t>
            </a:r>
            <a:endParaRPr lang="en-US" sz="3600" b="1" dirty="0" smtClean="0">
              <a:solidFill>
                <a:schemeClr val="accent1">
                  <a:lumMod val="75000"/>
                </a:schemeClr>
              </a:solidFill>
            </a:endParaRPr>
          </a:p>
        </p:txBody>
      </p:sp>
      <p:sp>
        <p:nvSpPr>
          <p:cNvPr id="8196" name="Text Box 4"/>
          <p:cNvSpPr txBox="1">
            <a:spLocks noChangeArrowheads="1"/>
          </p:cNvSpPr>
          <p:nvPr/>
        </p:nvSpPr>
        <p:spPr bwMode="auto">
          <a:xfrm>
            <a:off x="228600" y="304800"/>
            <a:ext cx="8632825"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600" b="1" dirty="0" smtClean="0">
                <a:solidFill>
                  <a:srgbClr val="000066"/>
                </a:solidFill>
                <a:effectLst>
                  <a:outerShdw blurRad="38100" dist="38100" dir="2700000" algn="tl">
                    <a:srgbClr val="000000">
                      <a:alpha val="43137"/>
                    </a:srgbClr>
                  </a:outerShdw>
                </a:effectLst>
                <a:latin typeface="Comic Sans MS" pitchFamily="66" charset="0"/>
              </a:rPr>
              <a:t>Treatment</a:t>
            </a:r>
            <a:r>
              <a:rPr lang="en-US" sz="3600" dirty="0" smtClean="0">
                <a:solidFill>
                  <a:srgbClr val="000066"/>
                </a:solidFill>
                <a:effectLst>
                  <a:outerShdw blurRad="38100" dist="38100" dir="2700000" algn="tl">
                    <a:srgbClr val="000000">
                      <a:alpha val="43137"/>
                    </a:srgbClr>
                  </a:outerShdw>
                </a:effectLst>
                <a:latin typeface="Comic Sans MS" pitchFamily="66" charset="0"/>
              </a:rPr>
              <a:t> </a:t>
            </a:r>
            <a:r>
              <a:rPr lang="en-US" sz="3600" dirty="0">
                <a:solidFill>
                  <a:srgbClr val="000066"/>
                </a:solidFill>
                <a:latin typeface="Comic Sans MS" pitchFamily="66" charset="0"/>
              </a:rPr>
              <a:t>– a specific experimental </a:t>
            </a:r>
            <a:r>
              <a:rPr lang="en-US" sz="3600" dirty="0" smtClean="0">
                <a:solidFill>
                  <a:srgbClr val="000066"/>
                </a:solidFill>
                <a:latin typeface="Comic Sans MS" pitchFamily="66" charset="0"/>
              </a:rPr>
              <a:t>	condition </a:t>
            </a:r>
            <a:r>
              <a:rPr lang="en-US" sz="3600" dirty="0">
                <a:solidFill>
                  <a:srgbClr val="000066"/>
                </a:solidFill>
                <a:latin typeface="Comic Sans MS" pitchFamily="66" charset="0"/>
              </a:rPr>
              <a:t>applied to the units</a:t>
            </a:r>
          </a:p>
          <a:p>
            <a:pPr eaLnBrk="1" hangingPunct="1">
              <a:spcBef>
                <a:spcPct val="50000"/>
              </a:spcBef>
            </a:pPr>
            <a:r>
              <a:rPr lang="en-US" sz="3600" dirty="0">
                <a:solidFill>
                  <a:srgbClr val="000066"/>
                </a:solidFill>
                <a:latin typeface="Comic Sans MS" pitchFamily="66" charset="0"/>
              </a:rPr>
              <a:t>       made up of </a:t>
            </a:r>
            <a:r>
              <a:rPr lang="en-US" sz="3600" b="1" dirty="0">
                <a:solidFill>
                  <a:srgbClr val="000066"/>
                </a:solidFill>
                <a:latin typeface="Comic Sans MS" pitchFamily="66" charset="0"/>
              </a:rPr>
              <a:t>factors </a:t>
            </a:r>
          </a:p>
          <a:p>
            <a:pPr eaLnBrk="1" hangingPunct="1">
              <a:spcBef>
                <a:spcPct val="50000"/>
              </a:spcBef>
            </a:pPr>
            <a:r>
              <a:rPr lang="en-US" sz="3600" dirty="0">
                <a:solidFill>
                  <a:srgbClr val="000066"/>
                </a:solidFill>
                <a:latin typeface="Comic Sans MS" pitchFamily="66" charset="0"/>
              </a:rPr>
              <a:t>               at different </a:t>
            </a:r>
            <a:r>
              <a:rPr lang="en-US" sz="3600" b="1" dirty="0" smtClean="0">
                <a:solidFill>
                  <a:srgbClr val="000066"/>
                </a:solidFill>
                <a:latin typeface="Comic Sans MS" pitchFamily="66" charset="0"/>
              </a:rPr>
              <a:t>levels</a:t>
            </a:r>
            <a:endParaRPr lang="en-US" sz="3600" b="1" dirty="0">
              <a:solidFill>
                <a:srgbClr val="000066"/>
              </a:solidFill>
              <a:latin typeface="Comic Sans MS" pitchFamily="66" charset="0"/>
            </a:endParaRPr>
          </a:p>
        </p:txBody>
      </p:sp>
    </p:spTree>
    <p:extLst>
      <p:ext uri="{BB962C8B-B14F-4D97-AF65-F5344CB8AC3E}">
        <p14:creationId xmlns:p14="http://schemas.microsoft.com/office/powerpoint/2010/main" val="17310892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6">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6">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152400" y="76200"/>
            <a:ext cx="86868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dirty="0">
                <a:solidFill>
                  <a:srgbClr val="000066"/>
                </a:solidFill>
                <a:latin typeface="Comic Sans MS" pitchFamily="66" charset="0"/>
              </a:rPr>
              <a:t>Example 1: A farm-product manufacturer wants to determine if the yield of a crop is different when the soil is treated  with three different types of fertilizers.  Fifteen similar plots of land are planted with the same type of seed but are fertilized differently.  At the end of the growing season, the mean yield from the sample plots is compared.</a:t>
            </a:r>
          </a:p>
        </p:txBody>
      </p:sp>
      <p:sp>
        <p:nvSpPr>
          <p:cNvPr id="17411" name="Text Box 3"/>
          <p:cNvSpPr txBox="1">
            <a:spLocks noChangeArrowheads="1"/>
          </p:cNvSpPr>
          <p:nvPr/>
        </p:nvSpPr>
        <p:spPr bwMode="auto">
          <a:xfrm>
            <a:off x="152400" y="2743200"/>
            <a:ext cx="4076700" cy="275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dirty="0">
                <a:solidFill>
                  <a:srgbClr val="000066"/>
                </a:solidFill>
                <a:latin typeface="Comic Sans MS" pitchFamily="66" charset="0"/>
              </a:rPr>
              <a:t>Experimental units?</a:t>
            </a:r>
          </a:p>
          <a:p>
            <a:pPr eaLnBrk="1" hangingPunct="1">
              <a:spcBef>
                <a:spcPct val="50000"/>
              </a:spcBef>
            </a:pPr>
            <a:r>
              <a:rPr lang="en-US" sz="2500" dirty="0">
                <a:solidFill>
                  <a:srgbClr val="000066"/>
                </a:solidFill>
                <a:latin typeface="Comic Sans MS" pitchFamily="66" charset="0"/>
              </a:rPr>
              <a:t>Factors?</a:t>
            </a:r>
          </a:p>
          <a:p>
            <a:pPr eaLnBrk="1" hangingPunct="1">
              <a:spcBef>
                <a:spcPct val="50000"/>
              </a:spcBef>
            </a:pPr>
            <a:r>
              <a:rPr lang="en-US" sz="2500" dirty="0">
                <a:solidFill>
                  <a:srgbClr val="000066"/>
                </a:solidFill>
                <a:latin typeface="Comic Sans MS" pitchFamily="66" charset="0"/>
              </a:rPr>
              <a:t>Levels?</a:t>
            </a:r>
          </a:p>
          <a:p>
            <a:pPr eaLnBrk="1" hangingPunct="1">
              <a:spcBef>
                <a:spcPct val="50000"/>
              </a:spcBef>
            </a:pPr>
            <a:r>
              <a:rPr lang="en-US" sz="2500" dirty="0">
                <a:solidFill>
                  <a:srgbClr val="000066"/>
                </a:solidFill>
                <a:latin typeface="Comic Sans MS" pitchFamily="66" charset="0"/>
              </a:rPr>
              <a:t>Response variable?</a:t>
            </a:r>
          </a:p>
          <a:p>
            <a:pPr eaLnBrk="1" hangingPunct="1">
              <a:spcBef>
                <a:spcPct val="50000"/>
              </a:spcBef>
            </a:pPr>
            <a:r>
              <a:rPr lang="en-US" sz="2500" dirty="0">
                <a:solidFill>
                  <a:srgbClr val="000066"/>
                </a:solidFill>
                <a:latin typeface="Comic Sans MS" pitchFamily="66" charset="0"/>
              </a:rPr>
              <a:t>How many treatments?</a:t>
            </a:r>
            <a:endParaRPr lang="en-US" sz="3000" dirty="0">
              <a:solidFill>
                <a:srgbClr val="000066"/>
              </a:solidFill>
              <a:latin typeface="Comic Sans MS" pitchFamily="66" charset="0"/>
            </a:endParaRPr>
          </a:p>
        </p:txBody>
      </p:sp>
      <p:sp>
        <p:nvSpPr>
          <p:cNvPr id="17412" name="Text Box 4"/>
          <p:cNvSpPr txBox="1">
            <a:spLocks noChangeArrowheads="1"/>
          </p:cNvSpPr>
          <p:nvPr/>
        </p:nvSpPr>
        <p:spPr bwMode="auto">
          <a:xfrm>
            <a:off x="4608513" y="2801937"/>
            <a:ext cx="3922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Plots of land</a:t>
            </a:r>
          </a:p>
        </p:txBody>
      </p:sp>
      <p:sp>
        <p:nvSpPr>
          <p:cNvPr id="17413" name="Text Box 5"/>
          <p:cNvSpPr txBox="1">
            <a:spLocks noChangeArrowheads="1"/>
          </p:cNvSpPr>
          <p:nvPr/>
        </p:nvSpPr>
        <p:spPr bwMode="auto">
          <a:xfrm>
            <a:off x="4608513" y="3411537"/>
            <a:ext cx="4076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Type of fertilizer</a:t>
            </a:r>
          </a:p>
        </p:txBody>
      </p:sp>
      <p:sp>
        <p:nvSpPr>
          <p:cNvPr id="17414" name="Text Box 6"/>
          <p:cNvSpPr txBox="1">
            <a:spLocks noChangeArrowheads="1"/>
          </p:cNvSpPr>
          <p:nvPr/>
        </p:nvSpPr>
        <p:spPr bwMode="auto">
          <a:xfrm>
            <a:off x="4608513" y="4021137"/>
            <a:ext cx="43068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Fertilizer types A, B, &amp; C</a:t>
            </a:r>
          </a:p>
        </p:txBody>
      </p:sp>
      <p:sp>
        <p:nvSpPr>
          <p:cNvPr id="17415" name="Text Box 7"/>
          <p:cNvSpPr txBox="1">
            <a:spLocks noChangeArrowheads="1"/>
          </p:cNvSpPr>
          <p:nvPr/>
        </p:nvSpPr>
        <p:spPr bwMode="auto">
          <a:xfrm>
            <a:off x="4608513" y="4554537"/>
            <a:ext cx="3922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Yield of crop</a:t>
            </a:r>
          </a:p>
        </p:txBody>
      </p:sp>
      <p:sp>
        <p:nvSpPr>
          <p:cNvPr id="17416" name="Text Box 8"/>
          <p:cNvSpPr txBox="1">
            <a:spLocks noChangeArrowheads="1"/>
          </p:cNvSpPr>
          <p:nvPr/>
        </p:nvSpPr>
        <p:spPr bwMode="auto">
          <a:xfrm>
            <a:off x="4608513" y="5087937"/>
            <a:ext cx="3844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3</a:t>
            </a:r>
          </a:p>
        </p:txBody>
      </p:sp>
      <p:sp>
        <p:nvSpPr>
          <p:cNvPr id="17417" name="Text Box 9"/>
          <p:cNvSpPr txBox="1">
            <a:spLocks noChangeArrowheads="1"/>
          </p:cNvSpPr>
          <p:nvPr/>
        </p:nvSpPr>
        <p:spPr bwMode="auto">
          <a:xfrm>
            <a:off x="838200" y="2890837"/>
            <a:ext cx="6299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b="1">
                <a:solidFill>
                  <a:prstClr val="black"/>
                </a:solidFill>
                <a:latin typeface="Comic Sans MS" pitchFamily="66" charset="0"/>
              </a:rPr>
              <a:t>Is this an observational study </a:t>
            </a:r>
          </a:p>
          <a:p>
            <a:pPr eaLnBrk="1" hangingPunct="1"/>
            <a:r>
              <a:rPr lang="en-US" sz="3200" b="1">
                <a:solidFill>
                  <a:prstClr val="black"/>
                </a:solidFill>
                <a:latin typeface="Comic Sans MS" pitchFamily="66" charset="0"/>
              </a:rPr>
              <a:t>or an experiment?</a:t>
            </a:r>
          </a:p>
        </p:txBody>
      </p:sp>
    </p:spTree>
    <p:extLst>
      <p:ext uri="{BB962C8B-B14F-4D97-AF65-F5344CB8AC3E}">
        <p14:creationId xmlns:p14="http://schemas.microsoft.com/office/powerpoint/2010/main" val="26389847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417"/>
                                        </p:tgtEl>
                                        <p:attrNameLst>
                                          <p:attrName>style.visibility</p:attrName>
                                        </p:attrNameLst>
                                      </p:cBhvr>
                                      <p:to>
                                        <p:strVal val="visible"/>
                                      </p:to>
                                    </p:set>
                                    <p:animEffect transition="in" filter="randombar(horizontal)">
                                      <p:cBhvr>
                                        <p:cTn id="7" dur="500"/>
                                        <p:tgtEl>
                                          <p:spTgt spid="174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xit" presetSubtype="10" fill="hold" grpId="1" nodeType="clickEffect">
                                  <p:stCondLst>
                                    <p:cond delay="0"/>
                                  </p:stCondLst>
                                  <p:childTnLst>
                                    <p:animEffect transition="out" filter="randombar(horizontal)">
                                      <p:cBhvr>
                                        <p:cTn id="11" dur="500"/>
                                        <p:tgtEl>
                                          <p:spTgt spid="17417"/>
                                        </p:tgtEl>
                                      </p:cBhvr>
                                    </p:animEffect>
                                    <p:set>
                                      <p:cBhvr>
                                        <p:cTn id="12" dur="1" fill="hold">
                                          <p:stCondLst>
                                            <p:cond delay="499"/>
                                          </p:stCondLst>
                                        </p:cTn>
                                        <p:tgtEl>
                                          <p:spTgt spid="17417"/>
                                        </p:tgtEl>
                                        <p:attrNameLst>
                                          <p:attrName>style.visibility</p:attrName>
                                        </p:attrNameLst>
                                      </p:cBhvr>
                                      <p:to>
                                        <p:strVal val="hidden"/>
                                      </p:to>
                                    </p:set>
                                  </p:childTnLst>
                                </p:cTn>
                              </p:par>
                              <p:par>
                                <p:cTn id="13" presetID="14" presetClass="entr" presetSubtype="10" fill="hold" grpId="0" nodeType="withEffect">
                                  <p:stCondLst>
                                    <p:cond delay="0"/>
                                  </p:stCondLst>
                                  <p:childTnLst>
                                    <p:set>
                                      <p:cBhvr>
                                        <p:cTn id="14" dur="1" fill="hold">
                                          <p:stCondLst>
                                            <p:cond delay="0"/>
                                          </p:stCondLst>
                                        </p:cTn>
                                        <p:tgtEl>
                                          <p:spTgt spid="17411"/>
                                        </p:tgtEl>
                                        <p:attrNameLst>
                                          <p:attrName>style.visibility</p:attrName>
                                        </p:attrNameLst>
                                      </p:cBhvr>
                                      <p:to>
                                        <p:strVal val="visible"/>
                                      </p:to>
                                    </p:set>
                                    <p:animEffect transition="in" filter="randombar(horizontal)">
                                      <p:cBhvr>
                                        <p:cTn id="15" dur="500"/>
                                        <p:tgtEl>
                                          <p:spTgt spid="17411"/>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7412"/>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7413"/>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7414"/>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7415"/>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7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autoUpdateAnimBg="0"/>
      <p:bldP spid="17413" grpId="0" autoUpdateAnimBg="0"/>
      <p:bldP spid="17414" grpId="0" autoUpdateAnimBg="0"/>
      <p:bldP spid="17415" grpId="0" autoUpdateAnimBg="0"/>
      <p:bldP spid="17416" grpId="0" autoUpdateAnimBg="0"/>
      <p:bldP spid="17417" grpId="0"/>
      <p:bldP spid="17417"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152400" y="76200"/>
            <a:ext cx="7772400" cy="580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000">
                <a:solidFill>
                  <a:srgbClr val="000066"/>
                </a:solidFill>
                <a:latin typeface="Comic Sans MS" pitchFamily="66" charset="0"/>
              </a:rPr>
              <a:t>Example 2: A consumer group wants to test cake pans to see which works the best (bakes evenly).  It will test aluminum, glass, and plastic pans in both gas and electric ovens.</a:t>
            </a:r>
          </a:p>
          <a:p>
            <a:pPr eaLnBrk="1" hangingPunct="1">
              <a:spcBef>
                <a:spcPct val="50000"/>
              </a:spcBef>
            </a:pPr>
            <a:r>
              <a:rPr lang="en-US" sz="3000">
                <a:solidFill>
                  <a:srgbClr val="000066"/>
                </a:solidFill>
                <a:latin typeface="Comic Sans MS" pitchFamily="66" charset="0"/>
              </a:rPr>
              <a:t>Experiment units?</a:t>
            </a:r>
          </a:p>
          <a:p>
            <a:pPr eaLnBrk="1" hangingPunct="1">
              <a:spcBef>
                <a:spcPct val="50000"/>
              </a:spcBef>
            </a:pPr>
            <a:r>
              <a:rPr lang="en-US" sz="3000">
                <a:solidFill>
                  <a:srgbClr val="000066"/>
                </a:solidFill>
                <a:latin typeface="Comic Sans MS" pitchFamily="66" charset="0"/>
              </a:rPr>
              <a:t>Factors?</a:t>
            </a:r>
          </a:p>
          <a:p>
            <a:pPr eaLnBrk="1" hangingPunct="1">
              <a:spcBef>
                <a:spcPct val="50000"/>
              </a:spcBef>
            </a:pPr>
            <a:r>
              <a:rPr lang="en-US" sz="3000">
                <a:solidFill>
                  <a:srgbClr val="000066"/>
                </a:solidFill>
                <a:latin typeface="Comic Sans MS" pitchFamily="66" charset="0"/>
              </a:rPr>
              <a:t>Levels?</a:t>
            </a:r>
          </a:p>
          <a:p>
            <a:pPr eaLnBrk="1" hangingPunct="1">
              <a:spcBef>
                <a:spcPct val="50000"/>
              </a:spcBef>
            </a:pPr>
            <a:r>
              <a:rPr lang="en-US" sz="3000">
                <a:solidFill>
                  <a:srgbClr val="000066"/>
                </a:solidFill>
                <a:latin typeface="Comic Sans MS" pitchFamily="66" charset="0"/>
              </a:rPr>
              <a:t>Response variable?</a:t>
            </a:r>
          </a:p>
          <a:p>
            <a:pPr eaLnBrk="1" hangingPunct="1">
              <a:spcBef>
                <a:spcPct val="50000"/>
              </a:spcBef>
            </a:pPr>
            <a:r>
              <a:rPr lang="en-US" sz="3000">
                <a:solidFill>
                  <a:srgbClr val="000066"/>
                </a:solidFill>
                <a:latin typeface="Comic Sans MS" pitchFamily="66" charset="0"/>
              </a:rPr>
              <a:t>Number of treatments?</a:t>
            </a:r>
          </a:p>
        </p:txBody>
      </p:sp>
      <p:sp>
        <p:nvSpPr>
          <p:cNvPr id="23557" name="Text Box 5"/>
          <p:cNvSpPr txBox="1">
            <a:spLocks noChangeArrowheads="1"/>
          </p:cNvSpPr>
          <p:nvPr/>
        </p:nvSpPr>
        <p:spPr bwMode="auto">
          <a:xfrm>
            <a:off x="2209800" y="3352800"/>
            <a:ext cx="5986462"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200" b="1" dirty="0">
                <a:solidFill>
                  <a:srgbClr val="FF5050"/>
                </a:solidFill>
                <a:latin typeface="Comic Sans MS" pitchFamily="66" charset="0"/>
              </a:rPr>
              <a:t>Two factors - type of pan &amp; type of oven</a:t>
            </a:r>
          </a:p>
        </p:txBody>
      </p:sp>
      <p:sp>
        <p:nvSpPr>
          <p:cNvPr id="23558" name="Text Box 6"/>
          <p:cNvSpPr txBox="1">
            <a:spLocks noChangeArrowheads="1"/>
          </p:cNvSpPr>
          <p:nvPr/>
        </p:nvSpPr>
        <p:spPr bwMode="auto">
          <a:xfrm>
            <a:off x="1752600" y="4010025"/>
            <a:ext cx="6781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000" b="1">
                <a:solidFill>
                  <a:srgbClr val="FF5050"/>
                </a:solidFill>
                <a:latin typeface="Comic Sans MS" pitchFamily="66" charset="0"/>
              </a:rPr>
              <a:t>Type of pan has 3 levels (aluminum, glass, &amp; plastic &amp; type of oven has 2 levels (electric &amp; gas)</a:t>
            </a:r>
          </a:p>
        </p:txBody>
      </p:sp>
      <p:sp>
        <p:nvSpPr>
          <p:cNvPr id="23559" name="Text Box 7"/>
          <p:cNvSpPr txBox="1">
            <a:spLocks noChangeArrowheads="1"/>
          </p:cNvSpPr>
          <p:nvPr/>
        </p:nvSpPr>
        <p:spPr bwMode="auto">
          <a:xfrm>
            <a:off x="3614738" y="4797425"/>
            <a:ext cx="42338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How evenly the cake bakes</a:t>
            </a:r>
          </a:p>
        </p:txBody>
      </p:sp>
      <p:sp>
        <p:nvSpPr>
          <p:cNvPr id="23560" name="Text Box 8"/>
          <p:cNvSpPr txBox="1">
            <a:spLocks noChangeArrowheads="1"/>
          </p:cNvSpPr>
          <p:nvPr/>
        </p:nvSpPr>
        <p:spPr bwMode="auto">
          <a:xfrm>
            <a:off x="4648200" y="541020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6</a:t>
            </a:r>
          </a:p>
        </p:txBody>
      </p:sp>
      <p:sp>
        <p:nvSpPr>
          <p:cNvPr id="28679" name="Text Box 9"/>
          <p:cNvSpPr txBox="1">
            <a:spLocks noChangeArrowheads="1"/>
          </p:cNvSpPr>
          <p:nvPr/>
        </p:nvSpPr>
        <p:spPr bwMode="auto">
          <a:xfrm>
            <a:off x="3276600" y="2895600"/>
            <a:ext cx="426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US">
              <a:solidFill>
                <a:prstClr val="black"/>
              </a:solidFill>
              <a:latin typeface="Corbel" pitchFamily="34" charset="0"/>
            </a:endParaRPr>
          </a:p>
        </p:txBody>
      </p:sp>
      <p:sp>
        <p:nvSpPr>
          <p:cNvPr id="23562" name="Text Box 10"/>
          <p:cNvSpPr txBox="1">
            <a:spLocks noChangeArrowheads="1"/>
          </p:cNvSpPr>
          <p:nvPr/>
        </p:nvSpPr>
        <p:spPr bwMode="auto">
          <a:xfrm>
            <a:off x="3733800" y="2743200"/>
            <a:ext cx="3733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dirty="0">
                <a:solidFill>
                  <a:srgbClr val="FF5050"/>
                </a:solidFill>
                <a:latin typeface="Comic Sans MS" pitchFamily="66" charset="0"/>
              </a:rPr>
              <a:t>Cake batter</a:t>
            </a:r>
          </a:p>
        </p:txBody>
      </p:sp>
    </p:spTree>
    <p:extLst>
      <p:ext uri="{BB962C8B-B14F-4D97-AF65-F5344CB8AC3E}">
        <p14:creationId xmlns:p14="http://schemas.microsoft.com/office/powerpoint/2010/main" val="8890437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6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55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5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 grpId="0"/>
      <p:bldP spid="23558" grpId="0"/>
      <p:bldP spid="23559" grpId="0"/>
      <p:bldP spid="23560" grpId="0"/>
      <p:bldP spid="23562"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Experimental Design</a:t>
            </a:r>
            <a:endParaRPr lang="en-US" dirty="0"/>
          </a:p>
        </p:txBody>
      </p:sp>
      <p:pic>
        <p:nvPicPr>
          <p:cNvPr id="1026" name="Picture 2" descr="http://www.premium4pets.net/contam.jpg"/>
          <p:cNvPicPr>
            <a:picLocks noChangeAspect="1" noChangeArrowheads="1"/>
          </p:cNvPicPr>
          <p:nvPr/>
        </p:nvPicPr>
        <p:blipFill rotWithShape="1">
          <a:blip r:embed="rId2">
            <a:extLst>
              <a:ext uri="{28A0092B-C50C-407E-A947-70E740481C1C}">
                <a14:useLocalDpi xmlns:a14="http://schemas.microsoft.com/office/drawing/2010/main" val="0"/>
              </a:ext>
            </a:extLst>
          </a:blip>
          <a:srcRect l="2679" t="3599" r="4603"/>
          <a:stretch/>
        </p:blipFill>
        <p:spPr bwMode="auto">
          <a:xfrm>
            <a:off x="6096001" y="3200400"/>
            <a:ext cx="2590800" cy="223571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dog-bitelaw.com/wp-content/uploads/2011/07/En-Dog-Foo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3581400"/>
            <a:ext cx="3374339" cy="2910368"/>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76200" y="762000"/>
            <a:ext cx="8229600" cy="5181600"/>
          </a:xfrm>
        </p:spPr>
        <p:txBody>
          <a:bodyPr/>
          <a:lstStyle/>
          <a:p>
            <a:pPr marL="119062" indent="0">
              <a:buNone/>
            </a:pPr>
            <a:r>
              <a:rPr lang="en-US" sz="2800" dirty="0" smtClean="0">
                <a:solidFill>
                  <a:schemeClr val="bg1"/>
                </a:solidFill>
                <a:effectLst>
                  <a:outerShdw blurRad="38100" dist="38100" dir="2700000" algn="tl">
                    <a:srgbClr val="000000">
                      <a:alpha val="43137"/>
                    </a:srgbClr>
                  </a:outerShdw>
                </a:effectLst>
              </a:rPr>
              <a:t>In 2007, deaths of a large number of pet dogs and cats were ultimately traced to contamination of some brands of pet food.  The manufacturer </a:t>
            </a:r>
            <a:r>
              <a:rPr lang="en-US" sz="2800" b="1" dirty="0" smtClean="0">
                <a:solidFill>
                  <a:schemeClr val="bg1"/>
                </a:solidFill>
                <a:effectLst>
                  <a:outerShdw blurRad="38100" dist="38100" dir="2700000" algn="tl">
                    <a:srgbClr val="000000">
                      <a:alpha val="43137"/>
                    </a:srgbClr>
                  </a:outerShdw>
                </a:effectLst>
              </a:rPr>
              <a:t>NOW</a:t>
            </a:r>
            <a:r>
              <a:rPr lang="en-US" sz="2800" dirty="0" smtClean="0">
                <a:solidFill>
                  <a:schemeClr val="bg1"/>
                </a:solidFill>
                <a:effectLst>
                  <a:outerShdw blurRad="38100" dist="38100" dir="2700000" algn="tl">
                    <a:srgbClr val="000000">
                      <a:alpha val="43137"/>
                    </a:srgbClr>
                  </a:outerShdw>
                </a:effectLst>
              </a:rPr>
              <a:t> claims that the food is safe, but before it can be released, an experiment to test whether the food is now safe for dogs  and cats to eat must be conducted.</a:t>
            </a:r>
          </a:p>
          <a:p>
            <a:pPr marL="119062" indent="0">
              <a:buNone/>
            </a:pPr>
            <a:endParaRPr lang="en-US" sz="2800" dirty="0">
              <a:solidFill>
                <a:schemeClr val="bg1"/>
              </a:solidFill>
              <a:effectLst>
                <a:outerShdw blurRad="38100" dist="38100" dir="2700000" algn="tl">
                  <a:srgbClr val="000000">
                    <a:alpha val="43137"/>
                  </a:srgbClr>
                </a:outerShdw>
              </a:effectLst>
            </a:endParaRPr>
          </a:p>
          <a:p>
            <a:pPr marL="119062" indent="0">
              <a:buNone/>
            </a:pPr>
            <a:r>
              <a:rPr lang="en-US" sz="2800" b="1" dirty="0" smtClean="0">
                <a:solidFill>
                  <a:schemeClr val="bg1"/>
                </a:solidFill>
                <a:effectLst>
                  <a:outerShdw blurRad="38100" dist="38100" dir="2700000" algn="tl">
                    <a:srgbClr val="000000">
                      <a:alpha val="43137"/>
                    </a:srgbClr>
                  </a:outerShdw>
                </a:effectLst>
              </a:rPr>
              <a:t>What would the treatments be?</a:t>
            </a:r>
          </a:p>
          <a:p>
            <a:pPr marL="119062" indent="0">
              <a:buNone/>
            </a:pPr>
            <a:endParaRPr lang="en-US" sz="2800" b="1" dirty="0" smtClean="0">
              <a:solidFill>
                <a:schemeClr val="bg1"/>
              </a:solidFill>
              <a:effectLst>
                <a:outerShdw blurRad="38100" dist="38100" dir="2700000" algn="tl">
                  <a:srgbClr val="000000">
                    <a:alpha val="43137"/>
                  </a:srgbClr>
                </a:outerShdw>
              </a:effectLst>
            </a:endParaRPr>
          </a:p>
          <a:p>
            <a:pPr marL="119062" indent="0">
              <a:buNone/>
            </a:pPr>
            <a:endParaRPr lang="en-US" sz="2800" b="1" dirty="0" smtClean="0">
              <a:solidFill>
                <a:schemeClr val="bg1"/>
              </a:solidFill>
              <a:effectLst>
                <a:outerShdw blurRad="38100" dist="38100" dir="2700000" algn="tl">
                  <a:srgbClr val="000000">
                    <a:alpha val="43137"/>
                  </a:srgbClr>
                </a:outerShdw>
              </a:effectLst>
            </a:endParaRPr>
          </a:p>
          <a:p>
            <a:pPr marL="119062" indent="0">
              <a:buNone/>
            </a:pPr>
            <a:r>
              <a:rPr lang="en-US" sz="2800" b="1" dirty="0" smtClean="0">
                <a:solidFill>
                  <a:schemeClr val="bg1"/>
                </a:solidFill>
                <a:effectLst>
                  <a:outerShdw blurRad="38100" dist="38100" dir="2700000" algn="tl">
                    <a:srgbClr val="000000">
                      <a:alpha val="43137"/>
                    </a:srgbClr>
                  </a:outerShdw>
                </a:effectLst>
              </a:rPr>
              <a:t>What would the response variable be?</a:t>
            </a:r>
          </a:p>
          <a:p>
            <a:pPr marL="119062" indent="0">
              <a:buNone/>
            </a:pPr>
            <a:endParaRPr lang="en-US" sz="2800"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990600" y="4262735"/>
            <a:ext cx="5029199" cy="830997"/>
          </a:xfrm>
          <a:prstGeom prst="rect">
            <a:avLst/>
          </a:prstGeom>
          <a:noFill/>
        </p:spPr>
        <p:txBody>
          <a:bodyPr wrap="square" rtlCol="0">
            <a:spAutoFit/>
          </a:bodyPr>
          <a:lstStyle/>
          <a:p>
            <a:pPr algn="r"/>
            <a:r>
              <a:rPr lang="en-US" sz="2400" b="1" dirty="0" smtClean="0">
                <a:solidFill>
                  <a:schemeClr val="accent1">
                    <a:lumMod val="40000"/>
                    <a:lumOff val="60000"/>
                  </a:schemeClr>
                </a:solidFill>
                <a:effectLst>
                  <a:outerShdw blurRad="38100" dist="38100" dir="2700000" algn="tl">
                    <a:srgbClr val="000000">
                      <a:alpha val="43137"/>
                    </a:srgbClr>
                  </a:outerShdw>
                </a:effectLst>
                <a:latin typeface="+mn-lt"/>
              </a:rPr>
              <a:t>New food from the company, and another that I am certain is safe</a:t>
            </a:r>
            <a:endParaRPr lang="en-US" sz="2400" b="1" dirty="0">
              <a:solidFill>
                <a:schemeClr val="accent1">
                  <a:lumMod val="40000"/>
                  <a:lumOff val="60000"/>
                </a:schemeClr>
              </a:solidFill>
              <a:effectLst>
                <a:outerShdw blurRad="38100" dist="38100" dir="2700000" algn="tl">
                  <a:srgbClr val="000000">
                    <a:alpha val="43137"/>
                  </a:srgbClr>
                </a:outerShdw>
              </a:effectLst>
              <a:latin typeface="+mn-lt"/>
            </a:endParaRPr>
          </a:p>
        </p:txBody>
      </p:sp>
      <p:sp>
        <p:nvSpPr>
          <p:cNvPr id="7" name="TextBox 6"/>
          <p:cNvSpPr txBox="1"/>
          <p:nvPr/>
        </p:nvSpPr>
        <p:spPr>
          <a:xfrm>
            <a:off x="838200" y="5562600"/>
            <a:ext cx="6181500" cy="461665"/>
          </a:xfrm>
          <a:prstGeom prst="rect">
            <a:avLst/>
          </a:prstGeom>
          <a:noFill/>
        </p:spPr>
        <p:txBody>
          <a:bodyPr wrap="none" rtlCol="0">
            <a:spAutoFit/>
          </a:bodyPr>
          <a:lstStyle/>
          <a:p>
            <a:pPr algn="r"/>
            <a:r>
              <a:rPr lang="en-US" sz="2400" b="1" dirty="0" smtClean="0">
                <a:solidFill>
                  <a:schemeClr val="accent1">
                    <a:lumMod val="40000"/>
                    <a:lumOff val="60000"/>
                  </a:schemeClr>
                </a:solidFill>
                <a:effectLst>
                  <a:outerShdw blurRad="38100" dist="38100" dir="2700000" algn="tl">
                    <a:srgbClr val="000000">
                      <a:alpha val="43137"/>
                    </a:srgbClr>
                  </a:outerShdw>
                </a:effectLst>
                <a:latin typeface="+mn-lt"/>
              </a:rPr>
              <a:t>Health of the pets, assessed by a veterinarian</a:t>
            </a:r>
            <a:endParaRPr lang="en-US" sz="2400" b="1" dirty="0">
              <a:solidFill>
                <a:schemeClr val="accent1">
                  <a:lumMod val="40000"/>
                  <a:lumOff val="60000"/>
                </a:schemeClr>
              </a:solidFill>
              <a:effectLst>
                <a:outerShdw blurRad="38100" dist="38100" dir="2700000" algn="tl">
                  <a:srgbClr val="000000">
                    <a:alpha val="43137"/>
                  </a:srgbClr>
                </a:outerShdw>
              </a:effectLst>
              <a:latin typeface="+mn-lt"/>
            </a:endParaRPr>
          </a:p>
        </p:txBody>
      </p:sp>
      <p:sp>
        <p:nvSpPr>
          <p:cNvPr id="8" name="TextBox 7"/>
          <p:cNvSpPr txBox="1"/>
          <p:nvPr/>
        </p:nvSpPr>
        <p:spPr>
          <a:xfrm>
            <a:off x="0" y="6596390"/>
            <a:ext cx="9067800" cy="276999"/>
          </a:xfrm>
          <a:prstGeom prst="rect">
            <a:avLst/>
          </a:prstGeom>
          <a:noFill/>
        </p:spPr>
        <p:txBody>
          <a:bodyPr wrap="square" rtlCol="0">
            <a:spAutoFit/>
          </a:bodyPr>
          <a:lstStyle/>
          <a:p>
            <a:r>
              <a:rPr lang="en-US" sz="1200" i="1" dirty="0" smtClean="0">
                <a:solidFill>
                  <a:schemeClr val="accent5">
                    <a:lumMod val="40000"/>
                    <a:lumOff val="60000"/>
                  </a:schemeClr>
                </a:solidFill>
                <a:effectLst>
                  <a:outerShdw blurRad="38100" dist="38100" dir="2700000" algn="tl">
                    <a:srgbClr val="000000">
                      <a:alpha val="43137"/>
                    </a:srgbClr>
                  </a:outerShdw>
                </a:effectLst>
                <a:latin typeface="Arial" pitchFamily="34" charset="0"/>
                <a:cs typeface="Arial" pitchFamily="34" charset="0"/>
              </a:rPr>
              <a:t>*It may disturb you (as it does us) to think of deliberately putting dogs at risk in this experiment, but in fact that is what is done. </a:t>
            </a:r>
            <a:r>
              <a:rPr lang="en-US" sz="1200" dirty="0" smtClean="0">
                <a:solidFill>
                  <a:schemeClr val="accent5">
                    <a:lumMod val="40000"/>
                    <a:lumOff val="60000"/>
                  </a:schemeClr>
                </a:solidFill>
                <a:effectLst>
                  <a:outerShdw blurRad="38100" dist="38100" dir="2700000" algn="tl">
                    <a:srgbClr val="000000">
                      <a:alpha val="43137"/>
                    </a:srgbClr>
                  </a:outerShdw>
                </a:effectLst>
                <a:latin typeface="Arial" pitchFamily="34" charset="0"/>
                <a:cs typeface="Arial" pitchFamily="34" charset="0"/>
                <a:sym typeface="Wingdings" pitchFamily="2" charset="2"/>
              </a:rPr>
              <a:t></a:t>
            </a:r>
            <a:endParaRPr lang="en-US" sz="1200" dirty="0">
              <a:solidFill>
                <a:schemeClr val="accent5">
                  <a:lumMod val="40000"/>
                  <a:lumOff val="60000"/>
                </a:schemeClr>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2160057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nodeType="clickEffect">
                                  <p:stCondLst>
                                    <p:cond delay="0"/>
                                  </p:stCondLst>
                                  <p:childTnLst>
                                    <p:animEffect transition="out" filter="randombar(horizontal)">
                                      <p:cBhvr>
                                        <p:cTn id="6" dur="500"/>
                                        <p:tgtEl>
                                          <p:spTgt spid="1028"/>
                                        </p:tgtEl>
                                      </p:cBhvr>
                                    </p:animEffect>
                                    <p:set>
                                      <p:cBhvr>
                                        <p:cTn id="7" dur="1" fill="hold">
                                          <p:stCondLst>
                                            <p:cond delay="499"/>
                                          </p:stCondLst>
                                        </p:cTn>
                                        <p:tgtEl>
                                          <p:spTgt spid="1028"/>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5" dur="500"/>
                                        <p:tgtEl>
                                          <p:spTgt spid="3">
                                            <p:txEl>
                                              <p:pRg st="5" end="5"/>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1026"/>
                                        </p:tgtEl>
                                        <p:attrNameLst>
                                          <p:attrName>style.visibility</p:attrName>
                                        </p:attrNameLst>
                                      </p:cBhvr>
                                      <p:to>
                                        <p:strVal val="visible"/>
                                      </p:to>
                                    </p:set>
                                    <p:animEffect transition="in" filter="randombar(horizontal)">
                                      <p:cBhvr>
                                        <p:cTn id="18" dur="500"/>
                                        <p:tgtEl>
                                          <p:spTgt spid="1026"/>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wipe(down)">
                                      <p:cBhvr>
                                        <p:cTn id="2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Experimental Design</a:t>
            </a:r>
            <a:endParaRPr lang="en-US" dirty="0"/>
          </a:p>
        </p:txBody>
      </p:sp>
      <p:sp>
        <p:nvSpPr>
          <p:cNvPr id="3" name="Content Placeholder 2"/>
          <p:cNvSpPr>
            <a:spLocks noGrp="1"/>
          </p:cNvSpPr>
          <p:nvPr>
            <p:ph idx="1"/>
          </p:nvPr>
        </p:nvSpPr>
        <p:spPr>
          <a:xfrm>
            <a:off x="76200" y="914400"/>
            <a:ext cx="8610600" cy="5181600"/>
          </a:xfrm>
        </p:spPr>
        <p:txBody>
          <a:bodyPr/>
          <a:lstStyle/>
          <a:p>
            <a:r>
              <a:rPr lang="en-US" sz="2800" dirty="0" smtClean="0">
                <a:solidFill>
                  <a:schemeClr val="bg1"/>
                </a:solidFill>
                <a:effectLst>
                  <a:outerShdw blurRad="38100" dist="38100" dir="2700000" algn="tl">
                    <a:srgbClr val="000000">
                      <a:alpha val="43137"/>
                    </a:srgbClr>
                  </a:outerShdw>
                </a:effectLst>
              </a:rPr>
              <a:t>A group of </a:t>
            </a:r>
            <a:r>
              <a:rPr lang="en-US" sz="2800" b="1" dirty="0" smtClean="0">
                <a:solidFill>
                  <a:schemeClr val="accent5">
                    <a:lumMod val="60000"/>
                    <a:lumOff val="40000"/>
                  </a:schemeClr>
                </a:solidFill>
                <a:effectLst>
                  <a:outerShdw blurRad="38100" dist="38100" dir="2700000" algn="tl">
                    <a:srgbClr val="000000">
                      <a:alpha val="43137"/>
                    </a:srgbClr>
                  </a:outerShdw>
                </a:effectLst>
              </a:rPr>
              <a:t>32 dog owners </a:t>
            </a:r>
            <a:r>
              <a:rPr lang="en-US" sz="2800" dirty="0" smtClean="0">
                <a:solidFill>
                  <a:schemeClr val="bg1"/>
                </a:solidFill>
                <a:effectLst>
                  <a:outerShdw blurRad="38100" dist="38100" dir="2700000" algn="tl">
                    <a:srgbClr val="000000">
                      <a:alpha val="43137"/>
                    </a:srgbClr>
                  </a:outerShdw>
                </a:effectLst>
              </a:rPr>
              <a:t>have  volunteered their pets for this experimental study.  Explain how you would carry out a </a:t>
            </a:r>
            <a:r>
              <a:rPr lang="en-US" sz="2800" b="1" dirty="0" smtClean="0">
                <a:solidFill>
                  <a:schemeClr val="accent5">
                    <a:lumMod val="60000"/>
                    <a:lumOff val="40000"/>
                  </a:schemeClr>
                </a:solidFill>
                <a:effectLst>
                  <a:outerShdw blurRad="38100" dist="38100" dir="2700000" algn="tl">
                    <a:srgbClr val="000000">
                      <a:alpha val="43137"/>
                    </a:srgbClr>
                  </a:outerShdw>
                </a:effectLst>
              </a:rPr>
              <a:t>completely* randomized experiment </a:t>
            </a:r>
            <a:r>
              <a:rPr lang="en-US" sz="2800" dirty="0" smtClean="0">
                <a:solidFill>
                  <a:schemeClr val="bg1"/>
                </a:solidFill>
                <a:effectLst>
                  <a:outerShdw blurRad="38100" dist="38100" dir="2700000" algn="tl">
                    <a:srgbClr val="000000">
                      <a:alpha val="43137"/>
                    </a:srgbClr>
                  </a:outerShdw>
                </a:effectLst>
              </a:rPr>
              <a:t>to see if the new food is safe for dogs to eat.  The dogs will eat the assigned food for a period of 6 weeks.</a:t>
            </a:r>
            <a:endParaRPr lang="en-US" sz="2800" dirty="0">
              <a:solidFill>
                <a:schemeClr val="bg1"/>
              </a:solidFill>
              <a:effectLst>
                <a:outerShdw blurRad="38100" dist="38100" dir="2700000" algn="tl">
                  <a:srgbClr val="000000">
                    <a:alpha val="43137"/>
                  </a:srgbClr>
                </a:outerShdw>
              </a:effectLst>
            </a:endParaRPr>
          </a:p>
        </p:txBody>
      </p:sp>
      <p:sp>
        <p:nvSpPr>
          <p:cNvPr id="5" name="TextBox 4"/>
          <p:cNvSpPr txBox="1"/>
          <p:nvPr/>
        </p:nvSpPr>
        <p:spPr>
          <a:xfrm>
            <a:off x="228600" y="6477000"/>
            <a:ext cx="8229600" cy="307777"/>
          </a:xfrm>
          <a:prstGeom prst="rect">
            <a:avLst/>
          </a:prstGeom>
          <a:noFill/>
        </p:spPr>
        <p:txBody>
          <a:bodyPr wrap="square" rtlCol="0">
            <a:spAutoFit/>
          </a:bodyPr>
          <a:lstStyle/>
          <a:p>
            <a:pPr algn="r"/>
            <a:r>
              <a:rPr lang="en-US" sz="1400" b="1" i="1" dirty="0" smtClean="0">
                <a:solidFill>
                  <a:schemeClr val="accent5">
                    <a:lumMod val="20000"/>
                    <a:lumOff val="80000"/>
                  </a:schemeClr>
                </a:solidFill>
                <a:effectLst>
                  <a:outerShdw blurRad="38100" dist="38100" dir="2700000" algn="tl">
                    <a:srgbClr val="000000">
                      <a:alpha val="43137"/>
                    </a:srgbClr>
                  </a:outerShdw>
                </a:effectLst>
                <a:latin typeface="Eurostile LT" pitchFamily="2" charset="0"/>
              </a:rPr>
              <a:t>*completely randomized experiment means NO BLOCKING ALLOWED!!!  </a:t>
            </a:r>
            <a:endParaRPr lang="en-US" sz="1400" i="1" dirty="0">
              <a:solidFill>
                <a:schemeClr val="accent5">
                  <a:lumMod val="20000"/>
                  <a:lumOff val="80000"/>
                </a:schemeClr>
              </a:solidFill>
              <a:effectLst>
                <a:outerShdw blurRad="38100" dist="38100" dir="2700000" algn="tl">
                  <a:srgbClr val="000000">
                    <a:alpha val="43137"/>
                  </a:srgbClr>
                </a:outerShdw>
              </a:effectLst>
              <a:latin typeface="Eurostile LT" pitchFamily="2" charset="0"/>
            </a:endParaRPr>
          </a:p>
        </p:txBody>
      </p:sp>
    </p:spTree>
    <p:extLst>
      <p:ext uri="{BB962C8B-B14F-4D97-AF65-F5344CB8AC3E}">
        <p14:creationId xmlns:p14="http://schemas.microsoft.com/office/powerpoint/2010/main" val="2194580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
  <TotalTime>4331</TotalTime>
  <Words>1575</Words>
  <Application>Microsoft Office PowerPoint</Application>
  <PresentationFormat>On-screen Show (4:3)</PresentationFormat>
  <Paragraphs>247</Paragraphs>
  <Slides>36</Slides>
  <Notes>1</Notes>
  <HiddenSlides>0</HiddenSlides>
  <MMClips>0</MMClips>
  <ScaleCrop>false</ScaleCrop>
  <HeadingPairs>
    <vt:vector size="4" baseType="variant">
      <vt:variant>
        <vt:lpstr>Theme</vt:lpstr>
      </vt:variant>
      <vt:variant>
        <vt:i4>2</vt:i4>
      </vt:variant>
      <vt:variant>
        <vt:lpstr>Slide Titles</vt:lpstr>
      </vt:variant>
      <vt:variant>
        <vt:i4>36</vt:i4>
      </vt:variant>
    </vt:vector>
  </HeadingPairs>
  <TitlesOfParts>
    <vt:vector size="38" baseType="lpstr">
      <vt:lpstr>Module</vt:lpstr>
      <vt:lpstr>1_Office Theme</vt:lpstr>
      <vt:lpstr>Experiments and Observational Studies</vt:lpstr>
      <vt:lpstr>PowerPoint Presentation</vt:lpstr>
      <vt:lpstr>PowerPoint Presentation</vt:lpstr>
      <vt:lpstr>PowerPoint Presentation</vt:lpstr>
      <vt:lpstr>PowerPoint Presentation</vt:lpstr>
      <vt:lpstr>PowerPoint Presentation</vt:lpstr>
      <vt:lpstr>PowerPoint Presentation</vt:lpstr>
      <vt:lpstr>Experimental Design</vt:lpstr>
      <vt:lpstr>Experimental Design</vt:lpstr>
      <vt:lpstr>COMPLETELY RANDOMIZED DESIGN</vt:lpstr>
      <vt:lpstr>(explaining the randomization procedure…)</vt:lpstr>
      <vt:lpstr>why is random assignment important?</vt:lpstr>
      <vt:lpstr>Principles of Experimental Design</vt:lpstr>
      <vt:lpstr>Blocking (a form of control)</vt:lpstr>
      <vt:lpstr>Blocking (a form of control)</vt:lpstr>
      <vt:lpstr>RANDOMIZED BLOCK DESIGN</vt:lpstr>
      <vt:lpstr>Blocking</vt:lpstr>
      <vt:lpstr>PowerPoint Presentation</vt:lpstr>
      <vt:lpstr>PowerPoint Presentation</vt:lpstr>
      <vt:lpstr>SAT PREP CLASSES! (blegh!)</vt:lpstr>
      <vt:lpstr>SAT PREP CLASSES!</vt:lpstr>
      <vt:lpstr>PowerPoint Presentation</vt:lpstr>
      <vt:lpstr>SAT PREP CLASSES!</vt:lpstr>
      <vt:lpstr>PowerPoint Presentation</vt:lpstr>
      <vt:lpstr>PowerPoint Presentation</vt:lpstr>
      <vt:lpstr>According to Newsweek:</vt:lpstr>
      <vt:lpstr>about “control”…</vt:lpstr>
      <vt:lpstr>testing a new headache medicine…</vt:lpstr>
      <vt:lpstr>PowerPoint Presentation</vt:lpstr>
      <vt:lpstr>testing a new headache medicine…</vt:lpstr>
      <vt:lpstr>PowerPoint Presentation</vt:lpstr>
      <vt:lpstr>placebos?</vt:lpstr>
      <vt:lpstr>more placebos…?!</vt:lpstr>
      <vt:lpstr>ex:  ulcers in upper intestine </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Experiments and Observational Studies</dc:title>
  <dc:creator>Brian Youn</dc:creator>
  <cp:lastModifiedBy>Brian Youn</cp:lastModifiedBy>
  <cp:revision>258</cp:revision>
  <dcterms:created xsi:type="dcterms:W3CDTF">2010-09-07T01:47:54Z</dcterms:created>
  <dcterms:modified xsi:type="dcterms:W3CDTF">2013-09-12T03:44:08Z</dcterms:modified>
</cp:coreProperties>
</file>