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  <p:sldMasterId id="2147483688" r:id="rId3"/>
  </p:sldMasterIdLst>
  <p:notesMasterIdLst>
    <p:notesMasterId r:id="rId15"/>
  </p:notesMasterIdLst>
  <p:handoutMasterIdLst>
    <p:handoutMasterId r:id="rId16"/>
  </p:handoutMasterIdLst>
  <p:sldIdLst>
    <p:sldId id="342" r:id="rId4"/>
    <p:sldId id="345" r:id="rId5"/>
    <p:sldId id="346" r:id="rId6"/>
    <p:sldId id="371" r:id="rId7"/>
    <p:sldId id="353" r:id="rId8"/>
    <p:sldId id="365" r:id="rId9"/>
    <p:sldId id="351" r:id="rId10"/>
    <p:sldId id="359" r:id="rId11"/>
    <p:sldId id="360" r:id="rId12"/>
    <p:sldId id="361" r:id="rId13"/>
    <p:sldId id="362" r:id="rId14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  <a:srgbClr val="D8ECF8"/>
    <a:srgbClr val="FDDCA1"/>
    <a:srgbClr val="B8F6FE"/>
    <a:srgbClr val="CCECFF"/>
    <a:srgbClr val="EF9C51"/>
    <a:srgbClr val="D31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483" autoAdjust="0"/>
    <p:restoredTop sz="94660"/>
  </p:normalViewPr>
  <p:slideViewPr>
    <p:cSldViewPr snapToObjects="1">
      <p:cViewPr>
        <p:scale>
          <a:sx n="80" d="100"/>
          <a:sy n="80" d="100"/>
        </p:scale>
        <p:origin x="-1194" y="-264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62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E83C1215-C2EF-4B49-A342-77C041E77D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206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BA12BC20-5075-4E2F-9CC8-181D4D137B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828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Rectangle 53"/>
          <p:cNvSpPr>
            <a:spLocks noChangeArrowheads="1"/>
          </p:cNvSpPr>
          <p:nvPr userDrawn="1"/>
        </p:nvSpPr>
        <p:spPr bwMode="auto">
          <a:xfrm>
            <a:off x="5710238" y="1371600"/>
            <a:ext cx="2595562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43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21350"/>
            <a:ext cx="682625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0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1598613"/>
            <a:ext cx="2211388" cy="274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Copyright © 2007 Pearson Education, Inc. Publishing as Pearson Addison-Wesley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noProof="0" smtClean="0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50" name="Line 54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620F3E4B-2DBB-4C7E-90E5-BC62863FAE58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16371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D10FB488-4776-4C0D-BDF5-BBB92DC6AE42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789393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3213"/>
            <a:ext cx="83058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7263" y="1600200"/>
            <a:ext cx="4071937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7263" y="3962400"/>
            <a:ext cx="4071937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60DFCA0E-9097-4F51-B314-284AC168E7B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05131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35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15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85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0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50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52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40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B6334BC3-546E-4C85-843D-F6821EE44FE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635472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8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81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043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9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3213"/>
            <a:ext cx="83058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Slide 6- </a:t>
            </a:r>
            <a:fld id="{7F019C8A-0C4B-4984-9B55-CC84B4B5779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50432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9" name="Rectangle 53"/>
          <p:cNvSpPr>
            <a:spLocks noChangeArrowheads="1"/>
          </p:cNvSpPr>
          <p:nvPr userDrawn="1"/>
        </p:nvSpPr>
        <p:spPr bwMode="auto">
          <a:xfrm>
            <a:off x="5710238" y="1371600"/>
            <a:ext cx="2595562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143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21350"/>
            <a:ext cx="682625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0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1598613"/>
            <a:ext cx="2211388" cy="274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noProof="0" smtClean="0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50" name="Line 54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536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B6334BC3-546E-4C85-843D-F6821EE44FE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220547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8169DB0-F502-4793-BA07-76298416D4A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193851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B2EE8FC4-6BE6-48B5-A79E-A739B83F56E0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94610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900E3B8-B2B1-4846-8D43-C9989C43CFB5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9169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8169DB0-F502-4793-BA07-76298416D4A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064611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1DCE5A3D-FA9F-4EE1-B8BF-C472E4450F79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959593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94DA4E7-9442-4737-A874-2F92FE500327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71157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AB7866E-77A0-4367-AF7A-7B5909BB6B3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4850956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3F9529EE-1BC3-41E1-84F2-2FC8A0525BE1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219551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620F3E4B-2DBB-4C7E-90E5-BC62863FAE58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521504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D10FB488-4776-4C0D-BDF5-BBB92DC6AE42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3054980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3213"/>
            <a:ext cx="83058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7263" y="1600200"/>
            <a:ext cx="4071937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7263" y="3962400"/>
            <a:ext cx="4071937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60DFCA0E-9097-4F51-B314-284AC168E7B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4413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B2EE8FC4-6BE6-48B5-A79E-A739B83F56E0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32758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900E3B8-B2B1-4846-8D43-C9989C43CFB5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44993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1DCE5A3D-FA9F-4EE1-B8BF-C472E4450F79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6857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94DA4E7-9442-4737-A874-2F92FE500327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28436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AB7866E-77A0-4367-AF7A-7B5909BB6B3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6767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3F9529EE-1BC3-41E1-84F2-2FC8A0525BE1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1813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/>
              <a:t>Slide 7- </a:t>
            </a:r>
            <a:fld id="{95B3B7BC-44A6-4F78-82C0-075ED5648261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/>
              <a:t>Copyright © 2007 Pearson Education, Inc. Publishing as Pearson Addison-Wesley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sz="3200">
              <a:latin typeface="Tahoma" charset="0"/>
            </a:endParaRPr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fontAlgn="base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fontAlgn="base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7000">
              <a:schemeClr val="bg1"/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18B28E-B5E7-4276-8BC6-79BA04F789A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10/20/2012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DFC4F83-8C6E-4C4F-8C6C-0DC9C1488F1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26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/>
              <a:t>Slide 7- </a:t>
            </a:r>
            <a:fld id="{95B3B7BC-44A6-4F78-82C0-075ED5648261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sz="3200">
              <a:solidFill>
                <a:srgbClr val="000000"/>
              </a:solidFill>
              <a:latin typeface="Tahoma" charset="0"/>
            </a:endParaRPr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05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fontAlgn="base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fontAlgn="base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tx1"/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76200"/>
            <a:ext cx="7696200" cy="9906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Regression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2413336"/>
                <a:ext cx="59436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sz="6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6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6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6000" dirty="0">
                  <a:solidFill>
                    <a:schemeClr val="bg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13336"/>
                <a:ext cx="5943600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Up Arrow Callout 5"/>
          <p:cNvSpPr/>
          <p:nvPr/>
        </p:nvSpPr>
        <p:spPr>
          <a:xfrm>
            <a:off x="2474" y="3429000"/>
            <a:ext cx="3048000" cy="2438400"/>
          </a:xfrm>
          <a:prstGeom prst="upArrowCallout">
            <a:avLst>
              <a:gd name="adj1" fmla="val 21537"/>
              <a:gd name="adj2" fmla="val 25000"/>
              <a:gd name="adj3" fmla="val 25000"/>
              <a:gd name="adj4" fmla="val 64977"/>
            </a:avLst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-values, thus the “hat” over the “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eft Arrow Callout 7"/>
          <p:cNvSpPr/>
          <p:nvPr/>
        </p:nvSpPr>
        <p:spPr>
          <a:xfrm>
            <a:off x="5410200" y="2190008"/>
            <a:ext cx="3048000" cy="1659577"/>
          </a:xfrm>
          <a:prstGeom prst="leftArrowCallout">
            <a:avLst>
              <a:gd name="adj1" fmla="val 25000"/>
              <a:gd name="adj2" fmla="val 25000"/>
              <a:gd name="adj3" fmla="val 18878"/>
              <a:gd name="adj4" fmla="val 79719"/>
            </a:avLst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 for “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”…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hat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200400" y="3428999"/>
            <a:ext cx="3886200" cy="2194474"/>
            <a:chOff x="3200400" y="2534391"/>
            <a:chExt cx="3886200" cy="2194474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4724400" y="2534391"/>
              <a:ext cx="1524000" cy="1351809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 flipV="1">
              <a:off x="3200400" y="2534392"/>
              <a:ext cx="990600" cy="188520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5943600" y="3753592"/>
              <a:ext cx="1143000" cy="461665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slope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33800" y="4267200"/>
              <a:ext cx="1981200" cy="461665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y-intercept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668979" y="914400"/>
            <a:ext cx="6400800" cy="6858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 Statistics – Chapter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780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Outlier or Influential point? 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 neither?)</a:t>
            </a:r>
            <a:endParaRPr lang="en-US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062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23211"/>
            <a:ext cx="7793276" cy="466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5-Point Star 1"/>
          <p:cNvSpPr/>
          <p:nvPr/>
        </p:nvSpPr>
        <p:spPr bwMode="auto">
          <a:xfrm>
            <a:off x="216725" y="2121725"/>
            <a:ext cx="1447800" cy="1295400"/>
          </a:xfrm>
          <a:prstGeom prst="star5">
            <a:avLst/>
          </a:prstGeom>
          <a:noFill/>
          <a:ln w="1270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736" y="889337"/>
            <a:ext cx="6293711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influential point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34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72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7835956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Outlier or Influential point? 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 neither?)</a:t>
            </a:r>
            <a:endParaRPr lang="en-US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5-Point Star 1"/>
          <p:cNvSpPr/>
          <p:nvPr/>
        </p:nvSpPr>
        <p:spPr bwMode="auto">
          <a:xfrm>
            <a:off x="469075" y="497775"/>
            <a:ext cx="1447800" cy="1295400"/>
          </a:xfrm>
          <a:prstGeom prst="star5">
            <a:avLst/>
          </a:prstGeom>
          <a:noFill/>
          <a:ln w="1270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783313"/>
            <a:ext cx="5599216" cy="1754326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 this point has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leverage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deleting it would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change the slope drastically.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735740"/>
            <a:ext cx="2977097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neither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15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9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Residuals</a:t>
            </a:r>
          </a:p>
          <a:p>
            <a:pPr algn="r"/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observed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and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predicted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value)</a:t>
            </a:r>
            <a:endParaRPr 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4" y="1232786"/>
            <a:ext cx="4800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it or not, our “best fit line” will actually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most of the points.</a:t>
            </a: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6" descr="ait08-01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50023"/>
            <a:ext cx="3810000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2895600"/>
                <a:ext cx="51435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4000" b="1" i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Residual</a:t>
                </a:r>
                <a:r>
                  <a:rPr lang="en-US" sz="4000" i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:pPr lvl="0"/>
                <a:r>
                  <a:rPr lang="en-US" sz="4000" b="1" dirty="0">
                    <a:solidFill>
                      <a:srgbClr val="FFFF00"/>
                    </a:solidFill>
                  </a:rPr>
                  <a:t>O</a:t>
                </a:r>
                <a:r>
                  <a:rPr lang="en-US" sz="2800" b="1" dirty="0">
                    <a:solidFill>
                      <a:srgbClr val="FFFFFF"/>
                    </a:solidFill>
                  </a:rPr>
                  <a:t>bserved </a:t>
                </a:r>
                <a:r>
                  <a:rPr lang="en-US" sz="2800" b="1" i="1" dirty="0">
                    <a:solidFill>
                      <a:srgbClr val="FFFFFF"/>
                    </a:solidFill>
                  </a:rPr>
                  <a:t>y</a:t>
                </a:r>
                <a:r>
                  <a:rPr lang="en-US" sz="2800" b="1" dirty="0">
                    <a:solidFill>
                      <a:srgbClr val="FFFFFF"/>
                    </a:solidFill>
                  </a:rPr>
                  <a:t> – </a:t>
                </a:r>
                <a:r>
                  <a:rPr lang="en-US" sz="4000" b="1" dirty="0">
                    <a:solidFill>
                      <a:srgbClr val="FFFF00"/>
                    </a:solidFill>
                  </a:rPr>
                  <a:t>P</a:t>
                </a:r>
                <a:r>
                  <a:rPr lang="en-US" sz="2800" b="1" dirty="0">
                    <a:solidFill>
                      <a:srgbClr val="FFFFFF"/>
                    </a:solidFill>
                  </a:rPr>
                  <a:t>redicted </a:t>
                </a:r>
                <a:r>
                  <a:rPr lang="en-US" sz="2800" b="1" i="1" dirty="0" smtClean="0">
                    <a:solidFill>
                      <a:srgbClr val="FFFFFF"/>
                    </a:solidFill>
                  </a:rPr>
                  <a:t>y</a:t>
                </a:r>
                <a:r>
                  <a:rPr lang="en-US" sz="6000" b="0" dirty="0" smtClean="0">
                    <a:solidFill>
                      <a:schemeClr val="bg1"/>
                    </a:solidFill>
                  </a:rPr>
                  <a:t> </a:t>
                </a:r>
                <a:br>
                  <a:rPr lang="en-US" sz="6000" b="0" dirty="0" smtClean="0">
                    <a:solidFill>
                      <a:schemeClr val="bg1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60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e</m:t>
                      </m:r>
                      <m:r>
                        <a:rPr lang="en-US" sz="60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6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6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sz="6000" dirty="0">
                  <a:solidFill>
                    <a:schemeClr val="bg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895600"/>
                <a:ext cx="5143500" cy="2554545"/>
              </a:xfrm>
              <a:prstGeom prst="rect">
                <a:avLst/>
              </a:prstGeom>
              <a:blipFill rotWithShape="1">
                <a:blip r:embed="rId4"/>
                <a:stretch>
                  <a:fillRect l="-4389" t="-4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403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ait08-0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346" y="0"/>
            <a:ext cx="4197635" cy="367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9109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473314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point has a residual...</a:t>
            </a:r>
            <a:endParaRPr 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282" y="1375827"/>
            <a:ext cx="51514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if we plot them all, we have a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residual plot</a:t>
            </a:r>
            <a:r>
              <a:rPr lang="en-US" sz="4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82" y="2417565"/>
            <a:ext cx="455888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want a pattern in the residual plot!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1930" y="4588054"/>
            <a:ext cx="470741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residual plot has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distinct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pattern… 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looks like a linear model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appropriate.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809346" y="3657600"/>
            <a:ext cx="4197635" cy="3141662"/>
            <a:chOff x="4809346" y="3657600"/>
            <a:chExt cx="4197635" cy="3141662"/>
          </a:xfrm>
        </p:grpSpPr>
        <p:pic>
          <p:nvPicPr>
            <p:cNvPr id="605186" name="Picture 2" descr="D:\Pictures\Scans\scan057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2" r="844"/>
            <a:stretch/>
          </p:blipFill>
          <p:spPr bwMode="auto">
            <a:xfrm>
              <a:off x="4809346" y="3657600"/>
              <a:ext cx="4197635" cy="3141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Connector 5"/>
            <p:cNvCxnSpPr/>
            <p:nvPr/>
          </p:nvCxnSpPr>
          <p:spPr bwMode="auto">
            <a:xfrm>
              <a:off x="5562600" y="5117275"/>
              <a:ext cx="3444381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" name="Straight Connector 7"/>
          <p:cNvCxnSpPr/>
          <p:nvPr/>
        </p:nvCxnSpPr>
        <p:spPr bwMode="auto">
          <a:xfrm flipV="1">
            <a:off x="7467600" y="5117275"/>
            <a:ext cx="0" cy="673925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1750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256331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0">
              <a:schemeClr val="tx2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9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linear model appropriate?</a:t>
            </a:r>
            <a:endParaRPr lang="en-US" sz="4000" i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47" y="1831742"/>
            <a:ext cx="3944443" cy="350225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175" y="1831742"/>
            <a:ext cx="3945401" cy="350225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90597" y="5338389"/>
            <a:ext cx="22860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Linear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56165" y="5334000"/>
            <a:ext cx="32766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Not linear</a:t>
            </a:r>
          </a:p>
        </p:txBody>
      </p:sp>
      <p:sp>
        <p:nvSpPr>
          <p:cNvPr id="8" name="Text Box 6" descr="Pink tissue paper"/>
          <p:cNvSpPr txBox="1">
            <a:spLocks noChangeArrowheads="1"/>
          </p:cNvSpPr>
          <p:nvPr/>
        </p:nvSpPr>
        <p:spPr bwMode="auto">
          <a:xfrm>
            <a:off x="289089" y="780768"/>
            <a:ext cx="81057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residual plot that has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distinct pattern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indication that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linear model might be appropriate.</a:t>
            </a:r>
          </a:p>
        </p:txBody>
      </p:sp>
    </p:spTree>
    <p:extLst>
      <p:ext uri="{BB962C8B-B14F-4D97-AF65-F5344CB8AC3E}">
        <p14:creationId xmlns:p14="http://schemas.microsoft.com/office/powerpoint/2010/main" val="864856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9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Squares Regression Line</a:t>
            </a:r>
            <a:endParaRPr lang="en-US" sz="4000" i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Pink tissue 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74189"/>
            <a:ext cx="4572000" cy="266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9852" y="3435994"/>
            <a:ext cx="82345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>
              <a:buFont typeface="Wingdings" pitchFamily="2" charset="2"/>
              <a:buNone/>
            </a:pPr>
            <a:r>
              <a:rPr lang="en-US" sz="5400" dirty="0">
                <a:solidFill>
                  <a:schemeClr val="bg1"/>
                </a:solidFill>
              </a:rPr>
              <a:t>is the </a:t>
            </a:r>
            <a:r>
              <a:rPr lang="en-US" sz="5400" dirty="0" smtClean="0">
                <a:solidFill>
                  <a:schemeClr val="bg1"/>
                </a:solidFill>
              </a:rPr>
              <a:t>line (model) which </a:t>
            </a:r>
            <a:r>
              <a:rPr lang="en-US" sz="5400" b="1" u="sng" dirty="0">
                <a:solidFill>
                  <a:schemeClr val="bg1"/>
                </a:solidFill>
              </a:rPr>
              <a:t>minimizes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smtClean="0">
                <a:solidFill>
                  <a:schemeClr val="bg1"/>
                </a:solidFill>
              </a:rPr>
              <a:t>the </a:t>
            </a:r>
            <a:r>
              <a:rPr lang="en-US" sz="5400" b="1" dirty="0">
                <a:solidFill>
                  <a:schemeClr val="bg1"/>
                </a:solidFill>
              </a:rPr>
              <a:t>sum </a:t>
            </a:r>
            <a:r>
              <a:rPr lang="en-US" sz="5400" b="1" dirty="0" smtClean="0">
                <a:solidFill>
                  <a:schemeClr val="bg1"/>
                </a:solidFill>
              </a:rPr>
              <a:t>of </a:t>
            </a:r>
            <a:r>
              <a:rPr lang="en-US" sz="5400" b="1" dirty="0">
                <a:solidFill>
                  <a:schemeClr val="bg1"/>
                </a:solidFill>
              </a:rPr>
              <a:t>the squared residuals.</a:t>
            </a:r>
          </a:p>
        </p:txBody>
      </p:sp>
    </p:spTree>
    <p:extLst>
      <p:ext uri="{BB962C8B-B14F-4D97-AF65-F5344CB8AC3E}">
        <p14:creationId xmlns:p14="http://schemas.microsoft.com/office/powerpoint/2010/main" val="40322108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9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495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Facts about LSRL</a:t>
            </a:r>
            <a:endParaRPr lang="en-US" sz="6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Pink tissue 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76200"/>
            <a:ext cx="3512919" cy="2045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5102" y="2121411"/>
                <a:ext cx="8200697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0" indent="-571500" eaLnBrk="1" hangingPunct="1">
                  <a:buFont typeface="Arial" pitchFamily="34" charset="0"/>
                  <a:buChar char="•"/>
                </a:pPr>
                <a:r>
                  <a:rPr lang="en-US" sz="3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sum of all residuals is </a:t>
                </a:r>
                <a:r>
                  <a:rPr lang="en-US" sz="36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zero</a:t>
                </a:r>
                <a:r>
                  <a:rPr lang="en-US" sz="3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br>
                  <a:rPr lang="en-US" sz="3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en-US" i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(some are positive, some negative)</a:t>
                </a:r>
              </a:p>
              <a:p>
                <a:pPr marL="571500" indent="-571500">
                  <a:buFont typeface="Arial" pitchFamily="34" charset="0"/>
                  <a:buChar char="•"/>
                </a:pPr>
                <a:r>
                  <a:rPr lang="en-US" sz="3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sum of all </a:t>
                </a:r>
                <a:r>
                  <a:rPr lang="en-US" sz="4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squared</a:t>
                </a:r>
                <a:r>
                  <a:rPr lang="en-US" sz="3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residuals is the lowest possible value (but not 0).</a:t>
                </a:r>
                <a:br>
                  <a:rPr lang="en-US" sz="3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en-US" i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(since we square them, they are all positive)</a:t>
                </a:r>
              </a:p>
              <a:p>
                <a:pPr marL="571500" indent="-571500">
                  <a:buFont typeface="Arial" pitchFamily="34" charset="0"/>
                  <a:buChar char="•"/>
                </a:pPr>
                <a:r>
                  <a:rPr lang="en-US" sz="36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goes through the point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4800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4800" b="0" i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4800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b="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4800" b="0" i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)</m:t>
                    </m:r>
                  </m:oMath>
                </a14:m>
                <a:endParaRPr lang="en-US" sz="4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2" y="2121411"/>
                <a:ext cx="8200697" cy="3416320"/>
              </a:xfrm>
              <a:prstGeom prst="rect">
                <a:avLst/>
              </a:prstGeom>
              <a:blipFill rotWithShape="1">
                <a:blip r:embed="rId4"/>
                <a:stretch>
                  <a:fillRect l="-2156" t="-2857" r="-2454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4800" y="5943600"/>
            <a:ext cx="822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</a:rPr>
              <a:t>[shut down the laptops, but don’t put them back yet…] 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422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2" name="Rectangle 1028" descr="Pink tissue paper"/>
          <p:cNvSpPr>
            <a:spLocks noChangeArrowheads="1"/>
          </p:cNvSpPr>
          <p:nvPr/>
        </p:nvSpPr>
        <p:spPr bwMode="auto">
          <a:xfrm>
            <a:off x="28574" y="76200"/>
            <a:ext cx="873208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-228600">
              <a:tabLst>
                <a:tab pos="457200" algn="l"/>
              </a:tabLst>
            </a:pPr>
            <a:r>
              <a:rPr lang="en-C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Building the regression equation…</a:t>
            </a:r>
          </a:p>
        </p:txBody>
      </p:sp>
      <p:pic>
        <p:nvPicPr>
          <p:cNvPr id="6051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4" b="28677"/>
          <a:stretch/>
        </p:blipFill>
        <p:spPr bwMode="auto">
          <a:xfrm>
            <a:off x="304800" y="809816"/>
            <a:ext cx="8223550" cy="252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93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Outliers, leverage, and influence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5631" y="838200"/>
            <a:ext cx="800396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292100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738" indent="-254000" algn="l" rtl="0" fontAlgn="base">
              <a:spcBef>
                <a:spcPct val="20000"/>
              </a:spcBef>
              <a:spcAft>
                <a:spcPct val="0"/>
              </a:spcAft>
              <a:buClr>
                <a:srgbClr val="EF9C51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784225" indent="-215900" algn="l" rtl="0" fontAlgn="base">
              <a:spcBef>
                <a:spcPct val="20000"/>
              </a:spcBef>
              <a:spcAft>
                <a:spcPct val="0"/>
              </a:spcAft>
              <a:buClr>
                <a:srgbClr val="FDDCA1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0144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2065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16637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1209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25781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0353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point’s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-value is far from the mean of the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-values, it is said to have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leverage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(it has the potential to change the regression line significantly)</a:t>
            </a:r>
          </a:p>
          <a:p>
            <a:pPr marL="342900" indent="-342900"/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Clr>
                <a:srgbClr val="8CC6EB"/>
              </a:buClr>
            </a:pP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point is considered </a:t>
            </a:r>
            <a:r>
              <a:rPr lang="en-US" sz="4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influential</a:t>
            </a:r>
            <a:r>
              <a:rPr lang="en-US" sz="40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4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omitting it </a:t>
            </a:r>
            <a:r>
              <a:rPr lang="en-US" sz="4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</a:t>
            </a:r>
            <a:r>
              <a:rPr lang="en-US" sz="4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very different </a:t>
            </a:r>
            <a:r>
              <a:rPr lang="en-US" sz="4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sz="4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59315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Outlier or Influential point? 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 neither?)</a:t>
            </a:r>
            <a:endParaRPr lang="en-US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051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819647"/>
            <a:ext cx="7736283" cy="474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5-Point Star 1"/>
          <p:cNvSpPr/>
          <p:nvPr/>
        </p:nvSpPr>
        <p:spPr bwMode="auto">
          <a:xfrm>
            <a:off x="3393375" y="609600"/>
            <a:ext cx="1447800" cy="1295400"/>
          </a:xfrm>
          <a:prstGeom prst="star5">
            <a:avLst/>
          </a:prstGeom>
          <a:noFill/>
          <a:ln w="1270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00" y="3227909"/>
            <a:ext cx="2739853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outlier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0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3443</TotalTime>
  <Words>263</Words>
  <Application>Microsoft Office PowerPoint</Application>
  <PresentationFormat>Letter Paper (8.5x11 in)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Blends</vt:lpstr>
      <vt:lpstr>Office Theme</vt:lpstr>
      <vt:lpstr>1_Blends</vt:lpstr>
      <vt:lpstr>Linear Regression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Addison Wesley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Brian Youn</cp:lastModifiedBy>
  <cp:revision>195</cp:revision>
  <cp:lastPrinted>2001-11-04T00:51:13Z</cp:lastPrinted>
  <dcterms:created xsi:type="dcterms:W3CDTF">2005-02-25T19:46:41Z</dcterms:created>
  <dcterms:modified xsi:type="dcterms:W3CDTF">2012-10-20T19:44:01Z</dcterms:modified>
</cp:coreProperties>
</file>