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 id="2147483781" r:id="rId2"/>
    <p:sldMasterId id="2147483805" r:id="rId3"/>
  </p:sldMasterIdLst>
  <p:notesMasterIdLst>
    <p:notesMasterId r:id="rId25"/>
  </p:notesMasterIdLst>
  <p:sldIdLst>
    <p:sldId id="486" r:id="rId4"/>
    <p:sldId id="433" r:id="rId5"/>
    <p:sldId id="434" r:id="rId6"/>
    <p:sldId id="435" r:id="rId7"/>
    <p:sldId id="440" r:id="rId8"/>
    <p:sldId id="441" r:id="rId9"/>
    <p:sldId id="493" r:id="rId10"/>
    <p:sldId id="442" r:id="rId11"/>
    <p:sldId id="443" r:id="rId12"/>
    <p:sldId id="445" r:id="rId13"/>
    <p:sldId id="494" r:id="rId14"/>
    <p:sldId id="446" r:id="rId15"/>
    <p:sldId id="447" r:id="rId16"/>
    <p:sldId id="448" r:id="rId17"/>
    <p:sldId id="464" r:id="rId18"/>
    <p:sldId id="449" r:id="rId19"/>
    <p:sldId id="450" r:id="rId20"/>
    <p:sldId id="451" r:id="rId21"/>
    <p:sldId id="452" r:id="rId22"/>
    <p:sldId id="453" r:id="rId23"/>
    <p:sldId id="484" r:id="rId24"/>
  </p:sldIdLst>
  <p:sldSz cx="9144000" cy="6858000" type="screen4x3"/>
  <p:notesSz cx="6858000" cy="9144000"/>
  <p:custDataLst>
    <p:tags r:id="rId27"/>
  </p:custDataLst>
  <p:defaultTextStyle>
    <a:defPPr>
      <a:defRPr lang="en-US"/>
    </a:defPPr>
    <a:lvl1pPr algn="l" rtl="0" fontAlgn="base">
      <a:spcBef>
        <a:spcPct val="0"/>
      </a:spcBef>
      <a:spcAft>
        <a:spcPct val="0"/>
      </a:spcAft>
      <a:defRPr kern="1200">
        <a:solidFill>
          <a:schemeClr val="tx1"/>
        </a:solidFill>
        <a:latin typeface="Calibri" charset="0"/>
        <a:ea typeface="Arial" charset="0"/>
        <a:cs typeface="Arial" charset="0"/>
      </a:defRPr>
    </a:lvl1pPr>
    <a:lvl2pPr marL="457200" algn="l" rtl="0" fontAlgn="base">
      <a:spcBef>
        <a:spcPct val="0"/>
      </a:spcBef>
      <a:spcAft>
        <a:spcPct val="0"/>
      </a:spcAft>
      <a:defRPr kern="1200">
        <a:solidFill>
          <a:schemeClr val="tx1"/>
        </a:solidFill>
        <a:latin typeface="Calibri" charset="0"/>
        <a:ea typeface="Arial" charset="0"/>
        <a:cs typeface="Arial" charset="0"/>
      </a:defRPr>
    </a:lvl2pPr>
    <a:lvl3pPr marL="914400" algn="l" rtl="0" fontAlgn="base">
      <a:spcBef>
        <a:spcPct val="0"/>
      </a:spcBef>
      <a:spcAft>
        <a:spcPct val="0"/>
      </a:spcAft>
      <a:defRPr kern="1200">
        <a:solidFill>
          <a:schemeClr val="tx1"/>
        </a:solidFill>
        <a:latin typeface="Calibri" charset="0"/>
        <a:ea typeface="Arial" charset="0"/>
        <a:cs typeface="Arial" charset="0"/>
      </a:defRPr>
    </a:lvl3pPr>
    <a:lvl4pPr marL="1371600" algn="l" rtl="0" fontAlgn="base">
      <a:spcBef>
        <a:spcPct val="0"/>
      </a:spcBef>
      <a:spcAft>
        <a:spcPct val="0"/>
      </a:spcAft>
      <a:defRPr kern="1200">
        <a:solidFill>
          <a:schemeClr val="tx1"/>
        </a:solidFill>
        <a:latin typeface="Calibri" charset="0"/>
        <a:ea typeface="Arial" charset="0"/>
        <a:cs typeface="Arial" charset="0"/>
      </a:defRPr>
    </a:lvl4pPr>
    <a:lvl5pPr marL="1828800" algn="l" rtl="0" fontAlgn="base">
      <a:spcBef>
        <a:spcPct val="0"/>
      </a:spcBef>
      <a:spcAft>
        <a:spcPct val="0"/>
      </a:spcAft>
      <a:defRPr kern="1200">
        <a:solidFill>
          <a:schemeClr val="tx1"/>
        </a:solidFill>
        <a:latin typeface="Calibri" charset="0"/>
        <a:ea typeface="Arial" charset="0"/>
        <a:cs typeface="Arial" charset="0"/>
      </a:defRPr>
    </a:lvl5pPr>
    <a:lvl6pPr marL="2286000" algn="l" defTabSz="457200" rtl="0" eaLnBrk="1" latinLnBrk="0" hangingPunct="1">
      <a:defRPr kern="1200">
        <a:solidFill>
          <a:schemeClr val="tx1"/>
        </a:solidFill>
        <a:latin typeface="Calibri" charset="0"/>
        <a:ea typeface="Arial" charset="0"/>
        <a:cs typeface="Arial" charset="0"/>
      </a:defRPr>
    </a:lvl6pPr>
    <a:lvl7pPr marL="2743200" algn="l" defTabSz="457200" rtl="0" eaLnBrk="1" latinLnBrk="0" hangingPunct="1">
      <a:defRPr kern="1200">
        <a:solidFill>
          <a:schemeClr val="tx1"/>
        </a:solidFill>
        <a:latin typeface="Calibri" charset="0"/>
        <a:ea typeface="Arial" charset="0"/>
        <a:cs typeface="Arial" charset="0"/>
      </a:defRPr>
    </a:lvl7pPr>
    <a:lvl8pPr marL="3200400" algn="l" defTabSz="457200" rtl="0" eaLnBrk="1" latinLnBrk="0" hangingPunct="1">
      <a:defRPr kern="1200">
        <a:solidFill>
          <a:schemeClr val="tx1"/>
        </a:solidFill>
        <a:latin typeface="Calibri" charset="0"/>
        <a:ea typeface="Arial" charset="0"/>
        <a:cs typeface="Arial" charset="0"/>
      </a:defRPr>
    </a:lvl8pPr>
    <a:lvl9pPr marL="3657600" algn="l" defTabSz="457200" rtl="0" eaLnBrk="1" latinLnBrk="0" hangingPunct="1">
      <a:defRPr kern="1200">
        <a:solidFill>
          <a:schemeClr val="tx1"/>
        </a:solidFill>
        <a:latin typeface="Calibri"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DFFF"/>
    <a:srgbClr val="008000"/>
    <a:srgbClr val="7A0000"/>
    <a:srgbClr val="FFD5D5"/>
    <a:srgbClr val="336600"/>
    <a:srgbClr val="2C5800"/>
    <a:srgbClr val="0000FF"/>
    <a:srgbClr val="FFCCCC"/>
    <a:srgbClr val="009ED6"/>
    <a:srgbClr val="4256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30" autoAdjust="0"/>
    <p:restoredTop sz="94660" autoAdjust="0"/>
  </p:normalViewPr>
  <p:slideViewPr>
    <p:cSldViewPr>
      <p:cViewPr varScale="1">
        <p:scale>
          <a:sx n="97" d="100"/>
          <a:sy n="97" d="100"/>
        </p:scale>
        <p:origin x="-984" y="-104"/>
      </p:cViewPr>
      <p:guideLst>
        <p:guide orient="horz" pos="2160"/>
        <p:guide pos="2880"/>
      </p:guideLst>
    </p:cSldViewPr>
  </p:slideViewPr>
  <p:outlineViewPr>
    <p:cViewPr>
      <p:scale>
        <a:sx n="33" d="100"/>
        <a:sy n="33" d="100"/>
      </p:scale>
      <p:origin x="0" y="19806"/>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tags" Target="tags/tag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pitchFamily="34" charset="0"/>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236FB1E-540E-444B-8476-0C2BD785FC77}" type="datetimeFigureOut">
              <a:rPr lang="en-US"/>
              <a:pPr/>
              <a:t>8/27/14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pitchFamily="34" charset="0"/>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803BC67-D9DA-184C-B368-4CEB9125E3B1}" type="slidenum">
              <a:rPr lang="en-US"/>
              <a:pPr/>
              <a:t>‹#›</a:t>
            </a:fld>
            <a:endParaRPr lang="en-US"/>
          </a:p>
        </p:txBody>
      </p:sp>
    </p:spTree>
    <p:extLst>
      <p:ext uri="{BB962C8B-B14F-4D97-AF65-F5344CB8AC3E}">
        <p14:creationId xmlns:p14="http://schemas.microsoft.com/office/powerpoint/2010/main" val="13218362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8FB24F1-5131-4692-9E53-47BE443F3A8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09812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AD0BAF-6AB7-4736-98F0-5C998A2BBB2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34273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16648A5-30D3-4052-AE33-A62912E9508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087328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96B511-10C2-4D35-81EB-044D63028FDF}" type="slidenum">
              <a:rPr lang="en-US"/>
              <a:pPr>
                <a:defRPr/>
              </a:pPr>
              <a:t>‹#›</a:t>
            </a:fld>
            <a:endParaRPr lang="en-US"/>
          </a:p>
        </p:txBody>
      </p:sp>
    </p:spTree>
    <p:extLst>
      <p:ext uri="{BB962C8B-B14F-4D97-AF65-F5344CB8AC3E}">
        <p14:creationId xmlns:p14="http://schemas.microsoft.com/office/powerpoint/2010/main" val="2905200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BBD363-8DF0-4346-AB6A-66F6090EE8EA}" type="slidenum">
              <a:rPr lang="en-US"/>
              <a:pPr>
                <a:defRPr/>
              </a:pPr>
              <a:t>‹#›</a:t>
            </a:fld>
            <a:endParaRPr lang="en-US"/>
          </a:p>
        </p:txBody>
      </p:sp>
    </p:spTree>
    <p:extLst>
      <p:ext uri="{BB962C8B-B14F-4D97-AF65-F5344CB8AC3E}">
        <p14:creationId xmlns:p14="http://schemas.microsoft.com/office/powerpoint/2010/main" val="1235178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1224DA-2291-4CFA-BD80-DD5798C358D5}" type="slidenum">
              <a:rPr lang="en-US"/>
              <a:pPr>
                <a:defRPr/>
              </a:pPr>
              <a:t>‹#›</a:t>
            </a:fld>
            <a:endParaRPr lang="en-US"/>
          </a:p>
        </p:txBody>
      </p:sp>
    </p:spTree>
    <p:extLst>
      <p:ext uri="{BB962C8B-B14F-4D97-AF65-F5344CB8AC3E}">
        <p14:creationId xmlns:p14="http://schemas.microsoft.com/office/powerpoint/2010/main" val="12694925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283F0B-09B4-4655-9980-E7A1413A6A8C}" type="slidenum">
              <a:rPr lang="en-US"/>
              <a:pPr>
                <a:defRPr/>
              </a:pPr>
              <a:t>‹#›</a:t>
            </a:fld>
            <a:endParaRPr lang="en-US"/>
          </a:p>
        </p:txBody>
      </p:sp>
    </p:spTree>
    <p:extLst>
      <p:ext uri="{BB962C8B-B14F-4D97-AF65-F5344CB8AC3E}">
        <p14:creationId xmlns:p14="http://schemas.microsoft.com/office/powerpoint/2010/main" val="1985520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D32CB4B-C917-4EE3-848D-BAF29F74515F}" type="slidenum">
              <a:rPr lang="en-US"/>
              <a:pPr>
                <a:defRPr/>
              </a:pPr>
              <a:t>‹#›</a:t>
            </a:fld>
            <a:endParaRPr lang="en-US"/>
          </a:p>
        </p:txBody>
      </p:sp>
    </p:spTree>
    <p:extLst>
      <p:ext uri="{BB962C8B-B14F-4D97-AF65-F5344CB8AC3E}">
        <p14:creationId xmlns:p14="http://schemas.microsoft.com/office/powerpoint/2010/main" val="1597796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C8F7E9-7035-48AD-9F69-31CDCC314641}" type="slidenum">
              <a:rPr lang="en-US"/>
              <a:pPr>
                <a:defRPr/>
              </a:pPr>
              <a:t>‹#›</a:t>
            </a:fld>
            <a:endParaRPr lang="en-US"/>
          </a:p>
        </p:txBody>
      </p:sp>
    </p:spTree>
    <p:extLst>
      <p:ext uri="{BB962C8B-B14F-4D97-AF65-F5344CB8AC3E}">
        <p14:creationId xmlns:p14="http://schemas.microsoft.com/office/powerpoint/2010/main" val="27108705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E6ACED2-9B35-475F-AE0E-7ED7E097E824}" type="slidenum">
              <a:rPr lang="en-US"/>
              <a:pPr>
                <a:defRPr/>
              </a:pPr>
              <a:t>‹#›</a:t>
            </a:fld>
            <a:endParaRPr lang="en-US"/>
          </a:p>
        </p:txBody>
      </p:sp>
    </p:spTree>
    <p:extLst>
      <p:ext uri="{BB962C8B-B14F-4D97-AF65-F5344CB8AC3E}">
        <p14:creationId xmlns:p14="http://schemas.microsoft.com/office/powerpoint/2010/main" val="15783468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2F7957-8F25-480E-848E-8822655071D3}" type="slidenum">
              <a:rPr lang="en-US"/>
              <a:pPr>
                <a:defRPr/>
              </a:pPr>
              <a:t>‹#›</a:t>
            </a:fld>
            <a:endParaRPr lang="en-US"/>
          </a:p>
        </p:txBody>
      </p:sp>
    </p:spTree>
    <p:extLst>
      <p:ext uri="{BB962C8B-B14F-4D97-AF65-F5344CB8AC3E}">
        <p14:creationId xmlns:p14="http://schemas.microsoft.com/office/powerpoint/2010/main" val="223297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839856-CBBE-4529-81C3-A6622B60DA6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80424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D78B4E-1BE3-4D5F-98E9-E1839C3D5D27}" type="slidenum">
              <a:rPr lang="en-US"/>
              <a:pPr>
                <a:defRPr/>
              </a:pPr>
              <a:t>‹#›</a:t>
            </a:fld>
            <a:endParaRPr lang="en-US"/>
          </a:p>
        </p:txBody>
      </p:sp>
    </p:spTree>
    <p:extLst>
      <p:ext uri="{BB962C8B-B14F-4D97-AF65-F5344CB8AC3E}">
        <p14:creationId xmlns:p14="http://schemas.microsoft.com/office/powerpoint/2010/main" val="12591338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E3C3B2-2C6A-4B7E-BC58-B98B8BD090A2}" type="slidenum">
              <a:rPr lang="en-US"/>
              <a:pPr>
                <a:defRPr/>
              </a:pPr>
              <a:t>‹#›</a:t>
            </a:fld>
            <a:endParaRPr lang="en-US"/>
          </a:p>
        </p:txBody>
      </p:sp>
    </p:spTree>
    <p:extLst>
      <p:ext uri="{BB962C8B-B14F-4D97-AF65-F5344CB8AC3E}">
        <p14:creationId xmlns:p14="http://schemas.microsoft.com/office/powerpoint/2010/main" val="4271225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ED6DC3-FC1D-4BC2-BD27-33AC29AE2760}" type="slidenum">
              <a:rPr lang="en-US"/>
              <a:pPr>
                <a:defRPr/>
              </a:pPr>
              <a:t>‹#›</a:t>
            </a:fld>
            <a:endParaRPr lang="en-US"/>
          </a:p>
        </p:txBody>
      </p:sp>
    </p:spTree>
    <p:extLst>
      <p:ext uri="{BB962C8B-B14F-4D97-AF65-F5344CB8AC3E}">
        <p14:creationId xmlns:p14="http://schemas.microsoft.com/office/powerpoint/2010/main" val="30344727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96B511-10C2-4D35-81EB-044D63028FDF}" type="slidenum">
              <a:rPr lang="en-US"/>
              <a:pPr>
                <a:defRPr/>
              </a:pPr>
              <a:t>‹#›</a:t>
            </a:fld>
            <a:endParaRPr lang="en-US"/>
          </a:p>
        </p:txBody>
      </p:sp>
    </p:spTree>
    <p:extLst>
      <p:ext uri="{BB962C8B-B14F-4D97-AF65-F5344CB8AC3E}">
        <p14:creationId xmlns:p14="http://schemas.microsoft.com/office/powerpoint/2010/main" val="2061794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CBBD363-8DF0-4346-AB6A-66F6090EE8EA}" type="slidenum">
              <a:rPr lang="en-US"/>
              <a:pPr>
                <a:defRPr/>
              </a:pPr>
              <a:t>‹#›</a:t>
            </a:fld>
            <a:endParaRPr lang="en-US"/>
          </a:p>
        </p:txBody>
      </p:sp>
    </p:spTree>
    <p:extLst>
      <p:ext uri="{BB962C8B-B14F-4D97-AF65-F5344CB8AC3E}">
        <p14:creationId xmlns:p14="http://schemas.microsoft.com/office/powerpoint/2010/main" val="3769511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1224DA-2291-4CFA-BD80-DD5798C358D5}" type="slidenum">
              <a:rPr lang="en-US"/>
              <a:pPr>
                <a:defRPr/>
              </a:pPr>
              <a:t>‹#›</a:t>
            </a:fld>
            <a:endParaRPr lang="en-US"/>
          </a:p>
        </p:txBody>
      </p:sp>
    </p:spTree>
    <p:extLst>
      <p:ext uri="{BB962C8B-B14F-4D97-AF65-F5344CB8AC3E}">
        <p14:creationId xmlns:p14="http://schemas.microsoft.com/office/powerpoint/2010/main" val="35716121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283F0B-09B4-4655-9980-E7A1413A6A8C}" type="slidenum">
              <a:rPr lang="en-US"/>
              <a:pPr>
                <a:defRPr/>
              </a:pPr>
              <a:t>‹#›</a:t>
            </a:fld>
            <a:endParaRPr lang="en-US"/>
          </a:p>
        </p:txBody>
      </p:sp>
    </p:spTree>
    <p:extLst>
      <p:ext uri="{BB962C8B-B14F-4D97-AF65-F5344CB8AC3E}">
        <p14:creationId xmlns:p14="http://schemas.microsoft.com/office/powerpoint/2010/main" val="11002770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D32CB4B-C917-4EE3-848D-BAF29F74515F}" type="slidenum">
              <a:rPr lang="en-US"/>
              <a:pPr>
                <a:defRPr/>
              </a:pPr>
              <a:t>‹#›</a:t>
            </a:fld>
            <a:endParaRPr lang="en-US"/>
          </a:p>
        </p:txBody>
      </p:sp>
    </p:spTree>
    <p:extLst>
      <p:ext uri="{BB962C8B-B14F-4D97-AF65-F5344CB8AC3E}">
        <p14:creationId xmlns:p14="http://schemas.microsoft.com/office/powerpoint/2010/main" val="17080495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C8F7E9-7035-48AD-9F69-31CDCC314641}" type="slidenum">
              <a:rPr lang="en-US"/>
              <a:pPr>
                <a:defRPr/>
              </a:pPr>
              <a:t>‹#›</a:t>
            </a:fld>
            <a:endParaRPr lang="en-US"/>
          </a:p>
        </p:txBody>
      </p:sp>
    </p:spTree>
    <p:extLst>
      <p:ext uri="{BB962C8B-B14F-4D97-AF65-F5344CB8AC3E}">
        <p14:creationId xmlns:p14="http://schemas.microsoft.com/office/powerpoint/2010/main" val="25492386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E6ACED2-9B35-475F-AE0E-7ED7E097E824}" type="slidenum">
              <a:rPr lang="en-US"/>
              <a:pPr>
                <a:defRPr/>
              </a:pPr>
              <a:t>‹#›</a:t>
            </a:fld>
            <a:endParaRPr lang="en-US"/>
          </a:p>
        </p:txBody>
      </p:sp>
    </p:spTree>
    <p:extLst>
      <p:ext uri="{BB962C8B-B14F-4D97-AF65-F5344CB8AC3E}">
        <p14:creationId xmlns:p14="http://schemas.microsoft.com/office/powerpoint/2010/main" val="2769651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EA10DB3-D120-4E97-8365-FE8128D93F9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273461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2F7957-8F25-480E-848E-8822655071D3}" type="slidenum">
              <a:rPr lang="en-US"/>
              <a:pPr>
                <a:defRPr/>
              </a:pPr>
              <a:t>‹#›</a:t>
            </a:fld>
            <a:endParaRPr lang="en-US"/>
          </a:p>
        </p:txBody>
      </p:sp>
    </p:spTree>
    <p:extLst>
      <p:ext uri="{BB962C8B-B14F-4D97-AF65-F5344CB8AC3E}">
        <p14:creationId xmlns:p14="http://schemas.microsoft.com/office/powerpoint/2010/main" val="11226251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D78B4E-1BE3-4D5F-98E9-E1839C3D5D27}" type="slidenum">
              <a:rPr lang="en-US"/>
              <a:pPr>
                <a:defRPr/>
              </a:pPr>
              <a:t>‹#›</a:t>
            </a:fld>
            <a:endParaRPr lang="en-US"/>
          </a:p>
        </p:txBody>
      </p:sp>
    </p:spTree>
    <p:extLst>
      <p:ext uri="{BB962C8B-B14F-4D97-AF65-F5344CB8AC3E}">
        <p14:creationId xmlns:p14="http://schemas.microsoft.com/office/powerpoint/2010/main" val="21436882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E3C3B2-2C6A-4B7E-BC58-B98B8BD090A2}" type="slidenum">
              <a:rPr lang="en-US"/>
              <a:pPr>
                <a:defRPr/>
              </a:pPr>
              <a:t>‹#›</a:t>
            </a:fld>
            <a:endParaRPr lang="en-US"/>
          </a:p>
        </p:txBody>
      </p:sp>
    </p:spTree>
    <p:extLst>
      <p:ext uri="{BB962C8B-B14F-4D97-AF65-F5344CB8AC3E}">
        <p14:creationId xmlns:p14="http://schemas.microsoft.com/office/powerpoint/2010/main" val="16380418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ED6DC3-FC1D-4BC2-BD27-33AC29AE2760}" type="slidenum">
              <a:rPr lang="en-US"/>
              <a:pPr>
                <a:defRPr/>
              </a:pPr>
              <a:t>‹#›</a:t>
            </a:fld>
            <a:endParaRPr lang="en-US"/>
          </a:p>
        </p:txBody>
      </p:sp>
    </p:spTree>
    <p:extLst>
      <p:ext uri="{BB962C8B-B14F-4D97-AF65-F5344CB8AC3E}">
        <p14:creationId xmlns:p14="http://schemas.microsoft.com/office/powerpoint/2010/main" val="161087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0C26207-059D-4374-A5CC-1A55F05B382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1072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ACF16E99-C232-4388-BCE8-8B4A450E5F9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9356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D179CCC8-7B84-41BC-9FCE-3B325141D2F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09671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3A4E23F-E879-4CE8-B866-EEE994C8C8B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0756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9C1F98-54BE-4D39-9E00-42AC4722AD8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72329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E8BA6FE-4F84-4681-A1BE-FB5082593D4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991983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smtClean="0">
              <a:solidFill>
                <a:srgbClr val="000000"/>
              </a:solidFill>
              <a:latin typeface="Times New Roman"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hangingPunct="0"/>
            <a:endParaRPr lang="en-US" smtClean="0">
              <a:solidFill>
                <a:srgbClr val="000000"/>
              </a:solidFill>
              <a:latin typeface="Times New Roman"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hangingPunct="0"/>
            <a:fld id="{E5C08CE3-BFA2-484E-86B7-E5B7F9526B5F}" type="slidenum">
              <a:rPr lang="en-US" smtClean="0">
                <a:solidFill>
                  <a:srgbClr val="000000"/>
                </a:solidFill>
                <a:latin typeface="Times New Roman" pitchFamily="18" charset="0"/>
                <a:ea typeface="+mn-ea"/>
                <a:cs typeface="+mn-cs"/>
              </a:rPr>
              <a:pPr eaLnBrk="0" hangingPunct="0"/>
              <a:t>‹#›</a:t>
            </a:fld>
            <a:endParaRPr lang="en-US" smtClean="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450549544"/>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FFFFFF"/>
                </a:solidFill>
                <a:latin typeface="Arial" charset="0"/>
              </a:defRPr>
            </a:lvl1pPr>
          </a:lstStyle>
          <a:p>
            <a:pPr>
              <a:defRPr/>
            </a:pPr>
            <a:endParaRPr lang="en-US">
              <a:ea typeface="+mn-ea"/>
              <a:cs typeface="+mn-cs"/>
            </a:endParaRPr>
          </a:p>
        </p:txBody>
      </p:sp>
      <p:sp>
        <p:nvSpPr>
          <p:cNvPr id="491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FFFFFF"/>
                </a:solidFill>
                <a:latin typeface="Arial" charset="0"/>
              </a:defRPr>
            </a:lvl1pPr>
          </a:lstStyle>
          <a:p>
            <a:pPr>
              <a:defRPr/>
            </a:pPr>
            <a:endParaRPr lang="en-US">
              <a:ea typeface="+mn-ea"/>
              <a:cs typeface="+mn-cs"/>
            </a:endParaRPr>
          </a:p>
        </p:txBody>
      </p:sp>
      <p:sp>
        <p:nvSpPr>
          <p:cNvPr id="491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FFFFFF"/>
                </a:solidFill>
                <a:latin typeface="Arial" charset="0"/>
              </a:defRPr>
            </a:lvl1pPr>
          </a:lstStyle>
          <a:p>
            <a:pPr>
              <a:defRPr/>
            </a:pPr>
            <a:fld id="{37245A68-526C-44BB-9392-1D03F2058F3A}" type="slidenum">
              <a:rPr lang="en-US">
                <a:ea typeface="+mn-ea"/>
                <a:cs typeface="+mn-cs"/>
              </a:rPr>
              <a:pPr>
                <a:defRPr/>
              </a:pPr>
              <a:t>‹#›</a:t>
            </a:fld>
            <a:endParaRPr lang="en-US">
              <a:ea typeface="+mn-ea"/>
              <a:cs typeface="+mn-cs"/>
            </a:endParaRPr>
          </a:p>
        </p:txBody>
      </p:sp>
    </p:spTree>
    <p:extLst>
      <p:ext uri="{BB962C8B-B14F-4D97-AF65-F5344CB8AC3E}">
        <p14:creationId xmlns:p14="http://schemas.microsoft.com/office/powerpoint/2010/main" val="641679519"/>
      </p:ext>
    </p:extLst>
  </p:cSld>
  <p:clrMap bg1="dk2" tx1="lt1" bg2="dk1" tx2="lt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FFFFFF"/>
                </a:solidFill>
                <a:latin typeface="Arial" charset="0"/>
              </a:defRPr>
            </a:lvl1pPr>
          </a:lstStyle>
          <a:p>
            <a:pPr>
              <a:defRPr/>
            </a:pPr>
            <a:endParaRPr lang="en-US">
              <a:ea typeface="+mn-ea"/>
            </a:endParaRPr>
          </a:p>
        </p:txBody>
      </p:sp>
      <p:sp>
        <p:nvSpPr>
          <p:cNvPr id="491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FFFFFF"/>
                </a:solidFill>
                <a:latin typeface="Arial" charset="0"/>
              </a:defRPr>
            </a:lvl1pPr>
          </a:lstStyle>
          <a:p>
            <a:pPr>
              <a:defRPr/>
            </a:pPr>
            <a:endParaRPr lang="en-US">
              <a:ea typeface="+mn-ea"/>
            </a:endParaRPr>
          </a:p>
        </p:txBody>
      </p:sp>
      <p:sp>
        <p:nvSpPr>
          <p:cNvPr id="491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FFFFFF"/>
                </a:solidFill>
                <a:latin typeface="Arial" charset="0"/>
              </a:defRPr>
            </a:lvl1pPr>
          </a:lstStyle>
          <a:p>
            <a:pPr>
              <a:defRPr/>
            </a:pPr>
            <a:fld id="{37245A68-526C-44BB-9392-1D03F2058F3A}" type="slidenum">
              <a:rPr lang="en-US">
                <a:ea typeface="+mn-ea"/>
              </a:rPr>
              <a:pPr>
                <a:defRPr/>
              </a:pPr>
              <a:t>‹#›</a:t>
            </a:fld>
            <a:endParaRPr lang="en-US">
              <a:ea typeface="+mn-ea"/>
            </a:endParaRPr>
          </a:p>
        </p:txBody>
      </p:sp>
    </p:spTree>
    <p:extLst>
      <p:ext uri="{BB962C8B-B14F-4D97-AF65-F5344CB8AC3E}">
        <p14:creationId xmlns:p14="http://schemas.microsoft.com/office/powerpoint/2010/main" val="3774492500"/>
      </p:ext>
    </p:extLst>
  </p:cSld>
  <p:clrMap bg1="dk2" tx1="lt1" bg2="dk1" tx2="lt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2.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tags" Target="../tags/tag16.x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tags" Target="../tags/tag17.x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tags" Target="../tags/tag18.x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tags" Target="../tags/tag19.xml"/><Relationship Id="rId2"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tags" Target="../tags/tag20.xml"/><Relationship Id="rId2"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tags" Target="../tags/tag21.xml"/><Relationship Id="rId2"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tags" Target="../tags/tag22.xml"/><Relationship Id="rId2"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tags" Target="../tags/tag6.xml"/><Relationship Id="rId2"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18.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0000"/>
            </a:gs>
            <a:gs pos="100000">
              <a:srgbClr val="C00000"/>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extBox 1"/>
          <p:cNvSpPr txBox="1"/>
          <p:nvPr/>
        </p:nvSpPr>
        <p:spPr>
          <a:xfrm>
            <a:off x="2648456" y="3054147"/>
            <a:ext cx="3579826" cy="830997"/>
          </a:xfrm>
          <a:prstGeom prst="rect">
            <a:avLst/>
          </a:prstGeom>
          <a:noFill/>
        </p:spPr>
        <p:txBody>
          <a:bodyPr wrap="none" rtlCol="0">
            <a:spAutoFit/>
          </a:bodyPr>
          <a:lstStyle/>
          <a:p>
            <a:pPr algn="ctr"/>
            <a:r>
              <a:rPr lang="en-US" sz="4800" dirty="0" smtClean="0">
                <a:solidFill>
                  <a:srgbClr val="FFFFFF">
                    <a:lumMod val="95000"/>
                  </a:srgbClr>
                </a:solidFill>
                <a:effectLst>
                  <a:outerShdw blurRad="38100" dist="38100" dir="2700000" algn="tl">
                    <a:srgbClr val="000000">
                      <a:alpha val="43137"/>
                    </a:srgbClr>
                  </a:outerShdw>
                </a:effectLst>
                <a:latin typeface="Adobe Garamond Pro" pitchFamily="18" charset="0"/>
                <a:ea typeface="+mn-ea"/>
                <a:cs typeface="+mn-cs"/>
              </a:rPr>
              <a:t>about BIAS…</a:t>
            </a:r>
            <a:endParaRPr lang="en-US" sz="4800" dirty="0">
              <a:solidFill>
                <a:srgbClr val="FFFFFF">
                  <a:lumMod val="95000"/>
                </a:srgbClr>
              </a:solidFill>
              <a:effectLst>
                <a:outerShdw blurRad="38100" dist="38100" dir="2700000" algn="tl">
                  <a:srgbClr val="000000">
                    <a:alpha val="43137"/>
                  </a:srgbClr>
                </a:outerShdw>
              </a:effectLst>
              <a:latin typeface="Adobe Garamond Pro" pitchFamily="18" charset="0"/>
              <a:ea typeface="+mn-ea"/>
              <a:cs typeface="+mn-cs"/>
            </a:endParaRPr>
          </a:p>
        </p:txBody>
      </p:sp>
    </p:spTree>
    <p:custDataLst>
      <p:tags r:id="rId1"/>
    </p:custDataLst>
    <p:extLst>
      <p:ext uri="{BB962C8B-B14F-4D97-AF65-F5344CB8AC3E}">
        <p14:creationId xmlns:p14="http://schemas.microsoft.com/office/powerpoint/2010/main" val="121237567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152400" y="76200"/>
            <a:ext cx="8534400" cy="685800"/>
          </a:xfrm>
        </p:spPr>
        <p:txBody>
          <a:bodyPr/>
          <a:lstStyle/>
          <a:p>
            <a:pPr>
              <a:buFontTx/>
              <a:buNone/>
            </a:pPr>
            <a:r>
              <a:rPr lang="en-US" dirty="0" smtClean="0">
                <a:solidFill>
                  <a:srgbClr val="FFFF00"/>
                </a:solidFill>
                <a:latin typeface="Comic Sans MS" pitchFamily="66" charset="0"/>
              </a:rPr>
              <a:t>(examples of response bias)</a:t>
            </a:r>
          </a:p>
          <a:p>
            <a:pPr lvl="1">
              <a:buFontTx/>
              <a:buNone/>
            </a:pPr>
            <a:r>
              <a:rPr lang="en-US" dirty="0" smtClean="0">
                <a:solidFill>
                  <a:srgbClr val="FFFF00"/>
                </a:solidFill>
                <a:latin typeface="Comic Sans MS" pitchFamily="66" charset="0"/>
              </a:rPr>
              <a:t>  </a:t>
            </a:r>
          </a:p>
          <a:p>
            <a:pPr lvl="1">
              <a:buFontTx/>
              <a:buNone/>
            </a:pPr>
            <a:endParaRPr lang="en-US" sz="3200" dirty="0" smtClean="0">
              <a:solidFill>
                <a:srgbClr val="FFFF00"/>
              </a:solidFill>
              <a:latin typeface="Comic Sans MS" pitchFamily="66" charset="0"/>
            </a:endParaRPr>
          </a:p>
        </p:txBody>
      </p:sp>
      <p:sp>
        <p:nvSpPr>
          <p:cNvPr id="4" name="TextBox 3"/>
          <p:cNvSpPr txBox="1">
            <a:spLocks noChangeArrowheads="1"/>
          </p:cNvSpPr>
          <p:nvPr/>
        </p:nvSpPr>
        <p:spPr bwMode="auto">
          <a:xfrm>
            <a:off x="457200" y="762000"/>
            <a:ext cx="80010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57200" indent="-457200" eaLnBrk="0" hangingPunct="0">
              <a:buFont typeface="Arial" pitchFamily="34" charset="0"/>
              <a:buChar char="•"/>
            </a:pPr>
            <a:r>
              <a:rPr lang="en-US" sz="2800" dirty="0" smtClean="0">
                <a:solidFill>
                  <a:srgbClr val="FFFFFF"/>
                </a:solidFill>
                <a:latin typeface="Comic Sans MS" pitchFamily="66" charset="0"/>
                <a:ea typeface="+mn-ea"/>
                <a:cs typeface="+mn-cs"/>
              </a:rPr>
              <a:t>A uniformed campus police office visits your class and asks every student about their drug use in the last 30 days…</a:t>
            </a:r>
            <a:br>
              <a:rPr lang="en-US" sz="2800" dirty="0" smtClean="0">
                <a:solidFill>
                  <a:srgbClr val="FFFFFF"/>
                </a:solidFill>
                <a:latin typeface="Comic Sans MS" pitchFamily="66" charset="0"/>
                <a:ea typeface="+mn-ea"/>
                <a:cs typeface="+mn-cs"/>
              </a:rPr>
            </a:br>
            <a:endParaRPr lang="en-US" sz="2800" dirty="0" smtClean="0">
              <a:solidFill>
                <a:srgbClr val="FFFFFF"/>
              </a:solidFill>
              <a:latin typeface="Comic Sans MS" pitchFamily="66" charset="0"/>
              <a:ea typeface="+mn-ea"/>
              <a:cs typeface="+mn-cs"/>
            </a:endParaRPr>
          </a:p>
          <a:p>
            <a:pPr marL="457200" indent="-457200" eaLnBrk="0" hangingPunct="0">
              <a:buFont typeface="Arial" pitchFamily="34" charset="0"/>
              <a:buChar char="•"/>
            </a:pPr>
            <a:r>
              <a:rPr lang="en-US" sz="2800" dirty="0" smtClean="0">
                <a:solidFill>
                  <a:srgbClr val="FFFFFF"/>
                </a:solidFill>
                <a:latin typeface="Comic Sans MS" pitchFamily="66" charset="0"/>
                <a:ea typeface="+mn-ea"/>
                <a:cs typeface="+mn-cs"/>
              </a:rPr>
              <a:t>In 2011, Leander ISD was forced to cut a number of jobs due to budget cuts.  As part of their exit surveys, they asked teachers the following question:</a:t>
            </a:r>
            <a:br>
              <a:rPr lang="en-US" sz="2800" dirty="0" smtClean="0">
                <a:solidFill>
                  <a:srgbClr val="FFFFFF"/>
                </a:solidFill>
                <a:latin typeface="Comic Sans MS" pitchFamily="66" charset="0"/>
                <a:ea typeface="+mn-ea"/>
                <a:cs typeface="+mn-cs"/>
              </a:rPr>
            </a:br>
            <a:r>
              <a:rPr lang="en-US" sz="2800" dirty="0" smtClean="0">
                <a:solidFill>
                  <a:srgbClr val="FFFF00"/>
                </a:solidFill>
                <a:effectLst>
                  <a:outerShdw blurRad="38100" dist="38100" dir="2700000" algn="tl">
                    <a:srgbClr val="000000">
                      <a:alpha val="43137"/>
                    </a:srgbClr>
                  </a:outerShdw>
                </a:effectLst>
                <a:latin typeface="Gotham Medium" pitchFamily="50" charset="0"/>
                <a:ea typeface="+mn-ea"/>
                <a:cs typeface="+mn-cs"/>
              </a:rPr>
              <a:t>“Would you recommend Leander ISD to a friend as a </a:t>
            </a:r>
            <a:r>
              <a:rPr lang="en-US" sz="2800" b="1" dirty="0" smtClean="0">
                <a:solidFill>
                  <a:srgbClr val="FFFF00"/>
                </a:solidFill>
                <a:effectLst>
                  <a:outerShdw blurRad="38100" dist="38100" dir="2700000" algn="tl">
                    <a:srgbClr val="000000">
                      <a:alpha val="43137"/>
                    </a:srgbClr>
                  </a:outerShdw>
                </a:effectLst>
                <a:latin typeface="Gotham Medium" pitchFamily="50" charset="0"/>
                <a:ea typeface="+mn-ea"/>
                <a:cs typeface="+mn-cs"/>
              </a:rPr>
              <a:t>good place to work</a:t>
            </a:r>
            <a:r>
              <a:rPr lang="en-US" sz="2800" dirty="0" smtClean="0">
                <a:solidFill>
                  <a:srgbClr val="FFFF00"/>
                </a:solidFill>
                <a:effectLst>
                  <a:outerShdw blurRad="38100" dist="38100" dir="2700000" algn="tl">
                    <a:srgbClr val="000000">
                      <a:alpha val="43137"/>
                    </a:srgbClr>
                  </a:outerShdw>
                </a:effectLst>
                <a:latin typeface="Gotham Medium" pitchFamily="50" charset="0"/>
                <a:ea typeface="+mn-ea"/>
                <a:cs typeface="+mn-cs"/>
              </a:rPr>
              <a:t>?”</a:t>
            </a:r>
          </a:p>
        </p:txBody>
      </p:sp>
    </p:spTree>
    <p:custDataLst>
      <p:tags r:id="rId1"/>
    </p:custDataLst>
    <p:extLst>
      <p:ext uri="{BB962C8B-B14F-4D97-AF65-F5344CB8AC3E}">
        <p14:creationId xmlns:p14="http://schemas.microsoft.com/office/powerpoint/2010/main" val="1621239491"/>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1157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12" y="1219200"/>
            <a:ext cx="8951373"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rot="21364007">
            <a:off x="1143000" y="2113627"/>
            <a:ext cx="7010400" cy="2554545"/>
          </a:xfrm>
          <a:prstGeom prst="rect">
            <a:avLst/>
          </a:prstGeom>
          <a:solidFill>
            <a:schemeClr val="accent6">
              <a:lumMod val="20000"/>
              <a:lumOff val="80000"/>
            </a:schemeClr>
          </a:solidFill>
        </p:spPr>
        <p:txBody>
          <a:bodyPr wrap="square">
            <a:spAutoFit/>
          </a:bodyPr>
          <a:lstStyle/>
          <a:p>
            <a:r>
              <a:rPr lang="en-US" sz="3200" dirty="0" smtClean="0">
                <a:latin typeface="Gotham Medium" pitchFamily="50" charset="0"/>
              </a:rPr>
              <a:t>“We </a:t>
            </a:r>
            <a:r>
              <a:rPr lang="en-US" sz="3200" dirty="0">
                <a:latin typeface="Gotham Medium" pitchFamily="50" charset="0"/>
              </a:rPr>
              <a:t>went somewhere from 74 percent of staff would recommend Leander ISD to others as a place to work (in 2010) to 94 percent (in 2011</a:t>
            </a:r>
            <a:r>
              <a:rPr lang="en-US" sz="3200" dirty="0" smtClean="0">
                <a:latin typeface="Gotham Medium" pitchFamily="50" charset="0"/>
              </a:rPr>
              <a:t>).”</a:t>
            </a:r>
            <a:endParaRPr lang="en-US" sz="3200" dirty="0">
              <a:latin typeface="Gotham Medium" pitchFamily="50" charset="0"/>
            </a:endParaRPr>
          </a:p>
        </p:txBody>
      </p:sp>
    </p:spTree>
    <p:custDataLst>
      <p:tags r:id="rId1"/>
    </p:custDataLst>
    <p:extLst>
      <p:ext uri="{BB962C8B-B14F-4D97-AF65-F5344CB8AC3E}">
        <p14:creationId xmlns:p14="http://schemas.microsoft.com/office/powerpoint/2010/main" val="318773925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971800"/>
            <a:ext cx="8686800" cy="838200"/>
          </a:xfrm>
        </p:spPr>
        <p:txBody>
          <a:bodyPr/>
          <a:lstStyle/>
          <a:p>
            <a:pPr algn="ctr">
              <a:buFontTx/>
              <a:buNone/>
              <a:defRPr/>
            </a:pPr>
            <a:r>
              <a:rPr lang="en-US" sz="3600" b="1" dirty="0" smtClean="0">
                <a:solidFill>
                  <a:srgbClr val="FFFF00"/>
                </a:solidFill>
                <a:effectLst>
                  <a:outerShdw blurRad="38100" dist="38100" dir="2700000" algn="tl">
                    <a:srgbClr val="000000">
                      <a:alpha val="43137"/>
                    </a:srgbClr>
                  </a:outerShdw>
                </a:effectLst>
                <a:latin typeface="Comic Sans MS" pitchFamily="66" charset="0"/>
              </a:rPr>
              <a:t>Bias through wording of a question</a:t>
            </a:r>
            <a:endParaRPr lang="en-US" sz="3600" b="1" dirty="0">
              <a:solidFill>
                <a:srgbClr val="FFFF00"/>
              </a:solidFill>
              <a:effectLst>
                <a:outerShdw blurRad="38100" dist="38100" dir="2700000" algn="tl">
                  <a:srgbClr val="000000">
                    <a:alpha val="43137"/>
                  </a:srgbClr>
                </a:outerShdw>
              </a:effectLst>
              <a:latin typeface="Comic Sans MS" pitchFamily="66" charset="0"/>
            </a:endParaRPr>
          </a:p>
        </p:txBody>
      </p:sp>
    </p:spTree>
    <p:custDataLst>
      <p:tags r:id="rId1"/>
    </p:custDataLst>
    <p:extLst>
      <p:ext uri="{BB962C8B-B14F-4D97-AF65-F5344CB8AC3E}">
        <p14:creationId xmlns:p14="http://schemas.microsoft.com/office/powerpoint/2010/main" val="79946533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a:solidFill>
            <a:schemeClr val="accent6">
              <a:lumMod val="50000"/>
            </a:schemeClr>
          </a:solidFill>
        </p:spPr>
        <p:txBody>
          <a:bodyPr/>
          <a:lstStyle/>
          <a:p>
            <a:pPr algn="l">
              <a:defRPr/>
            </a:pPr>
            <a:r>
              <a:rPr lang="en-US" sz="2400" b="1" dirty="0" smtClean="0">
                <a:solidFill>
                  <a:schemeClr val="bg1"/>
                </a:solidFill>
                <a:latin typeface="Agency FB" pitchFamily="34" charset="0"/>
              </a:rPr>
              <a:t>Subtle differences in phrasing can make a big difference</a:t>
            </a:r>
            <a:endParaRPr lang="en-US" sz="2400" b="1" dirty="0">
              <a:solidFill>
                <a:schemeClr val="bg1"/>
              </a:solidFill>
              <a:latin typeface="Agency FB" pitchFamily="34" charset="0"/>
            </a:endParaRPr>
          </a:p>
        </p:txBody>
      </p:sp>
      <p:sp>
        <p:nvSpPr>
          <p:cNvPr id="3" name="Content Placeholder 2"/>
          <p:cNvSpPr>
            <a:spLocks noGrp="1"/>
          </p:cNvSpPr>
          <p:nvPr>
            <p:ph idx="1"/>
          </p:nvPr>
        </p:nvSpPr>
        <p:spPr>
          <a:xfrm>
            <a:off x="685800" y="685800"/>
            <a:ext cx="7772400" cy="5715000"/>
          </a:xfrm>
        </p:spPr>
        <p:txBody>
          <a:bodyPr/>
          <a:lstStyle/>
          <a:p>
            <a:pPr>
              <a:buFontTx/>
              <a:buNone/>
            </a:pPr>
            <a:r>
              <a:rPr lang="en-US" sz="2400" dirty="0" smtClean="0">
                <a:solidFill>
                  <a:schemeClr val="bg1"/>
                </a:solidFill>
              </a:rPr>
              <a:t>In January 2006, the </a:t>
            </a:r>
            <a:r>
              <a:rPr lang="en-US" sz="2400" i="1" dirty="0" smtClean="0">
                <a:solidFill>
                  <a:schemeClr val="bg1"/>
                </a:solidFill>
              </a:rPr>
              <a:t>New York Times </a:t>
            </a:r>
            <a:r>
              <a:rPr lang="en-US" sz="2400" dirty="0" smtClean="0">
                <a:solidFill>
                  <a:schemeClr val="bg1"/>
                </a:solidFill>
              </a:rPr>
              <a:t>asked half of the 1229 U.S. adults in their sample the following question:</a:t>
            </a:r>
          </a:p>
          <a:p>
            <a:pPr>
              <a:buFontTx/>
              <a:buNone/>
            </a:pPr>
            <a:endParaRPr lang="en-US" sz="1600" dirty="0" smtClean="0">
              <a:solidFill>
                <a:schemeClr val="bg1"/>
              </a:solidFill>
            </a:endParaRPr>
          </a:p>
          <a:p>
            <a:pPr>
              <a:buFontTx/>
              <a:buNone/>
            </a:pPr>
            <a:r>
              <a:rPr lang="en-US" dirty="0" smtClean="0">
                <a:solidFill>
                  <a:schemeClr val="bg1"/>
                </a:solidFill>
              </a:rPr>
              <a:t>	</a:t>
            </a:r>
            <a:r>
              <a:rPr lang="en-US" sz="2800" dirty="0" smtClean="0">
                <a:solidFill>
                  <a:schemeClr val="bg1"/>
                </a:solidFill>
                <a:effectLst>
                  <a:outerShdw blurRad="38100" dist="38100" dir="2700000" algn="tl">
                    <a:srgbClr val="000000">
                      <a:alpha val="43137"/>
                    </a:srgbClr>
                  </a:outerShdw>
                </a:effectLst>
                <a:latin typeface="Gotham Medium" pitchFamily="50" charset="0"/>
              </a:rPr>
              <a:t>After 9/11, President Bush authorized government wiretaps on some phone calls in the U.S. without getting court warrants, saying this was necessary to reduce the threat of terrorism.  Do you approve or disapprove of this?</a:t>
            </a:r>
          </a:p>
          <a:p>
            <a:pPr>
              <a:buFontTx/>
              <a:buNone/>
            </a:pPr>
            <a:endParaRPr lang="en-US" sz="1200" i="1" dirty="0" smtClean="0">
              <a:solidFill>
                <a:schemeClr val="bg1"/>
              </a:solidFill>
            </a:endParaRPr>
          </a:p>
          <a:p>
            <a:pPr>
              <a:buFontTx/>
              <a:buNone/>
            </a:pPr>
            <a:r>
              <a:rPr lang="en-US" dirty="0" smtClean="0">
                <a:solidFill>
                  <a:srgbClr val="FFFF00"/>
                </a:solidFill>
                <a:effectLst>
                  <a:outerShdw blurRad="38100" dist="38100" dir="2700000" algn="tl">
                    <a:srgbClr val="000000">
                      <a:alpha val="43137"/>
                    </a:srgbClr>
                  </a:outerShdw>
                </a:effectLst>
                <a:latin typeface="Gotham Black" pitchFamily="50" charset="0"/>
              </a:rPr>
              <a:t>53% of respondents approved.</a:t>
            </a:r>
          </a:p>
        </p:txBody>
      </p:sp>
    </p:spTree>
    <p:custDataLst>
      <p:tags r:id="rId1"/>
    </p:custDataLst>
    <p:extLst>
      <p:ext uri="{BB962C8B-B14F-4D97-AF65-F5344CB8AC3E}">
        <p14:creationId xmlns:p14="http://schemas.microsoft.com/office/powerpoint/2010/main" val="24799660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a:solidFill>
            <a:schemeClr val="accent6">
              <a:lumMod val="50000"/>
            </a:schemeClr>
          </a:solidFill>
        </p:spPr>
        <p:txBody>
          <a:bodyPr/>
          <a:lstStyle/>
          <a:p>
            <a:pPr algn="l">
              <a:defRPr/>
            </a:pPr>
            <a:r>
              <a:rPr lang="en-US" sz="2000" i="1" dirty="0" smtClean="0">
                <a:solidFill>
                  <a:schemeClr val="bg1"/>
                </a:solidFill>
                <a:latin typeface="Eurostile LT Bold" pitchFamily="2" charset="0"/>
              </a:rPr>
              <a:t>subtle differences in phrasing can make a </a:t>
            </a:r>
            <a:r>
              <a:rPr lang="en-US" sz="2000" i="1" smtClean="0">
                <a:solidFill>
                  <a:schemeClr val="bg1"/>
                </a:solidFill>
                <a:latin typeface="Eurostile LT Bold" pitchFamily="2" charset="0"/>
              </a:rPr>
              <a:t>big difference!</a:t>
            </a:r>
            <a:endParaRPr lang="en-US" sz="2000" i="1" dirty="0">
              <a:solidFill>
                <a:schemeClr val="bg1"/>
              </a:solidFill>
              <a:latin typeface="Eurostile LT Bold" pitchFamily="2" charset="0"/>
            </a:endParaRPr>
          </a:p>
        </p:txBody>
      </p:sp>
      <p:sp>
        <p:nvSpPr>
          <p:cNvPr id="3" name="Content Placeholder 2"/>
          <p:cNvSpPr>
            <a:spLocks noGrp="1"/>
          </p:cNvSpPr>
          <p:nvPr>
            <p:ph idx="1"/>
          </p:nvPr>
        </p:nvSpPr>
        <p:spPr>
          <a:xfrm>
            <a:off x="685800" y="685800"/>
            <a:ext cx="7772400" cy="5181600"/>
          </a:xfrm>
        </p:spPr>
        <p:txBody>
          <a:bodyPr/>
          <a:lstStyle/>
          <a:p>
            <a:pPr>
              <a:buFontTx/>
              <a:buNone/>
            </a:pPr>
            <a:r>
              <a:rPr lang="en-US" sz="2400" dirty="0" smtClean="0">
                <a:solidFill>
                  <a:schemeClr val="bg1"/>
                </a:solidFill>
              </a:rPr>
              <a:t>…but when they asked the other half of their sample a question with only slightly different wording:</a:t>
            </a:r>
          </a:p>
          <a:p>
            <a:pPr>
              <a:buFontTx/>
              <a:buNone/>
            </a:pPr>
            <a:endParaRPr lang="en-US" sz="2400" dirty="0" smtClean="0">
              <a:solidFill>
                <a:schemeClr val="bg1"/>
              </a:solidFill>
            </a:endParaRPr>
          </a:p>
          <a:p>
            <a:pPr>
              <a:buFontTx/>
              <a:buNone/>
            </a:pPr>
            <a:r>
              <a:rPr lang="en-US" dirty="0" smtClean="0">
                <a:solidFill>
                  <a:schemeClr val="bg1"/>
                </a:solidFill>
              </a:rPr>
              <a:t>	</a:t>
            </a:r>
            <a:r>
              <a:rPr lang="en-US" sz="2800" dirty="0" smtClean="0">
                <a:solidFill>
                  <a:schemeClr val="bg1"/>
                </a:solidFill>
                <a:effectLst>
                  <a:outerShdw blurRad="38100" dist="38100" dir="2700000" algn="tl">
                    <a:srgbClr val="000000">
                      <a:alpha val="43137"/>
                    </a:srgbClr>
                  </a:outerShdw>
                </a:effectLst>
                <a:latin typeface="Gotham Medium" pitchFamily="50" charset="0"/>
              </a:rPr>
              <a:t>After 9/11, George W. Bush authorized government wiretaps on some phone calls in the U.S. without getting court warrants.  Do you approve or disapprove of this?</a:t>
            </a:r>
          </a:p>
          <a:p>
            <a:pPr>
              <a:buFontTx/>
              <a:buNone/>
            </a:pPr>
            <a:endParaRPr lang="en-US" i="1" dirty="0" smtClean="0">
              <a:solidFill>
                <a:schemeClr val="bg1"/>
              </a:solidFill>
            </a:endParaRPr>
          </a:p>
          <a:p>
            <a:pPr>
              <a:buFontTx/>
              <a:buNone/>
            </a:pPr>
            <a:r>
              <a:rPr lang="en-US" dirty="0" smtClean="0">
                <a:solidFill>
                  <a:srgbClr val="FFFF00"/>
                </a:solidFill>
                <a:effectLst>
                  <a:outerShdw blurRad="38100" dist="38100" dir="2700000" algn="tl">
                    <a:srgbClr val="000000">
                      <a:alpha val="43137"/>
                    </a:srgbClr>
                  </a:outerShdw>
                </a:effectLst>
                <a:latin typeface="Gotham Black" pitchFamily="50" charset="0"/>
              </a:rPr>
              <a:t>…only 46% approved</a:t>
            </a:r>
          </a:p>
        </p:txBody>
      </p:sp>
    </p:spTree>
    <p:custDataLst>
      <p:tags r:id="rId1"/>
    </p:custDataLst>
    <p:extLst>
      <p:ext uri="{BB962C8B-B14F-4D97-AF65-F5344CB8AC3E}">
        <p14:creationId xmlns:p14="http://schemas.microsoft.com/office/powerpoint/2010/main" val="7428101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a:solidFill>
            <a:schemeClr val="accent6">
              <a:lumMod val="50000"/>
            </a:schemeClr>
          </a:solidFill>
        </p:spPr>
        <p:txBody>
          <a:bodyPr/>
          <a:lstStyle/>
          <a:p>
            <a:pPr algn="l">
              <a:defRPr/>
            </a:pPr>
            <a:r>
              <a:rPr lang="en-US" sz="2000" i="1" dirty="0" smtClean="0">
                <a:solidFill>
                  <a:schemeClr val="bg1"/>
                </a:solidFill>
                <a:latin typeface="Eurostile LT Bold" pitchFamily="2" charset="0"/>
              </a:rPr>
              <a:t>subtle differences in phrasing can make a </a:t>
            </a:r>
            <a:r>
              <a:rPr lang="en-US" sz="2000" i="1" smtClean="0">
                <a:solidFill>
                  <a:schemeClr val="bg1"/>
                </a:solidFill>
                <a:latin typeface="Eurostile LT Bold" pitchFamily="2" charset="0"/>
              </a:rPr>
              <a:t>big difference!</a:t>
            </a:r>
            <a:endParaRPr lang="en-US" sz="2000" i="1" dirty="0">
              <a:solidFill>
                <a:schemeClr val="bg1"/>
              </a:solidFill>
              <a:latin typeface="Eurostile LT Bold" pitchFamily="2" charset="0"/>
            </a:endParaRPr>
          </a:p>
        </p:txBody>
      </p:sp>
      <p:sp>
        <p:nvSpPr>
          <p:cNvPr id="3" name="Content Placeholder 2"/>
          <p:cNvSpPr>
            <a:spLocks noGrp="1"/>
          </p:cNvSpPr>
          <p:nvPr>
            <p:ph idx="1"/>
          </p:nvPr>
        </p:nvSpPr>
        <p:spPr>
          <a:xfrm>
            <a:off x="457200" y="533400"/>
            <a:ext cx="7772400" cy="5943600"/>
          </a:xfrm>
        </p:spPr>
        <p:txBody>
          <a:bodyPr/>
          <a:lstStyle/>
          <a:p>
            <a:pPr marL="514350" lvl="0" indent="-514350">
              <a:buFont typeface="+mj-lt"/>
              <a:buAutoNum type="alphaLcParenR"/>
            </a:pPr>
            <a:r>
              <a:rPr lang="en-US" sz="2800" dirty="0">
                <a:solidFill>
                  <a:srgbClr val="FFFFFF"/>
                </a:solidFill>
                <a:effectLst>
                  <a:outerShdw blurRad="38100" dist="38100" dir="2700000" algn="tl">
                    <a:srgbClr val="000000">
                      <a:alpha val="43137"/>
                    </a:srgbClr>
                  </a:outerShdw>
                </a:effectLst>
                <a:latin typeface="Gotham Medium" pitchFamily="50" charset="0"/>
              </a:rPr>
              <a:t>After 9/11, President Bush authorized government wiretaps on some phone calls in the U.S. without getting court warrants, saying this was necessary to reduce the threat of terrorism.  Do you approve or disapprove of this</a:t>
            </a:r>
            <a:r>
              <a:rPr lang="en-US" sz="2800" dirty="0" smtClean="0">
                <a:solidFill>
                  <a:srgbClr val="FFFFFF"/>
                </a:solidFill>
                <a:effectLst>
                  <a:outerShdw blurRad="38100" dist="38100" dir="2700000" algn="tl">
                    <a:srgbClr val="000000">
                      <a:alpha val="43137"/>
                    </a:srgbClr>
                  </a:outerShdw>
                </a:effectLst>
                <a:latin typeface="Gotham Medium" pitchFamily="50" charset="0"/>
              </a:rPr>
              <a:t>?</a:t>
            </a:r>
            <a:br>
              <a:rPr lang="en-US" sz="2800" dirty="0" smtClean="0">
                <a:solidFill>
                  <a:srgbClr val="FFFFFF"/>
                </a:solidFill>
                <a:effectLst>
                  <a:outerShdw blurRad="38100" dist="38100" dir="2700000" algn="tl">
                    <a:srgbClr val="000000">
                      <a:alpha val="43137"/>
                    </a:srgbClr>
                  </a:outerShdw>
                </a:effectLst>
                <a:latin typeface="Gotham Medium" pitchFamily="50" charset="0"/>
              </a:rPr>
            </a:br>
            <a:endParaRPr lang="en-US" sz="2800" dirty="0" smtClean="0">
              <a:solidFill>
                <a:schemeClr val="bg1"/>
              </a:solidFill>
              <a:effectLst>
                <a:outerShdw blurRad="38100" dist="38100" dir="2700000" algn="tl">
                  <a:srgbClr val="000000">
                    <a:alpha val="43137"/>
                  </a:srgbClr>
                </a:outerShdw>
              </a:effectLst>
              <a:latin typeface="Gotham Medium" pitchFamily="50" charset="0"/>
            </a:endParaRPr>
          </a:p>
          <a:p>
            <a:pPr marL="514350" indent="-514350">
              <a:buFont typeface="+mj-lt"/>
              <a:buAutoNum type="alphaLcParenR"/>
            </a:pPr>
            <a:r>
              <a:rPr lang="en-US" sz="2800" dirty="0" smtClean="0">
                <a:solidFill>
                  <a:schemeClr val="bg1"/>
                </a:solidFill>
                <a:effectLst>
                  <a:outerShdw blurRad="38100" dist="38100" dir="2700000" algn="tl">
                    <a:srgbClr val="000000">
                      <a:alpha val="43137"/>
                    </a:srgbClr>
                  </a:outerShdw>
                </a:effectLst>
                <a:latin typeface="Gotham Medium" pitchFamily="50" charset="0"/>
              </a:rPr>
              <a:t>After 9/11, George W. Bush authorized government wiretaps on some phone calls in the U.S. without getting court warrants.  Do you approve or disapprove of this?</a:t>
            </a:r>
          </a:p>
        </p:txBody>
      </p:sp>
    </p:spTree>
    <p:custDataLst>
      <p:tags r:id="rId1"/>
    </p:custDataLst>
    <p:extLst>
      <p:ext uri="{BB962C8B-B14F-4D97-AF65-F5344CB8AC3E}">
        <p14:creationId xmlns:p14="http://schemas.microsoft.com/office/powerpoint/2010/main" val="229408380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304800"/>
            <a:ext cx="9144000" cy="762000"/>
          </a:xfrm>
        </p:spPr>
        <p:txBody>
          <a:bodyPr/>
          <a:lstStyle/>
          <a:p>
            <a:r>
              <a:rPr lang="en-US" sz="6000" dirty="0" smtClean="0">
                <a:solidFill>
                  <a:srgbClr val="FFFF00"/>
                </a:solidFill>
                <a:effectLst>
                  <a:outerShdw blurRad="38100" dist="38100" dir="2700000" algn="tl">
                    <a:srgbClr val="000000">
                      <a:alpha val="43137"/>
                    </a:srgbClr>
                  </a:outerShdw>
                </a:effectLst>
                <a:latin typeface="Creepy" pitchFamily="82" charset="0"/>
              </a:rPr>
              <a:t>BIAS </a:t>
            </a:r>
            <a:r>
              <a:rPr lang="en-US" sz="4000" dirty="0" smtClean="0">
                <a:solidFill>
                  <a:srgbClr val="FFFF00"/>
                </a:solidFill>
                <a:latin typeface="Comic Sans MS" pitchFamily="66" charset="0"/>
              </a:rPr>
              <a:t>through wording of question</a:t>
            </a:r>
          </a:p>
        </p:txBody>
      </p:sp>
      <p:sp>
        <p:nvSpPr>
          <p:cNvPr id="68611" name="Rectangle 3"/>
          <p:cNvSpPr>
            <a:spLocks noGrp="1" noChangeArrowheads="1"/>
          </p:cNvSpPr>
          <p:nvPr>
            <p:ph type="body" idx="1"/>
          </p:nvPr>
        </p:nvSpPr>
        <p:spPr>
          <a:xfrm>
            <a:off x="685800" y="1371600"/>
            <a:ext cx="7772400" cy="4114800"/>
          </a:xfrm>
        </p:spPr>
        <p:txBody>
          <a:bodyPr/>
          <a:lstStyle/>
          <a:p>
            <a:r>
              <a:rPr lang="en-US" dirty="0" smtClean="0">
                <a:solidFill>
                  <a:schemeClr val="bg1"/>
                </a:solidFill>
                <a:latin typeface="Comic Sans MS" pitchFamily="66" charset="0"/>
                <a:cs typeface="Times New Roman" pitchFamily="18" charset="0"/>
              </a:rPr>
              <a:t>Spring, 1993, Holocaust Memorial Museum opened in Washington, DC.</a:t>
            </a:r>
          </a:p>
          <a:p>
            <a:endParaRPr lang="en-US" sz="800" dirty="0" smtClean="0">
              <a:solidFill>
                <a:schemeClr val="bg1"/>
              </a:solidFill>
              <a:latin typeface="Comic Sans MS" pitchFamily="66" charset="0"/>
              <a:cs typeface="Times New Roman" pitchFamily="18" charset="0"/>
            </a:endParaRPr>
          </a:p>
          <a:p>
            <a:r>
              <a:rPr lang="en-US" dirty="0" smtClean="0">
                <a:solidFill>
                  <a:schemeClr val="bg1"/>
                </a:solidFill>
                <a:latin typeface="Comic Sans MS" pitchFamily="66" charset="0"/>
                <a:cs typeface="Times New Roman" pitchFamily="18" charset="0"/>
              </a:rPr>
              <a:t>Survey conducted by Roper Starch Worldwide indicated that 22 percent of the American public believed it “possible that the Nazi extermination of the Jews never happened”, while another 12 percent were unsure.</a:t>
            </a:r>
          </a:p>
        </p:txBody>
      </p:sp>
    </p:spTree>
    <p:custDataLst>
      <p:tags r:id="rId1"/>
    </p:custDataLst>
    <p:extLst>
      <p:ext uri="{BB962C8B-B14F-4D97-AF65-F5344CB8AC3E}">
        <p14:creationId xmlns:p14="http://schemas.microsoft.com/office/powerpoint/2010/main" val="105344558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6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uiExpand="1"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457200" y="533400"/>
            <a:ext cx="8294688" cy="5638800"/>
          </a:xfrm>
        </p:spPr>
        <p:txBody>
          <a:bodyPr/>
          <a:lstStyle/>
          <a:p>
            <a:r>
              <a:rPr lang="en-US" dirty="0" smtClean="0">
                <a:solidFill>
                  <a:srgbClr val="FFFF00"/>
                </a:solidFill>
                <a:cs typeface="Times New Roman" pitchFamily="18" charset="0"/>
              </a:rPr>
              <a:t>Exact wording of the </a:t>
            </a:r>
            <a:r>
              <a:rPr lang="en-US" dirty="0" smtClean="0">
                <a:solidFill>
                  <a:schemeClr val="accent1"/>
                </a:solidFill>
                <a:effectLst>
                  <a:outerShdw blurRad="38100" dist="38100" dir="2700000" algn="tl">
                    <a:srgbClr val="000000">
                      <a:alpha val="43137"/>
                    </a:srgbClr>
                  </a:outerShdw>
                </a:effectLst>
                <a:latin typeface="Gotham Black" pitchFamily="50" charset="0"/>
                <a:cs typeface="Times New Roman" pitchFamily="18" charset="0"/>
              </a:rPr>
              <a:t>Roper</a:t>
            </a:r>
            <a:r>
              <a:rPr lang="en-US" dirty="0" smtClean="0">
                <a:solidFill>
                  <a:schemeClr val="accent1"/>
                </a:solidFill>
                <a:effectLst>
                  <a:outerShdw blurRad="38100" dist="38100" dir="2700000" algn="tl">
                    <a:srgbClr val="000000">
                      <a:alpha val="43137"/>
                    </a:srgbClr>
                  </a:outerShdw>
                </a:effectLst>
                <a:cs typeface="Times New Roman" pitchFamily="18" charset="0"/>
              </a:rPr>
              <a:t> </a:t>
            </a:r>
            <a:r>
              <a:rPr lang="en-US" dirty="0" smtClean="0">
                <a:solidFill>
                  <a:srgbClr val="FFFF00"/>
                </a:solidFill>
                <a:cs typeface="Times New Roman" pitchFamily="18" charset="0"/>
              </a:rPr>
              <a:t>question:</a:t>
            </a:r>
          </a:p>
          <a:p>
            <a:pPr>
              <a:buFontTx/>
              <a:buNone/>
            </a:pPr>
            <a:r>
              <a:rPr lang="en-US" dirty="0" smtClean="0">
                <a:solidFill>
                  <a:srgbClr val="FFFF00"/>
                </a:solidFill>
                <a:cs typeface="Times New Roman" pitchFamily="18" charset="0"/>
              </a:rPr>
              <a:t>	</a:t>
            </a:r>
            <a:r>
              <a:rPr lang="en-US" sz="2800" i="1" dirty="0" smtClean="0">
                <a:solidFill>
                  <a:schemeClr val="bg1"/>
                </a:solidFill>
                <a:latin typeface="Comic Sans MS" pitchFamily="66" charset="0"/>
                <a:cs typeface="Times New Roman" pitchFamily="18" charset="0"/>
              </a:rPr>
              <a:t>Does it seem possible, or does it seem impossible to you that the Nazi extermination of the Jews never happened?</a:t>
            </a:r>
          </a:p>
          <a:p>
            <a:endParaRPr lang="en-US" sz="900" i="1" dirty="0" smtClean="0">
              <a:solidFill>
                <a:srgbClr val="FFFF00"/>
              </a:solidFill>
              <a:latin typeface="Comic Sans MS" pitchFamily="66" charset="0"/>
              <a:cs typeface="Times New Roman" pitchFamily="18" charset="0"/>
            </a:endParaRPr>
          </a:p>
          <a:p>
            <a:endParaRPr lang="en-US" sz="900" i="1" dirty="0" smtClean="0">
              <a:solidFill>
                <a:srgbClr val="FFFF00"/>
              </a:solidFill>
              <a:latin typeface="Comic Sans MS" pitchFamily="66" charset="0"/>
              <a:cs typeface="Times New Roman" pitchFamily="18" charset="0"/>
            </a:endParaRPr>
          </a:p>
          <a:p>
            <a:r>
              <a:rPr lang="en-US" dirty="0" smtClean="0">
                <a:solidFill>
                  <a:schemeClr val="bg1"/>
                </a:solidFill>
                <a:effectLst>
                  <a:outerShdw blurRad="38100" dist="38100" dir="2700000" algn="tl">
                    <a:srgbClr val="000000">
                      <a:alpha val="43137"/>
                    </a:srgbClr>
                  </a:outerShdw>
                </a:effectLst>
                <a:latin typeface="Gotham Black" pitchFamily="50" charset="0"/>
                <a:cs typeface="Times New Roman" pitchFamily="18" charset="0"/>
              </a:rPr>
              <a:t>Gallup</a:t>
            </a:r>
            <a:r>
              <a:rPr lang="en-US" dirty="0" smtClean="0">
                <a:solidFill>
                  <a:schemeClr val="bg1"/>
                </a:solidFill>
                <a:effectLst>
                  <a:outerShdw blurRad="38100" dist="38100" dir="2700000" algn="tl">
                    <a:srgbClr val="000000">
                      <a:alpha val="43137"/>
                    </a:srgbClr>
                  </a:outerShdw>
                </a:effectLst>
                <a:cs typeface="Times New Roman" pitchFamily="18" charset="0"/>
              </a:rPr>
              <a:t> </a:t>
            </a:r>
            <a:r>
              <a:rPr lang="en-US" dirty="0" smtClean="0">
                <a:solidFill>
                  <a:srgbClr val="FFFF00"/>
                </a:solidFill>
                <a:cs typeface="Times New Roman" pitchFamily="18" charset="0"/>
              </a:rPr>
              <a:t>question in a new poll:</a:t>
            </a:r>
          </a:p>
          <a:p>
            <a:pPr>
              <a:buFontTx/>
              <a:buNone/>
            </a:pPr>
            <a:r>
              <a:rPr lang="en-US" dirty="0" smtClean="0">
                <a:solidFill>
                  <a:srgbClr val="FFFF00"/>
                </a:solidFill>
                <a:cs typeface="Times New Roman" pitchFamily="18" charset="0"/>
              </a:rPr>
              <a:t>	</a:t>
            </a:r>
            <a:r>
              <a:rPr lang="en-US" sz="2800" i="1" dirty="0" smtClean="0">
                <a:solidFill>
                  <a:schemeClr val="bg1"/>
                </a:solidFill>
                <a:latin typeface="Comic Sans MS" pitchFamily="66" charset="0"/>
                <a:cs typeface="Times New Roman" pitchFamily="18" charset="0"/>
              </a:rPr>
              <a:t>Does it seem possible to you that the Nazi extermination of the Jews never happened, or do you feel certain that it happened?</a:t>
            </a:r>
          </a:p>
          <a:p>
            <a:endParaRPr lang="en-US" sz="900" i="1" dirty="0" smtClean="0">
              <a:solidFill>
                <a:srgbClr val="FFFF00"/>
              </a:solidFill>
              <a:latin typeface="Comic Sans MS" pitchFamily="66" charset="0"/>
              <a:cs typeface="Times New Roman" pitchFamily="18" charset="0"/>
            </a:endParaRPr>
          </a:p>
          <a:p>
            <a:pPr marL="0" indent="0">
              <a:buNone/>
            </a:pPr>
            <a:r>
              <a:rPr lang="en-US" sz="2800" dirty="0" smtClean="0">
                <a:solidFill>
                  <a:srgbClr val="FFFF00"/>
                </a:solidFill>
                <a:effectLst>
                  <a:outerShdw blurRad="38100" dist="38100" dir="2700000" algn="tl">
                    <a:srgbClr val="000000">
                      <a:alpha val="43137"/>
                    </a:srgbClr>
                  </a:outerShdw>
                </a:effectLst>
                <a:latin typeface="Gotham Medium" pitchFamily="50" charset="0"/>
                <a:cs typeface="Times New Roman" pitchFamily="18" charset="0"/>
              </a:rPr>
              <a:t>…less than 1% responded that they thought it was possible it did not happen</a:t>
            </a:r>
          </a:p>
          <a:p>
            <a:pPr>
              <a:buFontTx/>
              <a:buNone/>
            </a:pPr>
            <a:endParaRPr lang="en-US" dirty="0" smtClean="0">
              <a:solidFill>
                <a:srgbClr val="FFFF00"/>
              </a:solidFill>
            </a:endParaRPr>
          </a:p>
        </p:txBody>
      </p:sp>
    </p:spTree>
    <p:custDataLst>
      <p:tags r:id="rId1"/>
    </p:custDataLst>
    <p:extLst>
      <p:ext uri="{BB962C8B-B14F-4D97-AF65-F5344CB8AC3E}">
        <p14:creationId xmlns:p14="http://schemas.microsoft.com/office/powerpoint/2010/main" val="273008843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963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963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963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9634">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963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uiExpand="1"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09600" y="152400"/>
            <a:ext cx="7772400" cy="838200"/>
          </a:xfrm>
        </p:spPr>
        <p:txBody>
          <a:bodyPr/>
          <a:lstStyle/>
          <a:p>
            <a:pPr algn="l">
              <a:defRPr/>
            </a:pPr>
            <a:r>
              <a:rPr lang="en-US" sz="5000" b="1" smtClean="0">
                <a:solidFill>
                  <a:srgbClr val="FFFF66"/>
                </a:solidFill>
                <a:effectLst>
                  <a:outerShdw blurRad="38100" dist="38100" dir="2700000" algn="tl">
                    <a:srgbClr val="000000"/>
                  </a:outerShdw>
                </a:effectLst>
                <a:latin typeface="Comic Sans MS" pitchFamily="66" charset="0"/>
              </a:rPr>
              <a:t>Source of Bias?</a:t>
            </a:r>
          </a:p>
        </p:txBody>
      </p:sp>
      <p:sp>
        <p:nvSpPr>
          <p:cNvPr id="62467" name="Text Box 3"/>
          <p:cNvSpPr txBox="1">
            <a:spLocks noChangeArrowheads="1"/>
          </p:cNvSpPr>
          <p:nvPr/>
        </p:nvSpPr>
        <p:spPr bwMode="auto">
          <a:xfrm>
            <a:off x="457200" y="990600"/>
            <a:ext cx="7620000" cy="4664075"/>
          </a:xfrm>
          <a:prstGeom prst="rect">
            <a:avLst/>
          </a:prstGeom>
          <a:noFill/>
          <a:ln w="9525">
            <a:noFill/>
            <a:miter lim="800000"/>
            <a:headEnd/>
            <a:tailEnd/>
          </a:ln>
          <a:effectLst/>
        </p:spPr>
        <p:txBody>
          <a:bodyPr>
            <a:spAutoFit/>
          </a:bodyPr>
          <a:lstStyle/>
          <a:p>
            <a:pPr eaLnBrk="0" hangingPunct="0">
              <a:spcBef>
                <a:spcPct val="50000"/>
              </a:spcBef>
              <a:defRPr/>
            </a:pPr>
            <a:r>
              <a:rPr lang="en-US" sz="3000" dirty="0">
                <a:solidFill>
                  <a:schemeClr val="bg1"/>
                </a:solidFill>
                <a:effectLst>
                  <a:outerShdw blurRad="38100" dist="38100" dir="2700000" algn="tl">
                    <a:srgbClr val="000000"/>
                  </a:outerShdw>
                </a:effectLst>
                <a:latin typeface="Comic Sans MS" pitchFamily="66" charset="0"/>
                <a:ea typeface="+mn-ea"/>
                <a:cs typeface="+mn-cs"/>
              </a:rPr>
              <a:t>1) Before the presidential election of 1936, FDR against Republican ALF Landon, the magazine </a:t>
            </a:r>
            <a:r>
              <a:rPr lang="en-US" sz="3000" i="1" dirty="0">
                <a:solidFill>
                  <a:schemeClr val="bg1"/>
                </a:solidFill>
                <a:effectLst>
                  <a:outerShdw blurRad="38100" dist="38100" dir="2700000" algn="tl">
                    <a:srgbClr val="000000"/>
                  </a:outerShdw>
                </a:effectLst>
                <a:latin typeface="Comic Sans MS" pitchFamily="66" charset="0"/>
                <a:ea typeface="+mn-ea"/>
                <a:cs typeface="+mn-cs"/>
              </a:rPr>
              <a:t>Literary Digest</a:t>
            </a:r>
            <a:r>
              <a:rPr lang="en-US" sz="3000" dirty="0">
                <a:solidFill>
                  <a:schemeClr val="bg1"/>
                </a:solidFill>
                <a:effectLst>
                  <a:outerShdw blurRad="38100" dist="38100" dir="2700000" algn="tl">
                    <a:srgbClr val="000000"/>
                  </a:outerShdw>
                </a:effectLst>
                <a:latin typeface="Comic Sans MS" pitchFamily="66" charset="0"/>
                <a:ea typeface="+mn-ea"/>
                <a:cs typeface="+mn-cs"/>
              </a:rPr>
              <a:t> predicting Landon winning the election in a 3-to-2 victory.  A survey of 2.8 million people.  George Gallup surveyed only 50,000 people and predicted that Roosevelt would win.  The Digest’s survey came from magazine subscribers, car owners, telephone directories, etc.</a:t>
            </a:r>
          </a:p>
        </p:txBody>
      </p:sp>
      <p:sp>
        <p:nvSpPr>
          <p:cNvPr id="62469" name="AutoShape 5"/>
          <p:cNvSpPr>
            <a:spLocks noChangeArrowheads="1"/>
          </p:cNvSpPr>
          <p:nvPr/>
        </p:nvSpPr>
        <p:spPr bwMode="auto">
          <a:xfrm>
            <a:off x="123825" y="3733800"/>
            <a:ext cx="8839200" cy="2743200"/>
          </a:xfrm>
          <a:prstGeom prst="wedgeRoundRectCallout">
            <a:avLst>
              <a:gd name="adj1" fmla="val -34681"/>
              <a:gd name="adj2" fmla="val -57407"/>
              <a:gd name="adj3" fmla="val 16667"/>
            </a:avLst>
          </a:prstGeom>
          <a:solidFill>
            <a:schemeClr val="hlink"/>
          </a:solidFill>
          <a:ln w="9525">
            <a:solidFill>
              <a:schemeClr val="tx1"/>
            </a:solidFill>
            <a:miter lim="800000"/>
            <a:headEnd/>
            <a:tailEnd/>
          </a:ln>
        </p:spPr>
        <p:txBody>
          <a:bodyPr/>
          <a:lstStyle/>
          <a:p>
            <a:pPr eaLnBrk="0" hangingPunct="0">
              <a:spcBef>
                <a:spcPct val="50000"/>
              </a:spcBef>
            </a:pPr>
            <a:r>
              <a:rPr lang="en-US" sz="3000" b="1" smtClean="0">
                <a:solidFill>
                  <a:srgbClr val="FF0066"/>
                </a:solidFill>
                <a:latin typeface="Comic Sans MS" pitchFamily="66" charset="0"/>
                <a:ea typeface="+mn-ea"/>
                <a:cs typeface="+mn-cs"/>
              </a:rPr>
              <a:t>Undercoverage</a:t>
            </a:r>
            <a:r>
              <a:rPr lang="en-US" sz="3000" b="1" smtClean="0">
                <a:solidFill>
                  <a:srgbClr val="3333CC"/>
                </a:solidFill>
                <a:latin typeface="Comic Sans MS" pitchFamily="66" charset="0"/>
                <a:ea typeface="+mn-ea"/>
                <a:cs typeface="+mn-cs"/>
              </a:rPr>
              <a:t> – since the Digest’s survey comes from car owners, etc., the people selected were mostly from high-income families and thus mostly Republican!   (other answers are possible)</a:t>
            </a:r>
            <a:endParaRPr lang="en-US" sz="3000" smtClean="0">
              <a:solidFill>
                <a:srgbClr val="3333CC"/>
              </a:solidFill>
              <a:latin typeface="Comic Sans MS" pitchFamily="66" charset="0"/>
              <a:ea typeface="+mn-ea"/>
              <a:cs typeface="+mn-cs"/>
            </a:endParaRPr>
          </a:p>
        </p:txBody>
      </p:sp>
    </p:spTree>
    <p:custDataLst>
      <p:tags r:id="rId1"/>
    </p:custDataLst>
    <p:extLst>
      <p:ext uri="{BB962C8B-B14F-4D97-AF65-F5344CB8AC3E}">
        <p14:creationId xmlns:p14="http://schemas.microsoft.com/office/powerpoint/2010/main" val="2754377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762000" y="228600"/>
            <a:ext cx="7772400" cy="5337175"/>
          </a:xfrm>
          <a:prstGeom prst="rect">
            <a:avLst/>
          </a:prstGeom>
          <a:noFill/>
          <a:ln w="9525">
            <a:noFill/>
            <a:miter lim="800000"/>
            <a:headEnd/>
            <a:tailEnd/>
          </a:ln>
          <a:effectLst/>
        </p:spPr>
        <p:txBody>
          <a:bodyPr>
            <a:spAutoFit/>
          </a:bodyPr>
          <a:lstStyle/>
          <a:p>
            <a:pPr eaLnBrk="0" hangingPunct="0">
              <a:spcBef>
                <a:spcPct val="50000"/>
              </a:spcBef>
              <a:defRPr/>
            </a:pPr>
            <a:r>
              <a:rPr lang="en-US" sz="4300" dirty="0">
                <a:solidFill>
                  <a:schemeClr val="bg1"/>
                </a:solidFill>
                <a:effectLst>
                  <a:outerShdw blurRad="38100" dist="38100" dir="2700000" algn="tl">
                    <a:srgbClr val="000000"/>
                  </a:outerShdw>
                </a:effectLst>
                <a:latin typeface="Comic Sans MS" pitchFamily="66" charset="0"/>
                <a:ea typeface="+mn-ea"/>
                <a:cs typeface="+mn-cs"/>
              </a:rPr>
              <a:t>2) Suppose that you want to estimate the total amount of money spent by students on textbooks each semester at SMU. You collect register receipts for students as they leave the bookstore during lunch one day.</a:t>
            </a:r>
          </a:p>
        </p:txBody>
      </p:sp>
      <p:sp>
        <p:nvSpPr>
          <p:cNvPr id="60422" name="AutoShape 6"/>
          <p:cNvSpPr>
            <a:spLocks noChangeArrowheads="1"/>
          </p:cNvSpPr>
          <p:nvPr/>
        </p:nvSpPr>
        <p:spPr bwMode="auto">
          <a:xfrm>
            <a:off x="609600" y="3124200"/>
            <a:ext cx="7848600" cy="3124200"/>
          </a:xfrm>
          <a:prstGeom prst="wedgeRoundRectCallout">
            <a:avLst>
              <a:gd name="adj1" fmla="val -11653"/>
              <a:gd name="adj2" fmla="val -62704"/>
              <a:gd name="adj3" fmla="val 16667"/>
            </a:avLst>
          </a:prstGeom>
          <a:solidFill>
            <a:schemeClr val="hlink"/>
          </a:solidFill>
          <a:ln w="9525">
            <a:solidFill>
              <a:schemeClr val="tx1"/>
            </a:solidFill>
            <a:miter lim="800000"/>
            <a:headEnd/>
            <a:tailEnd/>
          </a:ln>
        </p:spPr>
        <p:txBody>
          <a:bodyPr/>
          <a:lstStyle/>
          <a:p>
            <a:pPr algn="ctr" eaLnBrk="0" hangingPunct="0"/>
            <a:r>
              <a:rPr lang="en-US" sz="3000" b="1" smtClean="0">
                <a:solidFill>
                  <a:srgbClr val="FF0066"/>
                </a:solidFill>
                <a:latin typeface="Comic Sans MS" pitchFamily="66" charset="0"/>
                <a:ea typeface="+mn-ea"/>
                <a:cs typeface="+mn-cs"/>
              </a:rPr>
              <a:t>Convenience sampling</a:t>
            </a:r>
            <a:r>
              <a:rPr lang="en-US" sz="3000" b="1" smtClean="0">
                <a:solidFill>
                  <a:srgbClr val="3333CC"/>
                </a:solidFill>
                <a:latin typeface="Comic Sans MS" pitchFamily="66" charset="0"/>
                <a:ea typeface="+mn-ea"/>
                <a:cs typeface="+mn-cs"/>
              </a:rPr>
              <a:t> – easy way to collect data</a:t>
            </a:r>
          </a:p>
          <a:p>
            <a:pPr algn="ctr" eaLnBrk="0" hangingPunct="0"/>
            <a:r>
              <a:rPr lang="en-US" sz="3000" b="1" smtClean="0">
                <a:solidFill>
                  <a:srgbClr val="FF9933"/>
                </a:solidFill>
                <a:latin typeface="Comic Sans MS" pitchFamily="66" charset="0"/>
                <a:ea typeface="+mn-ea"/>
                <a:cs typeface="+mn-cs"/>
              </a:rPr>
              <a:t>or</a:t>
            </a:r>
          </a:p>
          <a:p>
            <a:pPr algn="ctr" eaLnBrk="0" hangingPunct="0"/>
            <a:r>
              <a:rPr lang="en-US" sz="3000" b="1" smtClean="0">
                <a:solidFill>
                  <a:srgbClr val="FF0066"/>
                </a:solidFill>
                <a:latin typeface="Comic Sans MS" pitchFamily="66" charset="0"/>
                <a:ea typeface="+mn-ea"/>
                <a:cs typeface="+mn-cs"/>
              </a:rPr>
              <a:t>Undercoverage</a:t>
            </a:r>
            <a:r>
              <a:rPr lang="en-US" sz="3000" b="1" smtClean="0">
                <a:solidFill>
                  <a:srgbClr val="3333CC"/>
                </a:solidFill>
                <a:latin typeface="Comic Sans MS" pitchFamily="66" charset="0"/>
                <a:ea typeface="+mn-ea"/>
                <a:cs typeface="+mn-cs"/>
              </a:rPr>
              <a:t> – students who buy books from on-line bookstores are not included.</a:t>
            </a:r>
          </a:p>
        </p:txBody>
      </p:sp>
    </p:spTree>
    <p:custDataLst>
      <p:tags r:id="rId1"/>
    </p:custDataLst>
    <p:extLst>
      <p:ext uri="{BB962C8B-B14F-4D97-AF65-F5344CB8AC3E}">
        <p14:creationId xmlns:p14="http://schemas.microsoft.com/office/powerpoint/2010/main" val="25060235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4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04800"/>
            <a:ext cx="7772400" cy="1143000"/>
          </a:xfrm>
        </p:spPr>
        <p:txBody>
          <a:bodyPr/>
          <a:lstStyle/>
          <a:p>
            <a:pPr>
              <a:defRPr/>
            </a:pPr>
            <a:r>
              <a:rPr lang="en-US" sz="8000" b="1" smtClean="0">
                <a:solidFill>
                  <a:srgbClr val="FFFF66"/>
                </a:solidFill>
                <a:effectLst>
                  <a:outerShdw blurRad="38100" dist="38100" dir="2700000" algn="tl">
                    <a:srgbClr val="000000"/>
                  </a:outerShdw>
                </a:effectLst>
                <a:latin typeface="Comic Sans MS" pitchFamily="66" charset="0"/>
              </a:rPr>
              <a:t>Bias</a:t>
            </a:r>
          </a:p>
        </p:txBody>
      </p:sp>
      <p:sp>
        <p:nvSpPr>
          <p:cNvPr id="18435" name="Rectangle 3"/>
          <p:cNvSpPr>
            <a:spLocks noGrp="1" noChangeArrowheads="1"/>
          </p:cNvSpPr>
          <p:nvPr>
            <p:ph type="body" idx="4294967295"/>
          </p:nvPr>
        </p:nvSpPr>
        <p:spPr>
          <a:xfrm>
            <a:off x="685800" y="1676400"/>
            <a:ext cx="7772400" cy="4114800"/>
          </a:xfrm>
        </p:spPr>
        <p:txBody>
          <a:bodyPr/>
          <a:lstStyle/>
          <a:p>
            <a:r>
              <a:rPr lang="en-US" sz="5400" b="1" dirty="0" smtClean="0">
                <a:solidFill>
                  <a:srgbClr val="00FF00"/>
                </a:solidFill>
                <a:effectLst>
                  <a:outerShdw blurRad="38100" dist="38100" dir="2700000" algn="tl">
                    <a:srgbClr val="000000"/>
                  </a:outerShdw>
                </a:effectLst>
                <a:latin typeface="Comic Sans MS" pitchFamily="66" charset="0"/>
              </a:rPr>
              <a:t>A systematic error in  </a:t>
            </a:r>
            <a:r>
              <a:rPr lang="en-US" sz="5400" b="1" dirty="0" smtClean="0">
                <a:solidFill>
                  <a:srgbClr val="00FFFF"/>
                </a:solidFill>
                <a:effectLst>
                  <a:outerShdw blurRad="38100" dist="38100" dir="2700000" algn="tl">
                    <a:srgbClr val="000000"/>
                  </a:outerShdw>
                </a:effectLst>
                <a:latin typeface="Comic Sans MS" pitchFamily="66" charset="0"/>
              </a:rPr>
              <a:t>measuring</a:t>
            </a:r>
            <a:r>
              <a:rPr lang="en-US" sz="5400" b="1" dirty="0" smtClean="0">
                <a:solidFill>
                  <a:srgbClr val="00FF00"/>
                </a:solidFill>
                <a:effectLst>
                  <a:outerShdw blurRad="38100" dist="38100" dir="2700000" algn="tl">
                    <a:srgbClr val="000000"/>
                  </a:outerShdw>
                </a:effectLst>
                <a:latin typeface="Comic Sans MS" pitchFamily="66" charset="0"/>
              </a:rPr>
              <a:t> the estimate</a:t>
            </a:r>
            <a:endParaRPr lang="en-US" sz="5400" dirty="0" smtClean="0">
              <a:solidFill>
                <a:srgbClr val="00FF00"/>
              </a:solidFill>
              <a:effectLst>
                <a:outerShdw blurRad="38100" dist="38100" dir="2700000" algn="tl">
                  <a:srgbClr val="000000"/>
                </a:outerShdw>
              </a:effectLst>
              <a:latin typeface="Comic Sans MS" pitchFamily="66" charset="0"/>
            </a:endParaRPr>
          </a:p>
          <a:p>
            <a:r>
              <a:rPr lang="en-US" sz="5400" dirty="0" smtClean="0">
                <a:solidFill>
                  <a:srgbClr val="00FF00"/>
                </a:solidFill>
                <a:effectLst>
                  <a:outerShdw blurRad="38100" dist="38100" dir="2700000" algn="tl">
                    <a:srgbClr val="000000"/>
                  </a:outerShdw>
                </a:effectLst>
                <a:latin typeface="Comic Sans MS" pitchFamily="66" charset="0"/>
              </a:rPr>
              <a:t>favors certain outcomes</a:t>
            </a:r>
          </a:p>
        </p:txBody>
      </p:sp>
      <p:sp>
        <p:nvSpPr>
          <p:cNvPr id="18436" name="AutoShape 4"/>
          <p:cNvSpPr>
            <a:spLocks noChangeArrowheads="1"/>
          </p:cNvSpPr>
          <p:nvPr/>
        </p:nvSpPr>
        <p:spPr bwMode="auto">
          <a:xfrm>
            <a:off x="2209800" y="2895600"/>
            <a:ext cx="5334000" cy="3124200"/>
          </a:xfrm>
          <a:prstGeom prst="wedgeRoundRectCallout">
            <a:avLst>
              <a:gd name="adj1" fmla="val -12144"/>
              <a:gd name="adj2" fmla="val -93139"/>
              <a:gd name="adj3" fmla="val 16667"/>
            </a:avLst>
          </a:prstGeom>
          <a:solidFill>
            <a:schemeClr val="hlink"/>
          </a:solidFill>
          <a:ln w="9525">
            <a:solidFill>
              <a:schemeClr val="tx1"/>
            </a:solidFill>
            <a:miter lim="800000"/>
            <a:headEnd/>
            <a:tailEnd/>
          </a:ln>
        </p:spPr>
        <p:txBody>
          <a:bodyPr/>
          <a:lstStyle/>
          <a:p>
            <a:pPr algn="ctr" eaLnBrk="0" hangingPunct="0"/>
            <a:r>
              <a:rPr lang="en-US" sz="3000" b="1" dirty="0" smtClean="0">
                <a:solidFill>
                  <a:srgbClr val="3333CC"/>
                </a:solidFill>
                <a:latin typeface="Comic Sans MS" pitchFamily="66" charset="0"/>
                <a:ea typeface="+mn-ea"/>
                <a:cs typeface="+mn-cs"/>
              </a:rPr>
              <a:t>Anything that causes the data to be wrong!  It might be attributed to the researchers, the respondent, or to the sampling method!</a:t>
            </a:r>
          </a:p>
        </p:txBody>
      </p:sp>
    </p:spTree>
    <p:custDataLst>
      <p:tags r:id="rId1"/>
    </p:custDataLst>
    <p:extLst>
      <p:ext uri="{BB962C8B-B14F-4D97-AF65-F5344CB8AC3E}">
        <p14:creationId xmlns:p14="http://schemas.microsoft.com/office/powerpoint/2010/main" val="7942622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P spid="1843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6564" name="Text Box 4"/>
          <p:cNvSpPr txBox="1">
            <a:spLocks noChangeArrowheads="1"/>
          </p:cNvSpPr>
          <p:nvPr/>
        </p:nvSpPr>
        <p:spPr bwMode="auto">
          <a:xfrm>
            <a:off x="685800" y="381000"/>
            <a:ext cx="7315200" cy="4549775"/>
          </a:xfrm>
          <a:prstGeom prst="rect">
            <a:avLst/>
          </a:prstGeom>
          <a:noFill/>
          <a:ln w="9525">
            <a:noFill/>
            <a:miter lim="800000"/>
            <a:headEnd/>
            <a:tailEnd/>
          </a:ln>
          <a:effec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hangingPunct="0"/>
            <a:r>
              <a:rPr lang="en-US" sz="4500" dirty="0" smtClean="0">
                <a:solidFill>
                  <a:schemeClr val="bg1"/>
                </a:solidFill>
                <a:effectLst>
                  <a:outerShdw blurRad="38100" dist="38100" dir="2700000" algn="tl">
                    <a:srgbClr val="000000"/>
                  </a:outerShdw>
                </a:effectLst>
                <a:latin typeface="Comic Sans MS" pitchFamily="66" charset="0"/>
                <a:ea typeface="+mn-ea"/>
                <a:cs typeface="+mn-cs"/>
              </a:rPr>
              <a:t>3) To find the average value of a home in Austin, one averages the price of homes that are listed for sale with a realtor.</a:t>
            </a:r>
          </a:p>
          <a:p>
            <a:pPr eaLnBrk="0" hangingPunct="0">
              <a:spcBef>
                <a:spcPct val="50000"/>
              </a:spcBef>
            </a:pPr>
            <a:endParaRPr lang="en-US" sz="4500" dirty="0" smtClean="0">
              <a:solidFill>
                <a:schemeClr val="bg1"/>
              </a:solidFill>
              <a:effectLst>
                <a:outerShdw blurRad="38100" dist="38100" dir="2700000" algn="tl">
                  <a:srgbClr val="000000"/>
                </a:outerShdw>
              </a:effectLst>
              <a:latin typeface="Comic Sans MS" pitchFamily="66" charset="0"/>
              <a:ea typeface="+mn-ea"/>
              <a:cs typeface="+mn-cs"/>
            </a:endParaRPr>
          </a:p>
        </p:txBody>
      </p:sp>
      <p:sp>
        <p:nvSpPr>
          <p:cNvPr id="66565" name="AutoShape 5"/>
          <p:cNvSpPr>
            <a:spLocks noChangeArrowheads="1"/>
          </p:cNvSpPr>
          <p:nvPr/>
        </p:nvSpPr>
        <p:spPr bwMode="auto">
          <a:xfrm>
            <a:off x="914400" y="3505200"/>
            <a:ext cx="7315200" cy="2514600"/>
          </a:xfrm>
          <a:prstGeom prst="wedgeRoundRectCallout">
            <a:avLst>
              <a:gd name="adj1" fmla="val -2389"/>
              <a:gd name="adj2" fmla="val -67426"/>
              <a:gd name="adj3" fmla="val 16667"/>
            </a:avLst>
          </a:prstGeom>
          <a:solidFill>
            <a:schemeClr val="hlink"/>
          </a:solidFill>
          <a:ln w="9525">
            <a:solidFill>
              <a:schemeClr val="tx1"/>
            </a:solidFill>
            <a:miter lim="800000"/>
            <a:headEnd/>
            <a:tailEnd/>
          </a:ln>
        </p:spPr>
        <p:txBody>
          <a:bodyPr/>
          <a:lstStyle/>
          <a:p>
            <a:pPr algn="ctr" eaLnBrk="0" hangingPunct="0"/>
            <a:r>
              <a:rPr lang="en-US" sz="3000" b="1" smtClean="0">
                <a:solidFill>
                  <a:srgbClr val="FF0066"/>
                </a:solidFill>
                <a:latin typeface="Comic Sans MS" pitchFamily="66" charset="0"/>
                <a:ea typeface="+mn-ea"/>
                <a:cs typeface="+mn-cs"/>
              </a:rPr>
              <a:t>Undercoverage</a:t>
            </a:r>
            <a:r>
              <a:rPr lang="en-US" sz="3000" b="1" smtClean="0">
                <a:solidFill>
                  <a:srgbClr val="3333CC"/>
                </a:solidFill>
                <a:latin typeface="Comic Sans MS" pitchFamily="66" charset="0"/>
                <a:ea typeface="+mn-ea"/>
                <a:cs typeface="+mn-cs"/>
              </a:rPr>
              <a:t> – leaves out homes that are not for sale or homes that are listed with different realtors.</a:t>
            </a:r>
          </a:p>
          <a:p>
            <a:pPr algn="ctr" eaLnBrk="0" hangingPunct="0"/>
            <a:r>
              <a:rPr lang="en-US" sz="3000" b="1" smtClean="0">
                <a:solidFill>
                  <a:srgbClr val="3333CC"/>
                </a:solidFill>
                <a:latin typeface="Comic Sans MS" pitchFamily="66" charset="0"/>
                <a:ea typeface="+mn-ea"/>
                <a:cs typeface="+mn-cs"/>
              </a:rPr>
              <a:t>(other answers are possible)</a:t>
            </a:r>
          </a:p>
        </p:txBody>
      </p:sp>
    </p:spTree>
    <p:custDataLst>
      <p:tags r:id="rId1"/>
    </p:custDataLst>
    <p:extLst>
      <p:ext uri="{BB962C8B-B14F-4D97-AF65-F5344CB8AC3E}">
        <p14:creationId xmlns:p14="http://schemas.microsoft.com/office/powerpoint/2010/main" val="2886628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0000"/>
            </a:gs>
            <a:gs pos="100000">
              <a:srgbClr val="C00000"/>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extBox 1"/>
          <p:cNvSpPr txBox="1"/>
          <p:nvPr/>
        </p:nvSpPr>
        <p:spPr>
          <a:xfrm>
            <a:off x="3748327" y="2743200"/>
            <a:ext cx="1319130" cy="830997"/>
          </a:xfrm>
          <a:prstGeom prst="rect">
            <a:avLst/>
          </a:prstGeom>
          <a:noFill/>
        </p:spPr>
        <p:txBody>
          <a:bodyPr wrap="none" rtlCol="0">
            <a:spAutoFit/>
          </a:bodyPr>
          <a:lstStyle/>
          <a:p>
            <a:pPr algn="ctr"/>
            <a:r>
              <a:rPr lang="en-US" sz="4800" dirty="0" smtClean="0">
                <a:effectLst>
                  <a:outerShdw blurRad="38100" dist="38100" dir="2700000" algn="tl">
                    <a:srgbClr val="000000">
                      <a:alpha val="43137"/>
                    </a:srgbClr>
                  </a:outerShdw>
                </a:effectLst>
                <a:latin typeface="Adobe Garamond Pro" pitchFamily="18" charset="0"/>
                <a:ea typeface="+mn-ea"/>
              </a:rPr>
              <a:t>stop!</a:t>
            </a:r>
            <a:endParaRPr lang="en-US" sz="4800" dirty="0" smtClean="0">
              <a:effectLst>
                <a:outerShdw blurRad="38100" dist="38100" dir="2700000" algn="tl">
                  <a:srgbClr val="000000">
                    <a:alpha val="43137"/>
                  </a:srgbClr>
                </a:outerShdw>
              </a:effectLst>
              <a:latin typeface="Adobe Garamond Pro" pitchFamily="18" charset="0"/>
              <a:ea typeface="+mn-ea"/>
            </a:endParaRPr>
          </a:p>
        </p:txBody>
      </p:sp>
    </p:spTree>
    <p:custDataLst>
      <p:tags r:id="rId1"/>
    </p:custDataLst>
    <p:extLst>
      <p:ext uri="{BB962C8B-B14F-4D97-AF65-F5344CB8AC3E}">
        <p14:creationId xmlns:p14="http://schemas.microsoft.com/office/powerpoint/2010/main" val="28502623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228600"/>
            <a:ext cx="7772400" cy="1143000"/>
          </a:xfrm>
        </p:spPr>
        <p:txBody>
          <a:bodyPr/>
          <a:lstStyle/>
          <a:p>
            <a:pPr>
              <a:defRPr/>
            </a:pPr>
            <a:r>
              <a:rPr lang="en-US" sz="6000" b="1" dirty="0" smtClean="0">
                <a:solidFill>
                  <a:srgbClr val="FFFF66"/>
                </a:solidFill>
                <a:effectLst>
                  <a:outerShdw blurRad="38100" dist="38100" dir="2700000" algn="tl">
                    <a:srgbClr val="000000"/>
                  </a:outerShdw>
                </a:effectLst>
                <a:latin typeface="Comic Sans MS" pitchFamily="66" charset="0"/>
              </a:rPr>
              <a:t>Sources of Bias</a:t>
            </a:r>
          </a:p>
        </p:txBody>
      </p:sp>
      <p:sp>
        <p:nvSpPr>
          <p:cNvPr id="36867" name="Rectangle 3"/>
          <p:cNvSpPr>
            <a:spLocks noGrp="1" noChangeArrowheads="1"/>
          </p:cNvSpPr>
          <p:nvPr>
            <p:ph type="body" idx="4294967295"/>
          </p:nvPr>
        </p:nvSpPr>
        <p:spPr>
          <a:xfrm>
            <a:off x="708804" y="1447800"/>
            <a:ext cx="7772400" cy="4114800"/>
          </a:xfrm>
        </p:spPr>
        <p:txBody>
          <a:bodyPr/>
          <a:lstStyle/>
          <a:p>
            <a:pPr>
              <a:defRPr/>
            </a:pPr>
            <a:r>
              <a:rPr lang="en-US" sz="6000" dirty="0" smtClean="0">
                <a:solidFill>
                  <a:srgbClr val="FFFF00"/>
                </a:solidFill>
                <a:effectLst>
                  <a:outerShdw blurRad="38100" dist="38100" dir="2700000" algn="tl">
                    <a:srgbClr val="000000"/>
                  </a:outerShdw>
                </a:effectLst>
                <a:latin typeface="Comic Sans MS" pitchFamily="66" charset="0"/>
              </a:rPr>
              <a:t>things that </a:t>
            </a:r>
            <a:r>
              <a:rPr lang="en-US" sz="6000" b="1" dirty="0" smtClean="0">
                <a:solidFill>
                  <a:srgbClr val="FFFF00"/>
                </a:solidFill>
                <a:effectLst>
                  <a:outerShdw blurRad="38100" dist="38100" dir="2700000" algn="tl">
                    <a:srgbClr val="000000"/>
                  </a:outerShdw>
                </a:effectLst>
                <a:latin typeface="Comic Sans MS" pitchFamily="66" charset="0"/>
              </a:rPr>
              <a:t>can cause</a:t>
            </a:r>
            <a:r>
              <a:rPr lang="en-US" sz="6000" dirty="0" smtClean="0">
                <a:solidFill>
                  <a:srgbClr val="FFFF00"/>
                </a:solidFill>
                <a:effectLst>
                  <a:outerShdw blurRad="38100" dist="38100" dir="2700000" algn="tl">
                    <a:srgbClr val="000000"/>
                  </a:outerShdw>
                </a:effectLst>
                <a:latin typeface="Comic Sans MS" pitchFamily="66" charset="0"/>
              </a:rPr>
              <a:t> bias in your sample</a:t>
            </a:r>
          </a:p>
          <a:p>
            <a:pPr>
              <a:defRPr/>
            </a:pPr>
            <a:r>
              <a:rPr lang="en-US" sz="6000" dirty="0" smtClean="0">
                <a:solidFill>
                  <a:srgbClr val="FFFF00"/>
                </a:solidFill>
                <a:effectLst>
                  <a:outerShdw blurRad="38100" dist="38100" dir="2700000" algn="tl">
                    <a:srgbClr val="000000"/>
                  </a:outerShdw>
                </a:effectLst>
                <a:latin typeface="Comic Sans MS" pitchFamily="66" charset="0"/>
              </a:rPr>
              <a:t>cannot do anything with bad data</a:t>
            </a:r>
          </a:p>
        </p:txBody>
      </p:sp>
      <p:sp>
        <p:nvSpPr>
          <p:cNvPr id="21508" name="AutoShape 5"/>
          <p:cNvSpPr>
            <a:spLocks noChangeArrowheads="1"/>
          </p:cNvSpPr>
          <p:nvPr/>
        </p:nvSpPr>
        <p:spPr bwMode="auto">
          <a:xfrm>
            <a:off x="1752600" y="1143000"/>
            <a:ext cx="6705600" cy="3886200"/>
          </a:xfrm>
          <a:prstGeom prst="cloudCallout">
            <a:avLst>
              <a:gd name="adj1" fmla="val -41194"/>
              <a:gd name="adj2" fmla="val 53144"/>
            </a:avLst>
          </a:prstGeom>
          <a:solidFill>
            <a:schemeClr val="accent1"/>
          </a:solidFill>
          <a:ln w="9525">
            <a:solidFill>
              <a:schemeClr val="tx1"/>
            </a:solidFill>
            <a:round/>
            <a:headEnd/>
            <a:tailEnd/>
          </a:ln>
        </p:spPr>
        <p:txBody>
          <a:bodyPr/>
          <a:lstStyle/>
          <a:p>
            <a:pPr algn="ctr" eaLnBrk="0" hangingPunct="0"/>
            <a:r>
              <a:rPr lang="en-US" sz="6600" smtClean="0">
                <a:solidFill>
                  <a:srgbClr val="3333CC"/>
                </a:solidFill>
                <a:latin typeface="Creepy" pitchFamily="82" charset="0"/>
                <a:ea typeface="+mn-ea"/>
                <a:cs typeface="+mn-cs"/>
              </a:rPr>
              <a:t>Garbage in…. Garbage out!</a:t>
            </a:r>
          </a:p>
        </p:txBody>
      </p:sp>
    </p:spTree>
    <p:custDataLst>
      <p:tags r:id="rId1"/>
    </p:custDataLst>
    <p:extLst>
      <p:ext uri="{BB962C8B-B14F-4D97-AF65-F5344CB8AC3E}">
        <p14:creationId xmlns:p14="http://schemas.microsoft.com/office/powerpoint/2010/main" val="21341583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228600"/>
            <a:ext cx="8839200" cy="1143000"/>
          </a:xfrm>
        </p:spPr>
        <p:txBody>
          <a:bodyPr/>
          <a:lstStyle/>
          <a:p>
            <a:pPr>
              <a:defRPr/>
            </a:pPr>
            <a:r>
              <a:rPr lang="en-US" sz="6000" b="1" dirty="0" smtClean="0">
                <a:solidFill>
                  <a:srgbClr val="FFFF66"/>
                </a:solidFill>
                <a:effectLst>
                  <a:outerShdw blurRad="38100" dist="38100" dir="2700000" algn="tl">
                    <a:srgbClr val="000000"/>
                  </a:outerShdw>
                </a:effectLst>
                <a:latin typeface="Comic Sans MS" pitchFamily="66" charset="0"/>
              </a:rPr>
              <a:t>Voluntary response</a:t>
            </a:r>
          </a:p>
        </p:txBody>
      </p:sp>
      <p:sp>
        <p:nvSpPr>
          <p:cNvPr id="38915" name="Rectangle 3"/>
          <p:cNvSpPr>
            <a:spLocks noGrp="1" noChangeArrowheads="1"/>
          </p:cNvSpPr>
          <p:nvPr>
            <p:ph type="body" idx="4294967295"/>
          </p:nvPr>
        </p:nvSpPr>
        <p:spPr>
          <a:xfrm>
            <a:off x="685800" y="1752600"/>
            <a:ext cx="8229600" cy="4114800"/>
          </a:xfrm>
        </p:spPr>
        <p:txBody>
          <a:bodyPr/>
          <a:lstStyle/>
          <a:p>
            <a:pPr>
              <a:defRPr/>
            </a:pPr>
            <a:r>
              <a:rPr lang="en-US" sz="5200" smtClean="0">
                <a:solidFill>
                  <a:srgbClr val="00FF00"/>
                </a:solidFill>
                <a:effectLst>
                  <a:outerShdw blurRad="38100" dist="38100" dir="2700000" algn="tl">
                    <a:srgbClr val="000000"/>
                  </a:outerShdw>
                </a:effectLst>
                <a:latin typeface="Comic Sans MS" pitchFamily="66" charset="0"/>
              </a:rPr>
              <a:t>People chose to respond </a:t>
            </a:r>
          </a:p>
          <a:p>
            <a:pPr>
              <a:defRPr/>
            </a:pPr>
            <a:r>
              <a:rPr lang="en-US" sz="5200" smtClean="0">
                <a:solidFill>
                  <a:srgbClr val="00FF00"/>
                </a:solidFill>
                <a:effectLst>
                  <a:outerShdw blurRad="38100" dist="38100" dir="2700000" algn="tl">
                    <a:srgbClr val="000000"/>
                  </a:outerShdw>
                </a:effectLst>
                <a:latin typeface="Comic Sans MS" pitchFamily="66" charset="0"/>
              </a:rPr>
              <a:t>Usually only people with very strong opinions respond</a:t>
            </a:r>
          </a:p>
        </p:txBody>
      </p:sp>
      <p:sp>
        <p:nvSpPr>
          <p:cNvPr id="38917" name="AutoShape 5"/>
          <p:cNvSpPr>
            <a:spLocks noChangeArrowheads="1"/>
          </p:cNvSpPr>
          <p:nvPr/>
        </p:nvSpPr>
        <p:spPr bwMode="auto">
          <a:xfrm>
            <a:off x="1143000" y="2057400"/>
            <a:ext cx="6477000" cy="3733800"/>
          </a:xfrm>
          <a:prstGeom prst="wedgeRoundRectCallout">
            <a:avLst>
              <a:gd name="adj1" fmla="val -7157"/>
              <a:gd name="adj2" fmla="val -69602"/>
              <a:gd name="adj3" fmla="val 16667"/>
            </a:avLst>
          </a:prstGeom>
          <a:solidFill>
            <a:schemeClr val="hlink"/>
          </a:solidFill>
          <a:ln w="9525">
            <a:solidFill>
              <a:schemeClr val="tx1"/>
            </a:solidFill>
            <a:miter lim="800000"/>
            <a:headEnd/>
            <a:tailEnd/>
          </a:ln>
        </p:spPr>
        <p:txBody>
          <a:bodyPr/>
          <a:lstStyle/>
          <a:p>
            <a:pPr algn="ctr" eaLnBrk="0" hangingPunct="0"/>
            <a:r>
              <a:rPr lang="en-US" sz="4000" b="1" dirty="0" smtClean="0">
                <a:solidFill>
                  <a:srgbClr val="3333CC"/>
                </a:solidFill>
                <a:latin typeface="Comic Sans MS" pitchFamily="66" charset="0"/>
                <a:ea typeface="+mn-ea"/>
                <a:cs typeface="+mn-cs"/>
              </a:rPr>
              <a:t>Remember – the way to determine voluntary response is:</a:t>
            </a:r>
          </a:p>
          <a:p>
            <a:pPr algn="ctr" eaLnBrk="0" hangingPunct="0"/>
            <a:endParaRPr lang="en-US" sz="5000" b="1" dirty="0" smtClean="0">
              <a:solidFill>
                <a:srgbClr val="FF33CC"/>
              </a:solidFill>
              <a:latin typeface="Comic Sans MS" pitchFamily="66" charset="0"/>
              <a:ea typeface="+mn-ea"/>
              <a:cs typeface="+mn-cs"/>
            </a:endParaRPr>
          </a:p>
          <a:p>
            <a:pPr algn="ctr" eaLnBrk="0" hangingPunct="0"/>
            <a:r>
              <a:rPr lang="en-US" sz="5000" b="1" dirty="0" smtClean="0">
                <a:solidFill>
                  <a:srgbClr val="FF33CC"/>
                </a:solidFill>
                <a:latin typeface="Comic Sans MS" pitchFamily="66" charset="0"/>
                <a:ea typeface="+mn-ea"/>
                <a:cs typeface="+mn-cs"/>
              </a:rPr>
              <a:t>Self-selection!!</a:t>
            </a:r>
          </a:p>
        </p:txBody>
      </p:sp>
    </p:spTree>
    <p:custDataLst>
      <p:tags r:id="rId1"/>
    </p:custDataLst>
    <p:extLst>
      <p:ext uri="{BB962C8B-B14F-4D97-AF65-F5344CB8AC3E}">
        <p14:creationId xmlns:p14="http://schemas.microsoft.com/office/powerpoint/2010/main" val="29614560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9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P spid="38917"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pic>
        <p:nvPicPr>
          <p:cNvPr id="11674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13" y="2322220"/>
            <a:ext cx="1700996" cy="2051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67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14468"/>
            <a:ext cx="1485900" cy="203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673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77100" y="2667000"/>
            <a:ext cx="1866900" cy="224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2" name="Rectangle 2"/>
          <p:cNvSpPr>
            <a:spLocks noGrp="1" noChangeArrowheads="1"/>
          </p:cNvSpPr>
          <p:nvPr>
            <p:ph type="title"/>
          </p:nvPr>
        </p:nvSpPr>
        <p:spPr/>
        <p:txBody>
          <a:bodyPr/>
          <a:lstStyle/>
          <a:p>
            <a:pPr>
              <a:defRPr/>
            </a:pPr>
            <a:r>
              <a:rPr lang="en-US" sz="6000" b="1" dirty="0" smtClean="0">
                <a:solidFill>
                  <a:srgbClr val="FFFF66"/>
                </a:solidFill>
                <a:effectLst>
                  <a:outerShdw blurRad="38100" dist="38100" dir="2700000" algn="tl">
                    <a:srgbClr val="000000"/>
                  </a:outerShdw>
                </a:effectLst>
                <a:latin typeface="Comic Sans MS" pitchFamily="66" charset="0"/>
              </a:rPr>
              <a:t>Convenience sampling</a:t>
            </a:r>
          </a:p>
        </p:txBody>
      </p:sp>
      <p:pic>
        <p:nvPicPr>
          <p:cNvPr id="11674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775" y="14468"/>
            <a:ext cx="192405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3" name="Rectangle 3"/>
          <p:cNvSpPr>
            <a:spLocks noGrp="1" noChangeArrowheads="1"/>
          </p:cNvSpPr>
          <p:nvPr>
            <p:ph type="body" idx="4294967295"/>
          </p:nvPr>
        </p:nvSpPr>
        <p:spPr>
          <a:xfrm>
            <a:off x="1714500" y="2667000"/>
            <a:ext cx="5886450" cy="4114800"/>
          </a:xfrm>
        </p:spPr>
        <p:txBody>
          <a:bodyPr/>
          <a:lstStyle/>
          <a:p>
            <a:pPr>
              <a:defRPr/>
            </a:pPr>
            <a:r>
              <a:rPr lang="en-US" sz="5400" dirty="0" smtClean="0">
                <a:solidFill>
                  <a:srgbClr val="00FF00"/>
                </a:solidFill>
                <a:effectLst>
                  <a:outerShdw blurRad="38100" dist="38100" dir="2700000" algn="tl">
                    <a:srgbClr val="000000"/>
                  </a:outerShdw>
                </a:effectLst>
                <a:latin typeface="Comic Sans MS" pitchFamily="66" charset="0"/>
              </a:rPr>
              <a:t>Ask people who are easy to ask</a:t>
            </a:r>
          </a:p>
        </p:txBody>
      </p:sp>
      <p:sp>
        <p:nvSpPr>
          <p:cNvPr id="40964" name="AutoShape 4"/>
          <p:cNvSpPr>
            <a:spLocks noChangeArrowheads="1"/>
          </p:cNvSpPr>
          <p:nvPr/>
        </p:nvSpPr>
        <p:spPr bwMode="auto">
          <a:xfrm>
            <a:off x="1371600" y="3200400"/>
            <a:ext cx="7467600" cy="2743200"/>
          </a:xfrm>
          <a:prstGeom prst="wedgeRoundRectCallout">
            <a:avLst>
              <a:gd name="adj1" fmla="val -17898"/>
              <a:gd name="adj2" fmla="val -84782"/>
              <a:gd name="adj3" fmla="val 16667"/>
            </a:avLst>
          </a:prstGeom>
          <a:solidFill>
            <a:schemeClr val="hlink"/>
          </a:solidFill>
          <a:ln w="9525">
            <a:solidFill>
              <a:schemeClr val="tx1"/>
            </a:solidFill>
            <a:miter lim="800000"/>
            <a:headEnd/>
            <a:tailEnd/>
          </a:ln>
        </p:spPr>
        <p:txBody>
          <a:bodyPr/>
          <a:lstStyle/>
          <a:p>
            <a:pPr algn="ctr" eaLnBrk="0" hangingPunct="0"/>
            <a:r>
              <a:rPr lang="en-US" sz="3000" b="1" dirty="0" smtClean="0">
                <a:solidFill>
                  <a:srgbClr val="3333CC"/>
                </a:solidFill>
                <a:latin typeface="Comic Sans MS" pitchFamily="66" charset="0"/>
                <a:ea typeface="+mn-ea"/>
                <a:cs typeface="+mn-cs"/>
              </a:rPr>
              <a:t>An example would be stopping </a:t>
            </a:r>
            <a:r>
              <a:rPr lang="en-US" sz="3000" b="1" dirty="0" smtClean="0">
                <a:solidFill>
                  <a:srgbClr val="FF0066"/>
                </a:solidFill>
                <a:latin typeface="Comic Sans MS" pitchFamily="66" charset="0"/>
                <a:ea typeface="+mn-ea"/>
                <a:cs typeface="+mn-cs"/>
              </a:rPr>
              <a:t>friendly</a:t>
            </a:r>
            <a:r>
              <a:rPr lang="en-US" sz="3000" b="1" dirty="0" smtClean="0">
                <a:solidFill>
                  <a:srgbClr val="3333CC"/>
                </a:solidFill>
                <a:latin typeface="Comic Sans MS" pitchFamily="66" charset="0"/>
                <a:ea typeface="+mn-ea"/>
                <a:cs typeface="+mn-cs"/>
              </a:rPr>
              <a:t>-looking people in the mall to survey.  Another example is the surveys left on tables at restaurants -  a </a:t>
            </a:r>
            <a:r>
              <a:rPr lang="en-US" sz="3000" b="1" dirty="0" smtClean="0">
                <a:solidFill>
                  <a:srgbClr val="FF0066"/>
                </a:solidFill>
                <a:latin typeface="Comic Sans MS" pitchFamily="66" charset="0"/>
                <a:ea typeface="+mn-ea"/>
                <a:cs typeface="+mn-cs"/>
              </a:rPr>
              <a:t>convenient</a:t>
            </a:r>
            <a:r>
              <a:rPr lang="en-US" sz="3000" b="1" dirty="0" smtClean="0">
                <a:solidFill>
                  <a:srgbClr val="3333CC"/>
                </a:solidFill>
                <a:latin typeface="Comic Sans MS" pitchFamily="66" charset="0"/>
                <a:ea typeface="+mn-ea"/>
                <a:cs typeface="+mn-cs"/>
              </a:rPr>
              <a:t> method!</a:t>
            </a:r>
          </a:p>
        </p:txBody>
      </p:sp>
      <p:sp>
        <p:nvSpPr>
          <p:cNvPr id="40965" name="AutoShape 5"/>
          <p:cNvSpPr>
            <a:spLocks noChangeArrowheads="1"/>
          </p:cNvSpPr>
          <p:nvPr/>
        </p:nvSpPr>
        <p:spPr bwMode="auto">
          <a:xfrm>
            <a:off x="1679776" y="757418"/>
            <a:ext cx="7391400" cy="2590800"/>
          </a:xfrm>
          <a:prstGeom prst="wedgeRoundRectCallout">
            <a:avLst>
              <a:gd name="adj1" fmla="val -31444"/>
              <a:gd name="adj2" fmla="val 67648"/>
              <a:gd name="adj3" fmla="val 16667"/>
            </a:avLst>
          </a:prstGeom>
          <a:solidFill>
            <a:schemeClr val="hlink"/>
          </a:solidFill>
          <a:ln w="9525">
            <a:solidFill>
              <a:schemeClr val="tx1"/>
            </a:solidFill>
            <a:miter lim="800000"/>
            <a:headEnd/>
            <a:tailEnd/>
          </a:ln>
        </p:spPr>
        <p:txBody>
          <a:bodyPr/>
          <a:lstStyle/>
          <a:p>
            <a:pPr algn="ctr" eaLnBrk="0" hangingPunct="0"/>
            <a:r>
              <a:rPr lang="en-US" sz="3000" b="1" dirty="0" smtClean="0">
                <a:solidFill>
                  <a:srgbClr val="3333CC"/>
                </a:solidFill>
                <a:latin typeface="Comic Sans MS" pitchFamily="66" charset="0"/>
                <a:ea typeface="+mn-ea"/>
                <a:cs typeface="+mn-cs"/>
              </a:rPr>
              <a:t>The data obtained by a convenience sample will be biased – however this method is often used for surveys &amp; results reported in newspapers and magazines! </a:t>
            </a:r>
          </a:p>
        </p:txBody>
      </p:sp>
    </p:spTree>
    <p:custDataLst>
      <p:tags r:id="rId1"/>
    </p:custDataLst>
    <p:extLst>
      <p:ext uri="{BB962C8B-B14F-4D97-AF65-F5344CB8AC3E}">
        <p14:creationId xmlns:p14="http://schemas.microsoft.com/office/powerpoint/2010/main" val="26879250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anim calcmode="lin" valueType="num">
                                      <p:cBhvr>
                                        <p:cTn id="11" dur="500" fill="hold"/>
                                        <p:tgtEl>
                                          <p:spTgt spid="116740"/>
                                        </p:tgtEl>
                                        <p:attrNameLst>
                                          <p:attrName>ppt_w</p:attrName>
                                        </p:attrNameLst>
                                      </p:cBhvr>
                                      <p:tavLst>
                                        <p:tav tm="0">
                                          <p:val>
                                            <p:fltVal val="0"/>
                                          </p:val>
                                        </p:tav>
                                        <p:tav tm="100000">
                                          <p:val>
                                            <p:strVal val="#ppt_w"/>
                                          </p:val>
                                        </p:tav>
                                      </p:tavLst>
                                    </p:anim>
                                    <p:anim calcmode="lin" valueType="num">
                                      <p:cBhvr>
                                        <p:cTn id="12" dur="500" fill="hold"/>
                                        <p:tgtEl>
                                          <p:spTgt spid="116740"/>
                                        </p:tgtEl>
                                        <p:attrNameLst>
                                          <p:attrName>ppt_h</p:attrName>
                                        </p:attrNameLst>
                                      </p:cBhvr>
                                      <p:tavLst>
                                        <p:tav tm="0">
                                          <p:val>
                                            <p:fltVal val="0"/>
                                          </p:val>
                                        </p:tav>
                                        <p:tav tm="100000">
                                          <p:val>
                                            <p:strVal val="#ppt_h"/>
                                          </p:val>
                                        </p:tav>
                                      </p:tavLst>
                                    </p:anim>
                                    <p:animEffect transition="in" filter="fade">
                                      <p:cBhvr>
                                        <p:cTn id="13" dur="500"/>
                                        <p:tgtEl>
                                          <p:spTgt spid="116740"/>
                                        </p:tgtEl>
                                      </p:cBhvr>
                                    </p:animEffect>
                                  </p:childTnLst>
                                </p:cTn>
                              </p:par>
                              <p:par>
                                <p:cTn id="14" presetID="53" presetClass="entr" presetSubtype="16" fill="hold" nodeType="withEffect">
                                  <p:stCondLst>
                                    <p:cond delay="0"/>
                                  </p:stCondLst>
                                  <p:childTnLst>
                                    <p:set>
                                      <p:cBhvr>
                                        <p:cTn id="15" dur="1" fill="hold">
                                          <p:stCondLst>
                                            <p:cond delay="0"/>
                                          </p:stCondLst>
                                        </p:cTn>
                                        <p:tgtEl>
                                          <p:spTgt spid="116741"/>
                                        </p:tgtEl>
                                        <p:attrNameLst>
                                          <p:attrName>style.visibility</p:attrName>
                                        </p:attrNameLst>
                                      </p:cBhvr>
                                      <p:to>
                                        <p:strVal val="visible"/>
                                      </p:to>
                                    </p:set>
                                    <p:anim calcmode="lin" valueType="num">
                                      <p:cBhvr>
                                        <p:cTn id="16" dur="500" fill="hold"/>
                                        <p:tgtEl>
                                          <p:spTgt spid="116741"/>
                                        </p:tgtEl>
                                        <p:attrNameLst>
                                          <p:attrName>ppt_w</p:attrName>
                                        </p:attrNameLst>
                                      </p:cBhvr>
                                      <p:tavLst>
                                        <p:tav tm="0">
                                          <p:val>
                                            <p:fltVal val="0"/>
                                          </p:val>
                                        </p:tav>
                                        <p:tav tm="100000">
                                          <p:val>
                                            <p:strVal val="#ppt_w"/>
                                          </p:val>
                                        </p:tav>
                                      </p:tavLst>
                                    </p:anim>
                                    <p:anim calcmode="lin" valueType="num">
                                      <p:cBhvr>
                                        <p:cTn id="17" dur="500" fill="hold"/>
                                        <p:tgtEl>
                                          <p:spTgt spid="116741"/>
                                        </p:tgtEl>
                                        <p:attrNameLst>
                                          <p:attrName>ppt_h</p:attrName>
                                        </p:attrNameLst>
                                      </p:cBhvr>
                                      <p:tavLst>
                                        <p:tav tm="0">
                                          <p:val>
                                            <p:fltVal val="0"/>
                                          </p:val>
                                        </p:tav>
                                        <p:tav tm="100000">
                                          <p:val>
                                            <p:strVal val="#ppt_h"/>
                                          </p:val>
                                        </p:tav>
                                      </p:tavLst>
                                    </p:anim>
                                    <p:animEffect transition="in" filter="fade">
                                      <p:cBhvr>
                                        <p:cTn id="18" dur="500"/>
                                        <p:tgtEl>
                                          <p:spTgt spid="116741"/>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116738"/>
                                        </p:tgtEl>
                                        <p:attrNameLst>
                                          <p:attrName>style.visibility</p:attrName>
                                        </p:attrNameLst>
                                      </p:cBhvr>
                                      <p:to>
                                        <p:strVal val="visible"/>
                                      </p:to>
                                    </p:set>
                                    <p:anim calcmode="lin" valueType="num">
                                      <p:cBhvr>
                                        <p:cTn id="23" dur="500" fill="hold"/>
                                        <p:tgtEl>
                                          <p:spTgt spid="116738"/>
                                        </p:tgtEl>
                                        <p:attrNameLst>
                                          <p:attrName>ppt_w</p:attrName>
                                        </p:attrNameLst>
                                      </p:cBhvr>
                                      <p:tavLst>
                                        <p:tav tm="0">
                                          <p:val>
                                            <p:fltVal val="0"/>
                                          </p:val>
                                        </p:tav>
                                        <p:tav tm="100000">
                                          <p:val>
                                            <p:strVal val="#ppt_w"/>
                                          </p:val>
                                        </p:tav>
                                      </p:tavLst>
                                    </p:anim>
                                    <p:anim calcmode="lin" valueType="num">
                                      <p:cBhvr>
                                        <p:cTn id="24" dur="500" fill="hold"/>
                                        <p:tgtEl>
                                          <p:spTgt spid="116738"/>
                                        </p:tgtEl>
                                        <p:attrNameLst>
                                          <p:attrName>ppt_h</p:attrName>
                                        </p:attrNameLst>
                                      </p:cBhvr>
                                      <p:tavLst>
                                        <p:tav tm="0">
                                          <p:val>
                                            <p:fltVal val="0"/>
                                          </p:val>
                                        </p:tav>
                                        <p:tav tm="100000">
                                          <p:val>
                                            <p:strVal val="#ppt_h"/>
                                          </p:val>
                                        </p:tav>
                                      </p:tavLst>
                                    </p:anim>
                                    <p:animEffect transition="in" filter="fade">
                                      <p:cBhvr>
                                        <p:cTn id="25" dur="500"/>
                                        <p:tgtEl>
                                          <p:spTgt spid="116738"/>
                                        </p:tgtEl>
                                      </p:cBhvr>
                                    </p:animEffect>
                                  </p:childTnLst>
                                </p:cTn>
                              </p:par>
                              <p:par>
                                <p:cTn id="26" presetID="53" presetClass="entr" presetSubtype="16" fill="hold" nodeType="withEffect">
                                  <p:stCondLst>
                                    <p:cond delay="0"/>
                                  </p:stCondLst>
                                  <p:childTnLst>
                                    <p:set>
                                      <p:cBhvr>
                                        <p:cTn id="27" dur="1" fill="hold">
                                          <p:stCondLst>
                                            <p:cond delay="0"/>
                                          </p:stCondLst>
                                        </p:cTn>
                                        <p:tgtEl>
                                          <p:spTgt spid="116739"/>
                                        </p:tgtEl>
                                        <p:attrNameLst>
                                          <p:attrName>style.visibility</p:attrName>
                                        </p:attrNameLst>
                                      </p:cBhvr>
                                      <p:to>
                                        <p:strVal val="visible"/>
                                      </p:to>
                                    </p:set>
                                    <p:anim calcmode="lin" valueType="num">
                                      <p:cBhvr>
                                        <p:cTn id="28" dur="500" fill="hold"/>
                                        <p:tgtEl>
                                          <p:spTgt spid="116739"/>
                                        </p:tgtEl>
                                        <p:attrNameLst>
                                          <p:attrName>ppt_w</p:attrName>
                                        </p:attrNameLst>
                                      </p:cBhvr>
                                      <p:tavLst>
                                        <p:tav tm="0">
                                          <p:val>
                                            <p:fltVal val="0"/>
                                          </p:val>
                                        </p:tav>
                                        <p:tav tm="100000">
                                          <p:val>
                                            <p:strVal val="#ppt_w"/>
                                          </p:val>
                                        </p:tav>
                                      </p:tavLst>
                                    </p:anim>
                                    <p:anim calcmode="lin" valueType="num">
                                      <p:cBhvr>
                                        <p:cTn id="29" dur="500" fill="hold"/>
                                        <p:tgtEl>
                                          <p:spTgt spid="116739"/>
                                        </p:tgtEl>
                                        <p:attrNameLst>
                                          <p:attrName>ppt_h</p:attrName>
                                        </p:attrNameLst>
                                      </p:cBhvr>
                                      <p:tavLst>
                                        <p:tav tm="0">
                                          <p:val>
                                            <p:fltVal val="0"/>
                                          </p:val>
                                        </p:tav>
                                        <p:tav tm="100000">
                                          <p:val>
                                            <p:strVal val="#ppt_h"/>
                                          </p:val>
                                        </p:tav>
                                      </p:tavLst>
                                    </p:anim>
                                    <p:animEffect transition="in" filter="fade">
                                      <p:cBhvr>
                                        <p:cTn id="30" dur="500"/>
                                        <p:tgtEl>
                                          <p:spTgt spid="116739"/>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964"/>
                                        </p:tgtEl>
                                        <p:attrNameLst>
                                          <p:attrName>style.visibility</p:attrName>
                                        </p:attrNameLst>
                                      </p:cBhvr>
                                      <p:to>
                                        <p:strVal val="visible"/>
                                      </p:to>
                                    </p:set>
                                  </p:childTnLst>
                                  <p:subTnLst>
                                    <p:set>
                                      <p:cBhvr override="childStyle">
                                        <p:cTn dur="1" fill="hold" display="0" masterRel="nextClick" afterEffect="1"/>
                                        <p:tgtEl>
                                          <p:spTgt spid="4096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09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P spid="40964" grpId="0" animBg="1"/>
      <p:bldP spid="4096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defRPr/>
            </a:pPr>
            <a:r>
              <a:rPr lang="en-US" sz="8000" b="1" dirty="0" err="1" smtClean="0">
                <a:solidFill>
                  <a:srgbClr val="FFFF66"/>
                </a:solidFill>
                <a:effectLst>
                  <a:outerShdw blurRad="38100" dist="38100" dir="2700000" algn="tl">
                    <a:srgbClr val="000000"/>
                  </a:outerShdw>
                </a:effectLst>
                <a:latin typeface="Comic Sans MS" pitchFamily="66" charset="0"/>
              </a:rPr>
              <a:t>Undercoverage</a:t>
            </a:r>
            <a:endParaRPr lang="en-US" sz="8000" b="1" dirty="0" smtClean="0">
              <a:solidFill>
                <a:srgbClr val="FFFF66"/>
              </a:solidFill>
              <a:effectLst>
                <a:outerShdw blurRad="38100" dist="38100" dir="2700000" algn="tl">
                  <a:srgbClr val="000000"/>
                </a:outerShdw>
              </a:effectLst>
              <a:latin typeface="Comic Sans MS" pitchFamily="66" charset="0"/>
            </a:endParaRPr>
          </a:p>
        </p:txBody>
      </p:sp>
      <p:sp>
        <p:nvSpPr>
          <p:cNvPr id="43011" name="Rectangle 3"/>
          <p:cNvSpPr>
            <a:spLocks noGrp="1" noChangeArrowheads="1"/>
          </p:cNvSpPr>
          <p:nvPr>
            <p:ph type="body" idx="4294967295"/>
          </p:nvPr>
        </p:nvSpPr>
        <p:spPr/>
        <p:txBody>
          <a:bodyPr/>
          <a:lstStyle/>
          <a:p>
            <a:pPr>
              <a:defRPr/>
            </a:pPr>
            <a:r>
              <a:rPr lang="en-US" sz="6000" smtClean="0">
                <a:solidFill>
                  <a:srgbClr val="00FF00"/>
                </a:solidFill>
                <a:effectLst>
                  <a:outerShdw blurRad="38100" dist="38100" dir="2700000" algn="tl">
                    <a:srgbClr val="000000"/>
                  </a:outerShdw>
                </a:effectLst>
                <a:latin typeface="Comic Sans MS" pitchFamily="66" charset="0"/>
              </a:rPr>
              <a:t>some groups of population are left out of the sampling process</a:t>
            </a:r>
          </a:p>
        </p:txBody>
      </p:sp>
      <p:sp>
        <p:nvSpPr>
          <p:cNvPr id="43012" name="AutoShape 4"/>
          <p:cNvSpPr>
            <a:spLocks noChangeArrowheads="1"/>
          </p:cNvSpPr>
          <p:nvPr/>
        </p:nvSpPr>
        <p:spPr bwMode="auto">
          <a:xfrm>
            <a:off x="381000" y="3124200"/>
            <a:ext cx="4572000" cy="3429000"/>
          </a:xfrm>
          <a:prstGeom prst="wedgeRoundRectCallout">
            <a:avLst>
              <a:gd name="adj1" fmla="val -20935"/>
              <a:gd name="adj2" fmla="val -61852"/>
              <a:gd name="adj3" fmla="val 16667"/>
            </a:avLst>
          </a:prstGeom>
          <a:solidFill>
            <a:schemeClr val="hlink"/>
          </a:solidFill>
          <a:ln w="9525">
            <a:solidFill>
              <a:schemeClr val="tx1"/>
            </a:solidFill>
            <a:miter lim="800000"/>
            <a:headEnd/>
            <a:tailEnd/>
          </a:ln>
        </p:spPr>
        <p:txBody>
          <a:bodyPr/>
          <a:lstStyle/>
          <a:p>
            <a:pPr algn="ctr" eaLnBrk="0" hangingPunct="0"/>
            <a:r>
              <a:rPr lang="en-US" sz="3000" b="1" smtClean="0">
                <a:solidFill>
                  <a:srgbClr val="3333CC"/>
                </a:solidFill>
                <a:latin typeface="Comic Sans MS" pitchFamily="66" charset="0"/>
                <a:ea typeface="+mn-ea"/>
                <a:cs typeface="+mn-cs"/>
              </a:rPr>
              <a:t>Suppose you take a sample by randomly selecting names from the phone book – some groups will not have the opportunity of being selected!</a:t>
            </a:r>
          </a:p>
        </p:txBody>
      </p:sp>
    </p:spTree>
    <p:custDataLst>
      <p:tags r:id="rId1"/>
    </p:custDataLst>
    <p:extLst>
      <p:ext uri="{BB962C8B-B14F-4D97-AF65-F5344CB8AC3E}">
        <p14:creationId xmlns:p14="http://schemas.microsoft.com/office/powerpoint/2010/main" val="27336210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P spid="430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0000"/>
            </a:gs>
            <a:gs pos="100000">
              <a:srgbClr val="C00000"/>
            </a:gs>
          </a:gsLst>
          <a:path path="circle">
            <a:fillToRect l="100000" b="100000"/>
          </a:path>
          <a:tileRect t="-100000" r="-100000"/>
        </a:gradFill>
        <a:effectLst/>
      </p:bgPr>
    </p:bg>
    <p:spTree>
      <p:nvGrpSpPr>
        <p:cNvPr id="1" name=""/>
        <p:cNvGrpSpPr/>
        <p:nvPr/>
      </p:nvGrpSpPr>
      <p:grpSpPr>
        <a:xfrm>
          <a:off x="0" y="0"/>
          <a:ext cx="0" cy="0"/>
          <a:chOff x="0" y="0"/>
          <a:chExt cx="0" cy="0"/>
        </a:xfrm>
      </p:grpSpPr>
      <p:pic>
        <p:nvPicPr>
          <p:cNvPr id="1146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7308"/>
            <a:ext cx="9144000" cy="6618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723353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defRPr/>
            </a:pPr>
            <a:r>
              <a:rPr lang="en-US" sz="8000" b="1" smtClean="0">
                <a:solidFill>
                  <a:srgbClr val="FFFF66"/>
                </a:solidFill>
                <a:effectLst>
                  <a:outerShdw blurRad="38100" dist="38100" dir="2700000" algn="tl">
                    <a:srgbClr val="000000"/>
                  </a:outerShdw>
                </a:effectLst>
                <a:latin typeface="Comic Sans MS" pitchFamily="66" charset="0"/>
              </a:rPr>
              <a:t>Nonresponse</a:t>
            </a:r>
          </a:p>
        </p:txBody>
      </p:sp>
      <p:sp>
        <p:nvSpPr>
          <p:cNvPr id="45059" name="Rectangle 3"/>
          <p:cNvSpPr>
            <a:spLocks noGrp="1" noChangeArrowheads="1"/>
          </p:cNvSpPr>
          <p:nvPr>
            <p:ph type="body" idx="4294967295"/>
          </p:nvPr>
        </p:nvSpPr>
        <p:spPr/>
        <p:txBody>
          <a:bodyPr/>
          <a:lstStyle/>
          <a:p>
            <a:pPr>
              <a:defRPr/>
            </a:pPr>
            <a:r>
              <a:rPr lang="en-US" sz="4800" smtClean="0">
                <a:solidFill>
                  <a:srgbClr val="00FF00"/>
                </a:solidFill>
                <a:effectLst>
                  <a:outerShdw blurRad="38100" dist="38100" dir="2700000" algn="tl">
                    <a:srgbClr val="000000"/>
                  </a:outerShdw>
                </a:effectLst>
                <a:latin typeface="Comic Sans MS" pitchFamily="66" charset="0"/>
              </a:rPr>
              <a:t>occurs when an individual chosen for the sample can’t be contacted or refuses to cooperate</a:t>
            </a:r>
          </a:p>
          <a:p>
            <a:pPr>
              <a:defRPr/>
            </a:pPr>
            <a:r>
              <a:rPr lang="en-US" sz="4800" smtClean="0">
                <a:solidFill>
                  <a:srgbClr val="00FF00"/>
                </a:solidFill>
                <a:effectLst>
                  <a:outerShdw blurRad="38100" dist="38100" dir="2700000" algn="tl">
                    <a:srgbClr val="000000"/>
                  </a:outerShdw>
                </a:effectLst>
                <a:latin typeface="Comic Sans MS" pitchFamily="66" charset="0"/>
              </a:rPr>
              <a:t>telephone surveys 70% nonresponse</a:t>
            </a:r>
          </a:p>
        </p:txBody>
      </p:sp>
      <p:sp>
        <p:nvSpPr>
          <p:cNvPr id="45060" name="AutoShape 4"/>
          <p:cNvSpPr>
            <a:spLocks noChangeArrowheads="1"/>
          </p:cNvSpPr>
          <p:nvPr/>
        </p:nvSpPr>
        <p:spPr bwMode="auto">
          <a:xfrm>
            <a:off x="533400" y="3124200"/>
            <a:ext cx="8077200" cy="3429000"/>
          </a:xfrm>
          <a:prstGeom prst="wedgeRoundRectCallout">
            <a:avLst>
              <a:gd name="adj1" fmla="val -19417"/>
              <a:gd name="adj2" fmla="val -64861"/>
              <a:gd name="adj3" fmla="val 16667"/>
            </a:avLst>
          </a:prstGeom>
          <a:solidFill>
            <a:schemeClr val="hlink"/>
          </a:solidFill>
          <a:ln w="9525">
            <a:solidFill>
              <a:schemeClr val="tx1"/>
            </a:solidFill>
            <a:miter lim="800000"/>
            <a:headEnd/>
            <a:tailEnd/>
          </a:ln>
          <a:effectLst/>
        </p:spPr>
        <p:txBody>
          <a:bodyPr/>
          <a:lstStyle/>
          <a:p>
            <a:pPr algn="ctr" eaLnBrk="0" hangingPunct="0"/>
            <a:r>
              <a:rPr lang="en-US" sz="3000" b="1" smtClean="0">
                <a:solidFill>
                  <a:srgbClr val="3333CC"/>
                </a:solidFill>
                <a:latin typeface="Comic Sans MS" pitchFamily="66" charset="0"/>
                <a:ea typeface="+mn-ea"/>
                <a:cs typeface="+mn-cs"/>
              </a:rPr>
              <a:t>People are chosen by the researchers, BUT </a:t>
            </a:r>
            <a:r>
              <a:rPr lang="en-US" sz="3000" b="1" smtClean="0">
                <a:solidFill>
                  <a:srgbClr val="FF0066"/>
                </a:solidFill>
                <a:latin typeface="Comic Sans MS" pitchFamily="66" charset="0"/>
                <a:ea typeface="+mn-ea"/>
                <a:cs typeface="+mn-cs"/>
              </a:rPr>
              <a:t>refuse</a:t>
            </a:r>
            <a:r>
              <a:rPr lang="en-US" sz="3000" b="1" smtClean="0">
                <a:solidFill>
                  <a:srgbClr val="3333CC"/>
                </a:solidFill>
                <a:latin typeface="Comic Sans MS" pitchFamily="66" charset="0"/>
                <a:ea typeface="+mn-ea"/>
                <a:cs typeface="+mn-cs"/>
              </a:rPr>
              <a:t> to participate.  </a:t>
            </a:r>
          </a:p>
          <a:p>
            <a:pPr algn="ctr" eaLnBrk="0" hangingPunct="0"/>
            <a:endParaRPr lang="en-US" sz="3000" b="1" smtClean="0">
              <a:solidFill>
                <a:srgbClr val="3333CC"/>
              </a:solidFill>
              <a:latin typeface="Comic Sans MS" pitchFamily="66" charset="0"/>
              <a:ea typeface="+mn-ea"/>
              <a:cs typeface="+mn-cs"/>
            </a:endParaRPr>
          </a:p>
          <a:p>
            <a:pPr algn="ctr" eaLnBrk="0" hangingPunct="0"/>
            <a:r>
              <a:rPr lang="en-US" sz="3000" b="1" u="sng" smtClean="0">
                <a:solidFill>
                  <a:srgbClr val="990099"/>
                </a:solidFill>
                <a:effectLst>
                  <a:outerShdw blurRad="38100" dist="38100" dir="2700000" algn="tl">
                    <a:srgbClr val="000000"/>
                  </a:outerShdw>
                </a:effectLst>
                <a:latin typeface="Comic Sans MS" pitchFamily="66" charset="0"/>
                <a:ea typeface="+mn-ea"/>
                <a:cs typeface="+mn-cs"/>
              </a:rPr>
              <a:t>NOT</a:t>
            </a:r>
            <a:r>
              <a:rPr lang="en-US" sz="3000" b="1" smtClean="0">
                <a:solidFill>
                  <a:srgbClr val="3333CC"/>
                </a:solidFill>
                <a:latin typeface="Comic Sans MS" pitchFamily="66" charset="0"/>
                <a:ea typeface="+mn-ea"/>
                <a:cs typeface="+mn-cs"/>
              </a:rPr>
              <a:t> self-selected!</a:t>
            </a:r>
          </a:p>
          <a:p>
            <a:pPr algn="ctr" eaLnBrk="0" hangingPunct="0"/>
            <a:endParaRPr lang="en-US" sz="3000" b="1" smtClean="0">
              <a:solidFill>
                <a:srgbClr val="3333CC"/>
              </a:solidFill>
              <a:latin typeface="Comic Sans MS" pitchFamily="66" charset="0"/>
              <a:ea typeface="+mn-ea"/>
              <a:cs typeface="+mn-cs"/>
            </a:endParaRPr>
          </a:p>
          <a:p>
            <a:pPr algn="ctr" eaLnBrk="0" hangingPunct="0"/>
            <a:r>
              <a:rPr lang="en-US" sz="3000" b="1" smtClean="0">
                <a:solidFill>
                  <a:srgbClr val="3333CC"/>
                </a:solidFill>
                <a:latin typeface="Comic Sans MS" pitchFamily="66" charset="0"/>
                <a:ea typeface="+mn-ea"/>
                <a:cs typeface="+mn-cs"/>
              </a:rPr>
              <a:t>This is often confused with voluntary response!</a:t>
            </a:r>
          </a:p>
        </p:txBody>
      </p:sp>
    </p:spTree>
    <p:custDataLst>
      <p:tags r:id="rId1"/>
    </p:custDataLst>
    <p:extLst>
      <p:ext uri="{BB962C8B-B14F-4D97-AF65-F5344CB8AC3E}">
        <p14:creationId xmlns:p14="http://schemas.microsoft.com/office/powerpoint/2010/main" val="34250612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60"/>
                                        </p:tgtEl>
                                        <p:attrNameLst>
                                          <p:attrName>style.visibility</p:attrName>
                                        </p:attrNameLst>
                                      </p:cBhvr>
                                      <p:to>
                                        <p:strVal val="visible"/>
                                      </p:to>
                                    </p:set>
                                  </p:childTnLst>
                                  <p:subTnLst>
                                    <p:set>
                                      <p:cBhvr override="childStyle">
                                        <p:cTn dur="1" fill="hold" display="0" masterRel="nextClick" afterEffect="1"/>
                                        <p:tgtEl>
                                          <p:spTgt spid="45060"/>
                                        </p:tgtEl>
                                        <p:attrNameLst>
                                          <p:attrName>style.visibility</p:attrName>
                                        </p:attrNameLst>
                                      </p:cBhvr>
                                      <p:to>
                                        <p:strVal val="hidden"/>
                                      </p:to>
                                    </p:set>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P spid="4506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533400" y="1066800"/>
            <a:ext cx="8294688" cy="4419600"/>
          </a:xfrm>
        </p:spPr>
        <p:txBody>
          <a:bodyPr/>
          <a:lstStyle/>
          <a:p>
            <a:pPr marL="4763" lvl="1" indent="-4763">
              <a:buFontTx/>
              <a:buNone/>
            </a:pPr>
            <a:r>
              <a:rPr lang="en-US" sz="3200" dirty="0" smtClean="0">
                <a:solidFill>
                  <a:srgbClr val="FFFF00"/>
                </a:solidFill>
                <a:latin typeface="Comic Sans MS" pitchFamily="66" charset="0"/>
              </a:rPr>
              <a:t>anything in the survey design that influences the responses</a:t>
            </a:r>
          </a:p>
          <a:p>
            <a:pPr lvl="1">
              <a:buFont typeface="Arial" charset="0"/>
              <a:buChar char="•"/>
            </a:pPr>
            <a:r>
              <a:rPr lang="en-US" sz="3200" dirty="0" smtClean="0">
                <a:solidFill>
                  <a:srgbClr val="FFFF00"/>
                </a:solidFill>
                <a:latin typeface="Comic Sans MS" pitchFamily="66" charset="0"/>
              </a:rPr>
              <a:t>Interviewer bias/intimidation</a:t>
            </a:r>
          </a:p>
          <a:p>
            <a:pPr lvl="1">
              <a:buFont typeface="Arial" charset="0"/>
              <a:buChar char="•"/>
            </a:pPr>
            <a:r>
              <a:rPr lang="en-US" sz="3200" dirty="0" smtClean="0">
                <a:solidFill>
                  <a:srgbClr val="FFFF00"/>
                </a:solidFill>
                <a:latin typeface="Comic Sans MS" pitchFamily="66" charset="0"/>
              </a:rPr>
              <a:t>Untruthful responses</a:t>
            </a:r>
          </a:p>
          <a:p>
            <a:pPr lvl="1">
              <a:buFont typeface="Arial" charset="0"/>
              <a:buChar char="•"/>
            </a:pPr>
            <a:r>
              <a:rPr lang="en-US" sz="3200" dirty="0" smtClean="0">
                <a:solidFill>
                  <a:srgbClr val="FFFF00"/>
                </a:solidFill>
                <a:latin typeface="Comic Sans MS" pitchFamily="66" charset="0"/>
              </a:rPr>
              <a:t>The </a:t>
            </a:r>
            <a:r>
              <a:rPr lang="en-US" sz="3200" i="1" dirty="0" smtClean="0">
                <a:solidFill>
                  <a:srgbClr val="FFFF00"/>
                </a:solidFill>
                <a:latin typeface="Comic Sans MS" pitchFamily="66" charset="0"/>
              </a:rPr>
              <a:t>wording</a:t>
            </a:r>
            <a:r>
              <a:rPr lang="en-US" sz="3200" dirty="0" smtClean="0">
                <a:solidFill>
                  <a:srgbClr val="FFFF00"/>
                </a:solidFill>
                <a:latin typeface="Comic Sans MS" pitchFamily="66" charset="0"/>
              </a:rPr>
              <a:t> of a question</a:t>
            </a:r>
          </a:p>
        </p:txBody>
      </p:sp>
      <p:sp>
        <p:nvSpPr>
          <p:cNvPr id="4" name="Rectangle 2"/>
          <p:cNvSpPr>
            <a:spLocks noGrp="1" noChangeArrowheads="1"/>
          </p:cNvSpPr>
          <p:nvPr>
            <p:ph type="title"/>
          </p:nvPr>
        </p:nvSpPr>
        <p:spPr>
          <a:xfrm>
            <a:off x="685800" y="0"/>
            <a:ext cx="7772400" cy="1143000"/>
          </a:xfrm>
        </p:spPr>
        <p:txBody>
          <a:bodyPr/>
          <a:lstStyle/>
          <a:p>
            <a:pPr>
              <a:defRPr/>
            </a:pPr>
            <a:r>
              <a:rPr lang="en-US" sz="8000" b="1" dirty="0" smtClean="0">
                <a:solidFill>
                  <a:srgbClr val="FFFF66"/>
                </a:solidFill>
                <a:effectLst>
                  <a:outerShdw blurRad="38100" dist="38100" dir="2700000" algn="tl">
                    <a:srgbClr val="000000"/>
                  </a:outerShdw>
                </a:effectLst>
                <a:latin typeface="Comic Sans MS" pitchFamily="66" charset="0"/>
              </a:rPr>
              <a:t>Response Bias</a:t>
            </a:r>
          </a:p>
        </p:txBody>
      </p:sp>
      <p:pic>
        <p:nvPicPr>
          <p:cNvPr id="5" name="Picture 4" descr="12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626" y="3937000"/>
            <a:ext cx="8458200" cy="292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0754237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500" fill="hold"/>
                                        <p:tgtEl>
                                          <p:spTgt spid="67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87">
                                            <p:txEl>
                                              <p:pRg st="1" end="1"/>
                                            </p:txEl>
                                          </p:spTgt>
                                        </p:tgtEl>
                                        <p:attrNameLst>
                                          <p:attrName>style.visibility</p:attrName>
                                        </p:attrNameLst>
                                      </p:cBhvr>
                                      <p:to>
                                        <p:strVal val="visible"/>
                                      </p:to>
                                    </p:set>
                                    <p:anim calcmode="lin" valueType="num">
                                      <p:cBhvr additive="base">
                                        <p:cTn id="13" dur="500" fill="hold"/>
                                        <p:tgtEl>
                                          <p:spTgt spid="675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87">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uiExpand="1"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False"/>
  <p:tag name="GRIDSIZE" val="{Width=600, Height=400}"/>
  <p:tag name="CHARTCOLORS" val="2"/>
  <p:tag name="MULTIRESPDIVISOR" val="1"/>
  <p:tag name="INCORRECTPOINTVALUE" val="0"/>
  <p:tag name="AUTOADJUSTPARTRANGE" val="True"/>
  <p:tag name="FIBNUMRESULTS" val="5"/>
  <p:tag name="PRRESPONSE2" val="9"/>
  <p:tag name="PRRESPONSE6" val="5"/>
  <p:tag name="PRRESPONSE10" val="1"/>
  <p:tag name="CSVFORMAT" val="0"/>
  <p:tag name="RESPCOUNTERFORMAT" val="0"/>
  <p:tag name="ALLOWDUPLICATES" val="False"/>
  <p:tag name="REVIEWONLY" val="False"/>
  <p:tag name="RACEANIMATIONSPEED" val="3"/>
  <p:tag name="BUBBLENAMEVISIBLE" val="True"/>
  <p:tag name="CUSTOMGRIDBACKCOLOR" val="-722948"/>
  <p:tag name="USESCHEMECOLORS" val="Fals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0"/>
  <p:tag name="ZEROBASED" val="False"/>
  <p:tag name="PRRESPONSE1" val="10"/>
  <p:tag name="SHOWFLASHWARNING" val="True"/>
  <p:tag name="COUNTDOWNSTYLE" val="-1"/>
  <p:tag name="AUTOUPDATEALIASES" val="True"/>
  <p:tag name="BUBBLESIZEVISIBLE" val="True"/>
  <p:tag name="GRIDOPACITY" val="77"/>
  <p:tag name="ALLOWUSERFEEDBACK" val="True"/>
  <p:tag name="FIBDISPLAYKEYWORDS" val="True"/>
  <p:tag name="SHOWBARVISIBLE" val="True"/>
  <p:tag name="NUMRESPONSES" val="1"/>
  <p:tag name="MAXRESPONDERS" val="5"/>
  <p:tag name="GRIDPOSITION" val="8"/>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False"/>
  <p:tag name="DISPLAYNAME" val="True"/>
  <p:tag name="PRRESPONSE7" val="4"/>
  <p:tag name="STDCHART" val="1"/>
  <p:tag name="RESPTABLESTYLE" val="-1"/>
  <p:tag name="CUSTOMCELLBACKCOLOR1" val="-657956"/>
  <p:tag name="PRRESPONSE4" val="7"/>
  <p:tag name="ADVANCEDSETTINGSVIEW" val="True"/>
  <p:tag name="DELIMITERS" val="3.1"/>
  <p:tag name="GRIDFONTSIZE" val="12"/>
  <p:tag name="POWERPOINTVERSION" val="14.0"/>
  <p:tag name="LUIDIAENABLED" val="False"/>
  <p:tag name="EXPANDSHOWBAR" val="True"/>
  <p:tag name="TASKPANEKEY" val="c4f4d1e3-2bb6-42b6-bc87-b586fee15ce2"/>
  <p:tag name="TPFULLVERSION" val="4.5.1.2243"/>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Default Design">
  <a:themeElements>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95"/>
        </a:lt1>
        <a:dk2>
          <a:srgbClr val="000000"/>
        </a:dk2>
        <a:lt2>
          <a:srgbClr val="777777"/>
        </a:lt2>
        <a:accent1>
          <a:srgbClr val="FFFFF7"/>
        </a:accent1>
        <a:accent2>
          <a:srgbClr val="33CCCC"/>
        </a:accent2>
        <a:accent3>
          <a:srgbClr val="FFFFC8"/>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14">
        <a:dk1>
          <a:srgbClr val="B8A47C"/>
        </a:dk1>
        <a:lt1>
          <a:srgbClr val="FFFFFF"/>
        </a:lt1>
        <a:dk2>
          <a:srgbClr val="AA54A8"/>
        </a:dk2>
        <a:lt2>
          <a:srgbClr val="DAD79C"/>
        </a:lt2>
        <a:accent1>
          <a:srgbClr val="816B35"/>
        </a:accent1>
        <a:accent2>
          <a:srgbClr val="FFCC00"/>
        </a:accent2>
        <a:accent3>
          <a:srgbClr val="D2B3D1"/>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Default Design 15">
        <a:dk1>
          <a:srgbClr val="B8A47C"/>
        </a:dk1>
        <a:lt1>
          <a:srgbClr val="FFFFFF"/>
        </a:lt1>
        <a:dk2>
          <a:srgbClr val="D5ABD4"/>
        </a:dk2>
        <a:lt2>
          <a:srgbClr val="DAD79C"/>
        </a:lt2>
        <a:accent1>
          <a:srgbClr val="816B35"/>
        </a:accent1>
        <a:accent2>
          <a:srgbClr val="FFCC00"/>
        </a:accent2>
        <a:accent3>
          <a:srgbClr val="E7D2E6"/>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Default Design 16">
        <a:dk1>
          <a:srgbClr val="B8A47C"/>
        </a:dk1>
        <a:lt1>
          <a:srgbClr val="FFFFFF"/>
        </a:lt1>
        <a:dk2>
          <a:srgbClr val="542A53"/>
        </a:dk2>
        <a:lt2>
          <a:srgbClr val="DAD79C"/>
        </a:lt2>
        <a:accent1>
          <a:srgbClr val="816B35"/>
        </a:accent1>
        <a:accent2>
          <a:srgbClr val="FFCC00"/>
        </a:accent2>
        <a:accent3>
          <a:srgbClr val="B3ACB3"/>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Default Design">
  <a:themeElements>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95"/>
        </a:lt1>
        <a:dk2>
          <a:srgbClr val="000000"/>
        </a:dk2>
        <a:lt2>
          <a:srgbClr val="777777"/>
        </a:lt2>
        <a:accent1>
          <a:srgbClr val="FFFFF7"/>
        </a:accent1>
        <a:accent2>
          <a:srgbClr val="33CCCC"/>
        </a:accent2>
        <a:accent3>
          <a:srgbClr val="FFFFC8"/>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14">
        <a:dk1>
          <a:srgbClr val="B8A47C"/>
        </a:dk1>
        <a:lt1>
          <a:srgbClr val="FFFFFF"/>
        </a:lt1>
        <a:dk2>
          <a:srgbClr val="AA54A8"/>
        </a:dk2>
        <a:lt2>
          <a:srgbClr val="DAD79C"/>
        </a:lt2>
        <a:accent1>
          <a:srgbClr val="816B35"/>
        </a:accent1>
        <a:accent2>
          <a:srgbClr val="FFCC00"/>
        </a:accent2>
        <a:accent3>
          <a:srgbClr val="D2B3D1"/>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Default Design 15">
        <a:dk1>
          <a:srgbClr val="B8A47C"/>
        </a:dk1>
        <a:lt1>
          <a:srgbClr val="FFFFFF"/>
        </a:lt1>
        <a:dk2>
          <a:srgbClr val="D5ABD4"/>
        </a:dk2>
        <a:lt2>
          <a:srgbClr val="DAD79C"/>
        </a:lt2>
        <a:accent1>
          <a:srgbClr val="816B35"/>
        </a:accent1>
        <a:accent2>
          <a:srgbClr val="FFCC00"/>
        </a:accent2>
        <a:accent3>
          <a:srgbClr val="E7D2E6"/>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Default Design 16">
        <a:dk1>
          <a:srgbClr val="B8A47C"/>
        </a:dk1>
        <a:lt1>
          <a:srgbClr val="FFFFFF"/>
        </a:lt1>
        <a:dk2>
          <a:srgbClr val="542A53"/>
        </a:dk2>
        <a:lt2>
          <a:srgbClr val="DAD79C"/>
        </a:lt2>
        <a:accent1>
          <a:srgbClr val="816B35"/>
        </a:accent1>
        <a:accent2>
          <a:srgbClr val="FFCC00"/>
        </a:accent2>
        <a:accent3>
          <a:srgbClr val="B3ACB3"/>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6907</TotalTime>
  <Words>732</Words>
  <Application>Microsoft Macintosh PowerPoint</Application>
  <PresentationFormat>On-screen Show (4:3)</PresentationFormat>
  <Paragraphs>79</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2_Default Design</vt:lpstr>
      <vt:lpstr>4_Default Design</vt:lpstr>
      <vt:lpstr>6_Default Design</vt:lpstr>
      <vt:lpstr>PowerPoint Presentation</vt:lpstr>
      <vt:lpstr>Bias</vt:lpstr>
      <vt:lpstr>Sources of Bias</vt:lpstr>
      <vt:lpstr>Voluntary response</vt:lpstr>
      <vt:lpstr>Convenience sampling</vt:lpstr>
      <vt:lpstr>Undercoverage</vt:lpstr>
      <vt:lpstr>PowerPoint Presentation</vt:lpstr>
      <vt:lpstr>Nonresponse</vt:lpstr>
      <vt:lpstr>Response Bias</vt:lpstr>
      <vt:lpstr>PowerPoint Presentation</vt:lpstr>
      <vt:lpstr>PowerPoint Presentation</vt:lpstr>
      <vt:lpstr>PowerPoint Presentation</vt:lpstr>
      <vt:lpstr>Subtle differences in phrasing can make a big difference</vt:lpstr>
      <vt:lpstr>subtle differences in phrasing can make a big difference!</vt:lpstr>
      <vt:lpstr>subtle differences in phrasing can make a big difference!</vt:lpstr>
      <vt:lpstr>BIAS through wording of question</vt:lpstr>
      <vt:lpstr>PowerPoint Presentation</vt:lpstr>
      <vt:lpstr>Source of Bias?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Youn</dc:creator>
  <cp:lastModifiedBy>Brian Youn</cp:lastModifiedBy>
  <cp:revision>389</cp:revision>
  <dcterms:created xsi:type="dcterms:W3CDTF">2011-01-05T06:33:27Z</dcterms:created>
  <dcterms:modified xsi:type="dcterms:W3CDTF">2014-08-28T01:12:54Z</dcterms:modified>
</cp:coreProperties>
</file>