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2" r:id="rId2"/>
    <p:sldMasterId id="2147483675" r:id="rId3"/>
    <p:sldMasterId id="2147483688" r:id="rId4"/>
  </p:sldMasterIdLst>
  <p:notesMasterIdLst>
    <p:notesMasterId r:id="rId24"/>
  </p:notesMasterIdLst>
  <p:handoutMasterIdLst>
    <p:handoutMasterId r:id="rId25"/>
  </p:handoutMasterIdLst>
  <p:sldIdLst>
    <p:sldId id="338" r:id="rId5"/>
    <p:sldId id="344" r:id="rId6"/>
    <p:sldId id="272" r:id="rId7"/>
    <p:sldId id="345" r:id="rId8"/>
    <p:sldId id="297" r:id="rId9"/>
    <p:sldId id="301" r:id="rId10"/>
    <p:sldId id="312" r:id="rId11"/>
    <p:sldId id="340" r:id="rId12"/>
    <p:sldId id="341" r:id="rId13"/>
    <p:sldId id="273" r:id="rId14"/>
    <p:sldId id="274" r:id="rId15"/>
    <p:sldId id="328" r:id="rId16"/>
    <p:sldId id="279" r:id="rId17"/>
    <p:sldId id="334" r:id="rId18"/>
    <p:sldId id="320" r:id="rId19"/>
    <p:sldId id="281" r:id="rId20"/>
    <p:sldId id="323" r:id="rId21"/>
    <p:sldId id="293" r:id="rId22"/>
    <p:sldId id="339" r:id="rId23"/>
  </p:sldIdLst>
  <p:sldSz cx="9144000" cy="6858000" type="letter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66"/>
    <a:srgbClr val="D8ECF8"/>
    <a:srgbClr val="FDDCA1"/>
    <a:srgbClr val="B8F6FE"/>
    <a:srgbClr val="CCECFF"/>
    <a:srgbClr val="EF9C51"/>
    <a:srgbClr val="D316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27" autoAdjust="0"/>
    <p:restoredTop sz="94660"/>
  </p:normalViewPr>
  <p:slideViewPr>
    <p:cSldViewPr snapToObjects="1">
      <p:cViewPr varScale="1">
        <p:scale>
          <a:sx n="99" d="100"/>
          <a:sy n="99" d="100"/>
        </p:scale>
        <p:origin x="-1072" y="-96"/>
      </p:cViewPr>
      <p:guideLst>
        <p:guide orient="horz" pos="3120"/>
        <p:guide pos="16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fld id="{E83C1215-C2EF-4B49-A342-77C041E77DEA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206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endParaRPr lang="en-CA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fld id="{BA12BC20-5075-4E2F-9CC8-181D4D137B47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828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1.jpeg"/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jpe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" name="Rectangle 51"/>
          <p:cNvSpPr>
            <a:spLocks noChangeArrowheads="1"/>
          </p:cNvSpPr>
          <p:nvPr userDrawn="1"/>
        </p:nvSpPr>
        <p:spPr bwMode="auto">
          <a:xfrm>
            <a:off x="0" y="2147888"/>
            <a:ext cx="9144000" cy="4800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CC6EB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Rectangle 53"/>
          <p:cNvSpPr>
            <a:spLocks noChangeArrowheads="1"/>
          </p:cNvSpPr>
          <p:nvPr userDrawn="1"/>
        </p:nvSpPr>
        <p:spPr bwMode="auto">
          <a:xfrm>
            <a:off x="5710238" y="1371600"/>
            <a:ext cx="2595562" cy="5483225"/>
          </a:xfrm>
          <a:prstGeom prst="rect">
            <a:avLst/>
          </a:prstGeom>
          <a:gradFill rotWithShape="1">
            <a:gsLst>
              <a:gs pos="0">
                <a:srgbClr val="8CC6EB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143" name="Picture 47" descr="Pearson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721350"/>
            <a:ext cx="682625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40" name="Picture 44" descr="smw2_cov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1598613"/>
            <a:ext cx="2211388" cy="274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25" name="Rectangle 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52600" y="6096000"/>
            <a:ext cx="5638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en-US"/>
              <a:t>Copyright © 2007 Pearson Education, Inc. Publishing as Pearson Addison-Wesley</a:t>
            </a:r>
          </a:p>
        </p:txBody>
      </p:sp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685800"/>
            <a:ext cx="7391400" cy="16764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 wrap="none" anchor="ctr"/>
          <a:lstStyle>
            <a:lvl1pPr>
              <a:defRPr sz="6600"/>
            </a:lvl1pPr>
          </a:lstStyle>
          <a:p>
            <a:pPr lvl="0"/>
            <a:r>
              <a:rPr lang="en-US" noProof="0" smtClean="0"/>
              <a:t>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2438400"/>
            <a:ext cx="4572000" cy="22098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 sz="360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50" name="Line 54"/>
          <p:cNvSpPr>
            <a:spLocks noChangeShapeType="1"/>
          </p:cNvSpPr>
          <p:nvPr userDrawn="1"/>
        </p:nvSpPr>
        <p:spPr bwMode="auto">
          <a:xfrm>
            <a:off x="0" y="6626225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620F3E4B-2DBB-4C7E-90E5-BC62863FAE58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1163719"/>
      </p:ext>
    </p:extLst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0764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03213"/>
            <a:ext cx="60769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D10FB488-4776-4C0D-BDF5-BBB92DC6AE42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7893936"/>
      </p:ext>
    </p:extLst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3213"/>
            <a:ext cx="8305800" cy="9921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7263" y="1600200"/>
            <a:ext cx="4071937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7263" y="3962400"/>
            <a:ext cx="4071937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50088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60DFCA0E-9097-4F51-B314-284AC168E7BE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0051311"/>
      </p:ext>
    </p:extLst>
  </p:cSld>
  <p:clrMapOvr>
    <a:masterClrMapping/>
  </p:clrMapOvr>
  <p:transition xmlns:p14="http://schemas.microsoft.com/office/powerpoint/2010/main"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B28E-B5E7-4276-8BC6-79BA04F789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4F83-8C6E-4C4F-8C6C-0DC9C1488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0351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B28E-B5E7-4276-8BC6-79BA04F789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4F83-8C6E-4C4F-8C6C-0DC9C1488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615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B28E-B5E7-4276-8BC6-79BA04F789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4F83-8C6E-4C4F-8C6C-0DC9C1488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185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B28E-B5E7-4276-8BC6-79BA04F789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4F83-8C6E-4C4F-8C6C-0DC9C1488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7010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B28E-B5E7-4276-8BC6-79BA04F789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4F83-8C6E-4C4F-8C6C-0DC9C1488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5504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B28E-B5E7-4276-8BC6-79BA04F789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4F83-8C6E-4C4F-8C6C-0DC9C1488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6523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B28E-B5E7-4276-8BC6-79BA04F789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4F83-8C6E-4C4F-8C6C-0DC9C1488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402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B6334BC3-546E-4C85-843D-F6821EE44FEA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635472"/>
      </p:ext>
    </p:extLst>
  </p:cSld>
  <p:clrMapOvr>
    <a:masterClrMapping/>
  </p:clrMapOvr>
  <p:transition xmlns:p14="http://schemas.microsoft.com/office/powerpoint/2010/main"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B28E-B5E7-4276-8BC6-79BA04F789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4F83-8C6E-4C4F-8C6C-0DC9C1488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787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B28E-B5E7-4276-8BC6-79BA04F789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4F83-8C6E-4C4F-8C6C-0DC9C1488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2817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B28E-B5E7-4276-8BC6-79BA04F789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4F83-8C6E-4C4F-8C6C-0DC9C1488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0432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B28E-B5E7-4276-8BC6-79BA04F789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4F83-8C6E-4C4F-8C6C-0DC9C1488F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497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3213"/>
            <a:ext cx="8305800" cy="9921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600200"/>
            <a:ext cx="4071937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050088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Slide 6- </a:t>
            </a:r>
            <a:fld id="{7F019C8A-0C4B-4984-9B55-CC84B4B5779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650432"/>
      </p:ext>
    </p:extLst>
  </p:cSld>
  <p:clrMapOvr>
    <a:masterClrMapping/>
  </p:clrMapOvr>
  <p:transition xmlns:p14="http://schemas.microsoft.com/office/powerpoint/2010/main"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8C3A25-DB3A-47CD-935C-F650FD30E240}" type="datetimeFigureOut">
              <a:rPr lang="en-US"/>
              <a:pPr/>
              <a:t>10/19/14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328FF7-84BB-432F-A2F5-66FB89415F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9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F71FBB-7EE0-4CCA-9D29-FA80A880B37F}" type="datetimeFigureOut">
              <a:rPr lang="en-US"/>
              <a:pPr/>
              <a:t>10/19/14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71E1B-DFE1-4B33-B594-F0BEE96976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766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1375EF-7A30-42C6-A7E0-6273688CF49B}" type="datetimeFigureOut">
              <a:rPr lang="en-US"/>
              <a:pPr/>
              <a:t>10/19/14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3F858D-0665-4CCC-A61E-5E9613CC7B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6974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BD1A21-5249-4AB7-AD93-5638D4B3CE27}" type="datetimeFigureOut">
              <a:rPr lang="en-US"/>
              <a:pPr/>
              <a:t>10/19/14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7DAB2-2250-46B5-9703-2316B7950F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49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2506B4-34BE-4D05-952D-999B246ABCAA}" type="datetimeFigureOut">
              <a:rPr lang="en-US"/>
              <a:pPr/>
              <a:t>10/19/14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7E18B-79C6-4901-9FE2-A457EE6CD2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24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88169DB0-F502-4793-BA07-76298416D4AA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7064611"/>
      </p:ext>
    </p:extLst>
  </p:cSld>
  <p:clrMapOvr>
    <a:masterClrMapping/>
  </p:clrMapOvr>
  <p:transition xmlns:p14="http://schemas.microsoft.com/office/powerpoint/2010/main"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7CCACF-7297-4210-8302-E2542810F83A}" type="datetimeFigureOut">
              <a:rPr lang="en-US"/>
              <a:pPr/>
              <a:t>10/19/14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75E75-9DD6-4376-9F57-6B30C5FE5E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76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6DD9F5-80C9-4C59-ACED-AE5D03CCFF4E}" type="datetimeFigureOut">
              <a:rPr lang="en-US"/>
              <a:pPr/>
              <a:t>10/19/14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B20F8-8CAA-4D36-8561-058737B904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1491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4724D8-ECA1-4821-B943-ACCBA372EFC6}" type="datetimeFigureOut">
              <a:rPr lang="en-US"/>
              <a:pPr/>
              <a:t>10/19/14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01D85-38FF-4070-A674-981B7340CA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741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fld id="{5BF2B672-C2A0-4010-BA97-41B52204F068}" type="datetimeFigureOut">
              <a:rPr lang="en-US"/>
              <a:pPr/>
              <a:t>10/19/14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rgbClr val="BCBCBC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fld id="{970A39CC-9F2E-497C-874D-219606344C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02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6CADF0-723D-408F-94F2-85460F3D0294}" type="datetimeFigureOut">
              <a:rPr lang="en-US"/>
              <a:pPr/>
              <a:t>10/19/14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AF84C-307D-489D-9C97-226F02CAFB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343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F7AB94-4329-42D9-9AE6-4094DCF56FE8}" type="datetimeFigureOut">
              <a:rPr lang="en-US"/>
              <a:pPr/>
              <a:t>10/19/14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58CE72-F6D3-474C-8086-C5ED9A96C1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867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21C73C-4E5A-4D30-9AEC-B00946FDD3E5}" type="datetimeFigureOut">
              <a:rPr lang="en-US"/>
              <a:pPr/>
              <a:t>10/19/14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ADA6FC-1E25-4D49-9251-165E13F6CD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38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" name="Rectangle 51"/>
          <p:cNvSpPr>
            <a:spLocks noChangeArrowheads="1"/>
          </p:cNvSpPr>
          <p:nvPr userDrawn="1"/>
        </p:nvSpPr>
        <p:spPr bwMode="auto">
          <a:xfrm>
            <a:off x="0" y="2147888"/>
            <a:ext cx="9144000" cy="4800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CC6EB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149" name="Rectangle 53"/>
          <p:cNvSpPr>
            <a:spLocks noChangeArrowheads="1"/>
          </p:cNvSpPr>
          <p:nvPr userDrawn="1"/>
        </p:nvSpPr>
        <p:spPr bwMode="auto">
          <a:xfrm>
            <a:off x="5710238" y="1371600"/>
            <a:ext cx="2595562" cy="5483225"/>
          </a:xfrm>
          <a:prstGeom prst="rect">
            <a:avLst/>
          </a:prstGeom>
          <a:gradFill rotWithShape="1">
            <a:gsLst>
              <a:gs pos="0">
                <a:srgbClr val="8CC6EB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4143" name="Picture 47" descr="Pearson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721350"/>
            <a:ext cx="682625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40" name="Picture 44" descr="smw2_cov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1598613"/>
            <a:ext cx="2211388" cy="274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25" name="Rectangle 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52600" y="6096000"/>
            <a:ext cx="5638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en-US">
                <a:solidFill>
                  <a:srgbClr val="000000"/>
                </a:solidFill>
              </a:rPr>
              <a:t>Copyright © 2007 Pearson Education, Inc. Publishing as Pearson Addison-Wesley</a:t>
            </a:r>
          </a:p>
        </p:txBody>
      </p:sp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685800"/>
            <a:ext cx="7391400" cy="16764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 wrap="none" anchor="ctr"/>
          <a:lstStyle>
            <a:lvl1pPr>
              <a:defRPr sz="6600"/>
            </a:lvl1pPr>
          </a:lstStyle>
          <a:p>
            <a:pPr lvl="0"/>
            <a:r>
              <a:rPr lang="en-US" noProof="0" smtClean="0"/>
              <a:t>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2438400"/>
            <a:ext cx="4572000" cy="22098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 sz="360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50" name="Line 54"/>
          <p:cNvSpPr>
            <a:spLocks noChangeShapeType="1"/>
          </p:cNvSpPr>
          <p:nvPr userDrawn="1"/>
        </p:nvSpPr>
        <p:spPr bwMode="auto">
          <a:xfrm>
            <a:off x="0" y="6626225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620222"/>
      </p:ext>
    </p:extLst>
  </p:cSld>
  <p:clrMapOvr>
    <a:masterClrMapping/>
  </p:clrMapOvr>
  <p:transition xmlns:p14="http://schemas.microsoft.com/office/powerpoint/2010/main"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B6334BC3-546E-4C85-843D-F6821EE44FEA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8226561"/>
      </p:ext>
    </p:extLst>
  </p:cSld>
  <p:clrMapOvr>
    <a:masterClrMapping/>
  </p:clrMapOvr>
  <p:transition xmlns:p14="http://schemas.microsoft.com/office/powerpoint/2010/main"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88169DB0-F502-4793-BA07-76298416D4AA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5605927"/>
      </p:ext>
    </p:extLst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B2EE8FC4-6BE6-48B5-A79E-A739B83F56E0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6327584"/>
      </p:ext>
    </p:extLst>
  </p:cSld>
  <p:clrMapOvr>
    <a:masterClrMapping/>
  </p:clrMapOvr>
  <p:transition xmlns:p14="http://schemas.microsoft.com/office/powerpoint/2010/main"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B2EE8FC4-6BE6-48B5-A79E-A739B83F56E0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0093088"/>
      </p:ext>
    </p:extLst>
  </p:cSld>
  <p:clrMapOvr>
    <a:masterClrMapping/>
  </p:clrMapOvr>
  <p:transition xmlns:p14="http://schemas.microsoft.com/office/powerpoint/2010/main"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8900E3B8-B2B1-4846-8D43-C9989C43CFB5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9562630"/>
      </p:ext>
    </p:extLst>
  </p:cSld>
  <p:clrMapOvr>
    <a:masterClrMapping/>
  </p:clrMapOvr>
  <p:transition xmlns:p14="http://schemas.microsoft.com/office/powerpoint/2010/main"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1DCE5A3D-FA9F-4EE1-B8BF-C472E4450F79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2993719"/>
      </p:ext>
    </p:extLst>
  </p:cSld>
  <p:clrMapOvr>
    <a:masterClrMapping/>
  </p:clrMapOvr>
  <p:transition xmlns:p14="http://schemas.microsoft.com/office/powerpoint/2010/main"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894DA4E7-9442-4737-A874-2F92FE500327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528523"/>
      </p:ext>
    </p:extLst>
  </p:cSld>
  <p:clrMapOvr>
    <a:masterClrMapping/>
  </p:clrMapOvr>
  <p:transition xmlns:p14="http://schemas.microsoft.com/office/powerpoint/2010/main"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8AB7866E-77A0-4367-AF7A-7B5909BB6B3E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0368829"/>
      </p:ext>
    </p:extLst>
  </p:cSld>
  <p:clrMapOvr>
    <a:masterClrMapping/>
  </p:clrMapOvr>
  <p:transition xmlns:p14="http://schemas.microsoft.com/office/powerpoint/2010/main"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3F9529EE-1BC3-41E1-84F2-2FC8A0525BE1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4478624"/>
      </p:ext>
    </p:extLst>
  </p:cSld>
  <p:clrMapOvr>
    <a:masterClrMapping/>
  </p:clrMapOvr>
  <p:transition xmlns:p14="http://schemas.microsoft.com/office/powerpoint/2010/main"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620F3E4B-2DBB-4C7E-90E5-BC62863FAE58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2935829"/>
      </p:ext>
    </p:extLst>
  </p:cSld>
  <p:clrMapOvr>
    <a:masterClrMapping/>
  </p:clrMapOvr>
  <p:transition xmlns:p14="http://schemas.microsoft.com/office/powerpoint/2010/main"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0764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03213"/>
            <a:ext cx="60769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D10FB488-4776-4C0D-BDF5-BBB92DC6AE42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1645225"/>
      </p:ext>
    </p:extLst>
  </p:cSld>
  <p:clrMapOvr>
    <a:masterClrMapping/>
  </p:clrMapOvr>
  <p:transition xmlns:p14="http://schemas.microsoft.com/office/powerpoint/2010/main"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3213"/>
            <a:ext cx="8305800" cy="9921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7263" y="1600200"/>
            <a:ext cx="4071937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7263" y="3962400"/>
            <a:ext cx="4071937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50088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60DFCA0E-9097-4F51-B314-284AC168E7BE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5115438"/>
      </p:ext>
    </p:extLst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8900E3B8-B2B1-4846-8D43-C9989C43CFB5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4499349"/>
      </p:ext>
    </p:extLst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1DCE5A3D-FA9F-4EE1-B8BF-C472E4450F79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8685778"/>
      </p:ext>
    </p:extLst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894DA4E7-9442-4737-A874-2F92FE500327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2284367"/>
      </p:ext>
    </p:extLst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8AB7866E-77A0-4367-AF7A-7B5909BB6B3E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5676799"/>
      </p:ext>
    </p:extLst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7- </a:t>
            </a:r>
            <a:fld id="{3F9529EE-1BC3-41E1-84F2-2FC8A0525BE1}" type="slidenum">
              <a:rPr lang="en-US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3181361"/>
      </p:ext>
    </p:extLst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48.xml"/><Relationship Id="rId13" Type="http://schemas.openxmlformats.org/officeDocument/2006/relationships/theme" Target="../theme/theme4.xml"/><Relationship Id="rId1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9.xml"/><Relationship Id="rId4" Type="http://schemas.openxmlformats.org/officeDocument/2006/relationships/slideLayout" Target="../slideLayouts/slideLayout40.xml"/><Relationship Id="rId5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3.xml"/><Relationship Id="rId8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03213"/>
            <a:ext cx="8305800" cy="99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50088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C3300"/>
                </a:solidFill>
              </a:defRPr>
            </a:lvl1pPr>
          </a:lstStyle>
          <a:p>
            <a:r>
              <a:rPr lang="en-US"/>
              <a:t>Slide 7- </a:t>
            </a:r>
            <a:fld id="{95B3B7BC-44A6-4F78-82C0-075ED5648261}" type="slidenum">
              <a:rPr lang="en-US"/>
              <a:pPr/>
              <a:t>‹#›</a:t>
            </a:fld>
            <a:endParaRPr lang="en-CA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600200"/>
            <a:ext cx="8294687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en-US" sz="900"/>
              <a:t>Copyright © 2007 Pearson Education, Inc. Publishing as Pearson Addison-Wesley</a:t>
            </a:r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gray">
          <a:xfrm rot="10800000">
            <a:off x="0" y="-1588"/>
            <a:ext cx="209550" cy="685641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kumimoji="1" lang="en-US" sz="3200">
              <a:latin typeface="Tahoma" charset="0"/>
            </a:endParaRPr>
          </a:p>
        </p:txBody>
      </p:sp>
      <p:grpSp>
        <p:nvGrpSpPr>
          <p:cNvPr id="3107" name="Group 35"/>
          <p:cNvGrpSpPr>
            <a:grpSpLocks/>
          </p:cNvGrpSpPr>
          <p:nvPr/>
        </p:nvGrpSpPr>
        <p:grpSpPr bwMode="auto">
          <a:xfrm>
            <a:off x="0" y="73025"/>
            <a:ext cx="9144000" cy="79375"/>
            <a:chOff x="0" y="-1"/>
            <a:chExt cx="5760" cy="50"/>
          </a:xfrm>
        </p:grpSpPr>
        <p:sp>
          <p:nvSpPr>
            <p:cNvPr id="3105" name="Line 33"/>
            <p:cNvSpPr>
              <a:spLocks noChangeShapeType="1"/>
            </p:cNvSpPr>
            <p:nvPr/>
          </p:nvSpPr>
          <p:spPr bwMode="auto">
            <a:xfrm>
              <a:off x="0" y="-1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" name="Line 34"/>
            <p:cNvSpPr>
              <a:spLocks noChangeShapeType="1"/>
            </p:cNvSpPr>
            <p:nvPr/>
          </p:nvSpPr>
          <p:spPr bwMode="auto">
            <a:xfrm>
              <a:off x="0" y="48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xmlns:p14="http://schemas.microsoft.com/office/powerpoint/2010/main" spd="med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292100" indent="-2921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54000" algn="l" rtl="0" fontAlgn="base">
        <a:spcBef>
          <a:spcPct val="20000"/>
        </a:spcBef>
        <a:spcAft>
          <a:spcPct val="0"/>
        </a:spcAft>
        <a:buClr>
          <a:srgbClr val="EF9C51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784225" indent="-215900" algn="l" rtl="0" fontAlgn="base">
        <a:spcBef>
          <a:spcPct val="20000"/>
        </a:spcBef>
        <a:spcAft>
          <a:spcPct val="0"/>
        </a:spcAft>
        <a:buClr>
          <a:srgbClr val="FDDCA1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014413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2065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16637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1209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25781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0353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77000">
              <a:schemeClr val="bg1"/>
            </a:gs>
          </a:gsLst>
          <a:path path="circle">
            <a:fillToRect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18B28E-B5E7-4276-8BC6-79BA04F789A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10/19/14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DFC4F83-8C6E-4C4F-8C6C-0DC9C1488F1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262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109728" tIns="45720" rIns="4572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fld id="{CB2AD68C-5A7E-404C-87C9-5DC4642F7035}" type="datetimeFigureOut">
              <a:rPr lang="en-US">
                <a:cs typeface="Arial" charset="0"/>
              </a:rPr>
              <a:pPr/>
              <a:t>10/19/14</a:t>
            </a:fld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45720" tIns="45720" rIns="4572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endParaRPr lang="en-US"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fld id="{216E4EE8-020D-4187-9E25-FC69E0DAC147}" type="slidenum">
              <a:rPr lang="en-US">
                <a:cs typeface="Arial" charset="0"/>
              </a:rPr>
              <a:pPr/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99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03213"/>
            <a:ext cx="8305800" cy="99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50088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C3300"/>
                </a:solidFill>
              </a:defRPr>
            </a:lvl1pPr>
          </a:lstStyle>
          <a:p>
            <a:r>
              <a:rPr lang="en-US"/>
              <a:t>Slide 7- </a:t>
            </a:r>
            <a:fld id="{95B3B7BC-44A6-4F78-82C0-075ED5648261}" type="slidenum">
              <a:rPr lang="en-US"/>
              <a:pPr/>
              <a:t>‹#›</a:t>
            </a:fld>
            <a:endParaRPr lang="en-CA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600200"/>
            <a:ext cx="8294687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en-US" sz="900">
                <a:solidFill>
                  <a:srgbClr val="000000"/>
                </a:solidFill>
              </a:rPr>
              <a:t>Copyright © 2007 Pearson Education, Inc. Publishing as Pearson Addison-Wesley</a:t>
            </a:r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gray">
          <a:xfrm rot="10800000">
            <a:off x="0" y="-1588"/>
            <a:ext cx="209550" cy="685641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kumimoji="1" lang="en-US" sz="3200">
              <a:solidFill>
                <a:srgbClr val="000000"/>
              </a:solidFill>
              <a:latin typeface="Tahoma" charset="0"/>
            </a:endParaRPr>
          </a:p>
        </p:txBody>
      </p:sp>
      <p:grpSp>
        <p:nvGrpSpPr>
          <p:cNvPr id="3107" name="Group 35"/>
          <p:cNvGrpSpPr>
            <a:grpSpLocks/>
          </p:cNvGrpSpPr>
          <p:nvPr/>
        </p:nvGrpSpPr>
        <p:grpSpPr bwMode="auto">
          <a:xfrm>
            <a:off x="0" y="73025"/>
            <a:ext cx="9144000" cy="79375"/>
            <a:chOff x="0" y="-1"/>
            <a:chExt cx="5760" cy="50"/>
          </a:xfrm>
        </p:grpSpPr>
        <p:sp>
          <p:nvSpPr>
            <p:cNvPr id="3105" name="Line 33"/>
            <p:cNvSpPr>
              <a:spLocks noChangeShapeType="1"/>
            </p:cNvSpPr>
            <p:nvPr/>
          </p:nvSpPr>
          <p:spPr bwMode="auto">
            <a:xfrm>
              <a:off x="0" y="-1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06" name="Line 34"/>
            <p:cNvSpPr>
              <a:spLocks noChangeShapeType="1"/>
            </p:cNvSpPr>
            <p:nvPr/>
          </p:nvSpPr>
          <p:spPr bwMode="auto">
            <a:xfrm>
              <a:off x="0" y="48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3033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ransition xmlns:p14="http://schemas.microsoft.com/office/powerpoint/2010/main" spd="med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292100" indent="-2921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54000" algn="l" rtl="0" fontAlgn="base">
        <a:spcBef>
          <a:spcPct val="20000"/>
        </a:spcBef>
        <a:spcAft>
          <a:spcPct val="0"/>
        </a:spcAft>
        <a:buClr>
          <a:srgbClr val="EF9C51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784225" indent="-215900" algn="l" rtl="0" fontAlgn="base">
        <a:spcBef>
          <a:spcPct val="20000"/>
        </a:spcBef>
        <a:spcAft>
          <a:spcPct val="0"/>
        </a:spcAft>
        <a:buClr>
          <a:srgbClr val="FDDCA1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014413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2065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16637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1209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25781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0353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emf"/><Relationship Id="rId3" Type="http://schemas.openxmlformats.org/officeDocument/2006/relationships/image" Target="../media/image15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oleObject" Target="../embeddings/oleObject4.bin"/><Relationship Id="rId5" Type="http://schemas.openxmlformats.org/officeDocument/2006/relationships/image" Target="../media/image17.wmf"/><Relationship Id="rId6" Type="http://schemas.openxmlformats.org/officeDocument/2006/relationships/oleObject" Target="../embeddings/oleObject5.bin"/><Relationship Id="rId7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9.wmf"/><Relationship Id="rId3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jpeg"/><Relationship Id="rId3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6.emf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Relationship Id="rId3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2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9.wmf"/><Relationship Id="rId7" Type="http://schemas.openxmlformats.org/officeDocument/2006/relationships/oleObject" Target="../embeddings/oleObject2.bin"/><Relationship Id="rId8" Type="http://schemas.openxmlformats.org/officeDocument/2006/relationships/image" Target="../media/image10.wmf"/><Relationship Id="rId9" Type="http://schemas.openxmlformats.org/officeDocument/2006/relationships/oleObject" Target="../embeddings/oleObject3.bin"/><Relationship Id="rId10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image" Target="../media/image13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FF"/>
            </a:gs>
            <a:gs pos="100000">
              <a:schemeClr val="tx1"/>
            </a:gs>
          </a:gsLst>
          <a:path path="circle">
            <a:fillToRect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68575"/>
            <a:ext cx="7162800" cy="1470025"/>
          </a:xfrm>
        </p:spPr>
        <p:txBody>
          <a:bodyPr>
            <a:normAutofit/>
          </a:bodyPr>
          <a:lstStyle/>
          <a:p>
            <a:pPr algn="r"/>
            <a:r>
              <a:rPr lang="en-US" sz="66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Scatterplots</a:t>
            </a:r>
            <a:r>
              <a:rPr lang="en-US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Association and Correlation</a:t>
            </a:r>
            <a:endParaRPr lang="en-US" sz="24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191000"/>
            <a:ext cx="6400800" cy="685800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7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040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10000"/>
              </a:schemeClr>
            </a:gs>
            <a:gs pos="100000">
              <a:schemeClr val="accent5">
                <a:lumMod val="36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Slide 7- </a:t>
            </a:r>
            <a:fld id="{213BA1C8-5FD8-4C09-97F2-3B918877D05F}" type="slidenum">
              <a:rPr lang="en-US"/>
              <a:pPr/>
              <a:t>10</a:t>
            </a:fld>
            <a:endParaRPr lang="en-CA"/>
          </a:p>
        </p:txBody>
      </p:sp>
      <p:sp>
        <p:nvSpPr>
          <p:cNvPr id="530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38862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treats </a:t>
            </a:r>
            <a:r>
              <a:rPr lang="en-US" sz="4400" i="1" dirty="0">
                <a:solidFill>
                  <a:srgbClr val="FFFF00"/>
                </a:solidFill>
              </a:rPr>
              <a:t>x</a:t>
            </a:r>
            <a:r>
              <a:rPr lang="en-US" sz="4400" dirty="0">
                <a:solidFill>
                  <a:srgbClr val="FFFF00"/>
                </a:solidFill>
              </a:rPr>
              <a:t> </a:t>
            </a:r>
            <a:r>
              <a:rPr lang="en-US" sz="4400" dirty="0">
                <a:solidFill>
                  <a:schemeClr val="bg1"/>
                </a:solidFill>
              </a:rPr>
              <a:t>and </a:t>
            </a:r>
            <a:r>
              <a:rPr lang="en-US" sz="4400" i="1" dirty="0">
                <a:solidFill>
                  <a:srgbClr val="FFFF00"/>
                </a:solidFill>
              </a:rPr>
              <a:t>y</a:t>
            </a:r>
            <a:r>
              <a:rPr lang="en-US" sz="4400" dirty="0">
                <a:solidFill>
                  <a:srgbClr val="FFFF00"/>
                </a:solidFill>
              </a:rPr>
              <a:t> </a:t>
            </a:r>
            <a:r>
              <a:rPr lang="en-US" sz="4400" dirty="0" smtClean="0">
                <a:solidFill>
                  <a:schemeClr val="bg1"/>
                </a:solidFill>
              </a:rPr>
              <a:t>symmetrically.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If we swap </a:t>
            </a:r>
            <a:r>
              <a:rPr lang="en-US" i="1" dirty="0" smtClean="0">
                <a:solidFill>
                  <a:srgbClr val="FFFF00"/>
                </a:solidFill>
              </a:rPr>
              <a:t>x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and </a:t>
            </a:r>
            <a:r>
              <a:rPr lang="en-US" i="1" dirty="0" smtClean="0">
                <a:solidFill>
                  <a:srgbClr val="FFFF00"/>
                </a:solidFill>
              </a:rPr>
              <a:t>y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correlation does not change.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969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76200"/>
            <a:ext cx="4381500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969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9900" y="3124200"/>
            <a:ext cx="4381500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 bwMode="auto">
          <a:xfrm>
            <a:off x="7543800" y="2743200"/>
            <a:ext cx="1219200" cy="457200"/>
          </a:xfrm>
          <a:prstGeom prst="ellipse">
            <a:avLst/>
          </a:prstGeom>
          <a:noFill/>
          <a:ln w="889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7543800" y="5791200"/>
            <a:ext cx="1219200" cy="457200"/>
          </a:xfrm>
          <a:prstGeom prst="ellipse">
            <a:avLst/>
          </a:prstGeom>
          <a:noFill/>
          <a:ln w="889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914400"/>
          </a:xfrm>
        </p:spPr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Correlation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6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6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9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96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6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96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229600" cy="762000"/>
          </a:xfrm>
        </p:spPr>
        <p:txBody>
          <a:bodyPr/>
          <a:lstStyle/>
          <a:p>
            <a:pPr algn="l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Calculating Correlation…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1459" name="Rectangle 3"/>
          <p:cNvSpPr>
            <a:spLocks noGrp="1" noChangeArrowheads="1"/>
          </p:cNvSpPr>
          <p:nvPr>
            <p:ph idx="1"/>
          </p:nvPr>
        </p:nvSpPr>
        <p:spPr>
          <a:xfrm>
            <a:off x="117475" y="914400"/>
            <a:ext cx="3722687" cy="4572000"/>
          </a:xfrm>
        </p:spPr>
        <p:txBody>
          <a:bodyPr/>
          <a:lstStyle/>
          <a:p>
            <a:pPr marL="342900" indent="-342900"/>
            <a:r>
              <a:rPr lang="en-US" sz="2400" dirty="0"/>
              <a:t>Since the units don’t matter, why not remove them altogether?</a:t>
            </a:r>
          </a:p>
          <a:p>
            <a:pPr marL="342900" indent="-342900"/>
            <a:r>
              <a:rPr lang="en-US" sz="2400" dirty="0"/>
              <a:t>We could standardize both variables and write the coordinates of a point as (</a:t>
            </a:r>
            <a:r>
              <a:rPr lang="en-US" sz="2400" i="1" dirty="0" err="1"/>
              <a:t>z</a:t>
            </a:r>
            <a:r>
              <a:rPr lang="en-US" sz="2400" i="1" baseline="-25000" dirty="0" err="1"/>
              <a:t>x</a:t>
            </a:r>
            <a:r>
              <a:rPr lang="en-US" sz="2400" i="1" dirty="0"/>
              <a:t>, </a:t>
            </a:r>
            <a:r>
              <a:rPr lang="en-US" sz="2400" i="1" dirty="0" err="1"/>
              <a:t>z</a:t>
            </a:r>
            <a:r>
              <a:rPr lang="en-US" sz="2400" i="1" baseline="-25000" dirty="0" err="1"/>
              <a:t>y</a:t>
            </a:r>
            <a:r>
              <a:rPr lang="en-US" sz="2400" dirty="0"/>
              <a:t>).</a:t>
            </a:r>
          </a:p>
          <a:p>
            <a:pPr marL="342900" indent="-342900"/>
            <a:r>
              <a:rPr lang="en-US" sz="2400" dirty="0"/>
              <a:t>Here is a scatterplot of the standardized weights and heights: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7- </a:t>
            </a:r>
            <a:fld id="{9189FFB0-CCDB-4A49-AC76-2A4D61C8E54C}" type="slidenum">
              <a:rPr lang="en-US"/>
              <a:pPr/>
              <a:t>11</a:t>
            </a:fld>
            <a:endParaRPr lang="en-CA"/>
          </a:p>
        </p:txBody>
      </p:sp>
      <p:pic>
        <p:nvPicPr>
          <p:cNvPr id="531460" name="Picture 4" descr="07-0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362" y="1096962"/>
            <a:ext cx="4008438" cy="5148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52734" y="668923"/>
            <a:ext cx="44253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(don’t worry, you’ll never have to do it by hand)</a:t>
            </a:r>
            <a:endParaRPr lang="en-US" sz="16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3" name="Rectangle 5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229600" cy="792162"/>
          </a:xfrm>
        </p:spPr>
        <p:txBody>
          <a:bodyPr/>
          <a:lstStyle/>
          <a:p>
            <a:pPr algn="l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Correlation Coefficient (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595975" name="Rectangle 7" descr="Pink tissue paper"/>
          <p:cNvSpPr>
            <a:spLocks noChangeArrowheads="1"/>
          </p:cNvSpPr>
          <p:nvPr/>
        </p:nvSpPr>
        <p:spPr bwMode="auto">
          <a:xfrm>
            <a:off x="381000" y="851050"/>
            <a:ext cx="8305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 smtClean="0"/>
              <a:t>is calculated by doing a mathematical mash-up of the z-scores for EVERY POINT’S </a:t>
            </a:r>
            <a:r>
              <a:rPr lang="en-US" sz="2800" i="1" dirty="0" smtClean="0"/>
              <a:t>x</a:t>
            </a:r>
            <a:r>
              <a:rPr lang="en-US" sz="2800" dirty="0" smtClean="0"/>
              <a:t>-coordinate AND </a:t>
            </a:r>
            <a:r>
              <a:rPr lang="en-US" sz="2800" i="1" dirty="0" smtClean="0"/>
              <a:t>y</a:t>
            </a:r>
            <a:r>
              <a:rPr lang="en-US" sz="2800" dirty="0" smtClean="0"/>
              <a:t>-coordinate.  It’s tedious.</a:t>
            </a:r>
            <a:endParaRPr lang="en-US" sz="2800" dirty="0"/>
          </a:p>
        </p:txBody>
      </p:sp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426990776"/>
              </p:ext>
            </p:extLst>
          </p:nvPr>
        </p:nvGraphicFramePr>
        <p:xfrm>
          <a:off x="1284287" y="2743200"/>
          <a:ext cx="5789613" cy="165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098" name="Equation" r:id="rId4" imgW="1778000" imgH="508000" progId="Equation.3">
                  <p:embed/>
                </p:oleObj>
              </mc:Choice>
              <mc:Fallback>
                <p:oleObj name="Equation" r:id="rId4" imgW="1778000" imgH="5080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287" y="2743200"/>
                        <a:ext cx="5789613" cy="165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 descr="Pink tissue paper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90782149"/>
              </p:ext>
            </p:extLst>
          </p:nvPr>
        </p:nvGraphicFramePr>
        <p:xfrm>
          <a:off x="1295400" y="4325937"/>
          <a:ext cx="4092575" cy="151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099" name="Equation" r:id="rId6" imgW="2120900" imgH="787400" progId="Equation.DSMT4">
                  <p:embed/>
                </p:oleObj>
              </mc:Choice>
              <mc:Fallback>
                <p:oleObj name="Equation" r:id="rId6" imgW="2120900" imgH="787400" progId="Equation.DSMT4">
                  <p:embed/>
                  <p:pic>
                    <p:nvPicPr>
                      <p:cNvPr id="0" name="Object 10" descr="Pink tissue paper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25937"/>
                        <a:ext cx="4092575" cy="1519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 r:embed="rId3"/>
                              <a:srcRect/>
                              <a:tile tx="0" ty="0" sx="100000" sy="100000" flip="none" algn="tl"/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229600" cy="868362"/>
          </a:xfrm>
        </p:spPr>
        <p:txBody>
          <a:bodyPr/>
          <a:lstStyle/>
          <a:p>
            <a:pPr algn="l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</a:rPr>
              <a:t>CORRELATION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Medium" pitchFamily="50" charset="0"/>
            </a:endParaRPr>
          </a:p>
        </p:txBody>
      </p:sp>
      <p:sp>
        <p:nvSpPr>
          <p:cNvPr id="53657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35037"/>
            <a:ext cx="8610600" cy="4525963"/>
          </a:xfrm>
          <a:ln/>
        </p:spPr>
        <p:txBody>
          <a:bodyPr>
            <a:normAutofit/>
          </a:bodyPr>
          <a:lstStyle/>
          <a:p>
            <a:pPr marL="342900" indent="-342900"/>
            <a:r>
              <a:rPr lang="en-US" sz="2800" dirty="0" smtClean="0">
                <a:latin typeface="Gotham Medium" pitchFamily="50" charset="0"/>
              </a:rPr>
              <a:t>measures </a:t>
            </a:r>
            <a:r>
              <a:rPr lang="en-US" sz="2800" dirty="0">
                <a:latin typeface="Gotham Medium" pitchFamily="50" charset="0"/>
              </a:rPr>
              <a:t>the strength of the </a:t>
            </a:r>
          </a:p>
          <a:p>
            <a:pPr marL="342900" indent="-342900">
              <a:buFont typeface="Wingdings" pitchFamily="2" charset="2"/>
              <a:buNone/>
            </a:pPr>
            <a:r>
              <a:rPr lang="en-US" sz="2800" dirty="0">
                <a:latin typeface="Gotham Medium" pitchFamily="50" charset="0"/>
              </a:rPr>
              <a:t>		</a:t>
            </a:r>
            <a:r>
              <a:rPr lang="en-US" sz="2800" dirty="0" smtClean="0">
                <a:solidFill>
                  <a:srgbClr val="FF3300"/>
                </a:solidFill>
                <a:latin typeface="Gotham Medium" pitchFamily="50" charset="0"/>
              </a:rPr>
              <a:t>LINEAR </a:t>
            </a:r>
            <a:r>
              <a:rPr lang="en-US" sz="2800" dirty="0" smtClean="0">
                <a:latin typeface="Gotham Medium" pitchFamily="50" charset="0"/>
              </a:rPr>
              <a:t>association </a:t>
            </a:r>
            <a:endParaRPr lang="en-US" sz="2800" dirty="0">
              <a:latin typeface="Gotham Medium" pitchFamily="50" charset="0"/>
            </a:endParaRPr>
          </a:p>
          <a:p>
            <a:pPr marL="342900" indent="-342900">
              <a:buFont typeface="Wingdings" pitchFamily="2" charset="2"/>
              <a:buNone/>
            </a:pPr>
            <a:r>
              <a:rPr lang="en-US" sz="2800" dirty="0">
                <a:latin typeface="Gotham Medium" pitchFamily="50" charset="0"/>
              </a:rPr>
              <a:t>		between two </a:t>
            </a:r>
            <a:r>
              <a:rPr lang="en-US" sz="2800" dirty="0" smtClean="0">
                <a:solidFill>
                  <a:srgbClr val="FF3300"/>
                </a:solidFill>
                <a:latin typeface="Gotham Medium" pitchFamily="50" charset="0"/>
              </a:rPr>
              <a:t>QUANTITATIVE </a:t>
            </a:r>
            <a:r>
              <a:rPr lang="en-US" sz="2800" dirty="0" smtClean="0">
                <a:latin typeface="Gotham Medium" pitchFamily="50" charset="0"/>
              </a:rPr>
              <a:t>variables</a:t>
            </a:r>
            <a:r>
              <a:rPr lang="en-US" sz="2800" dirty="0">
                <a:latin typeface="Gotham Medium" pitchFamily="50" charset="0"/>
              </a:rPr>
              <a:t>. </a:t>
            </a:r>
          </a:p>
          <a:p>
            <a:pPr marL="342900" indent="-342900"/>
            <a:r>
              <a:rPr lang="en-US" sz="2800" dirty="0" smtClean="0">
                <a:latin typeface="Gotham Medium" pitchFamily="50" charset="0"/>
              </a:rPr>
              <a:t>is UNIT-LESS.</a:t>
            </a:r>
          </a:p>
          <a:p>
            <a:r>
              <a:rPr lang="en-US" sz="2800" dirty="0" smtClean="0">
                <a:latin typeface="Gotham Medium" pitchFamily="50" charset="0"/>
              </a:rPr>
              <a:t>is SENSITIVE TO OUTLIERS </a:t>
            </a:r>
            <a:br>
              <a:rPr lang="en-US" sz="2800" dirty="0" smtClean="0">
                <a:latin typeface="Gotham Medium" pitchFamily="50" charset="0"/>
              </a:rPr>
            </a:br>
            <a:r>
              <a:rPr lang="en-US" sz="2400" dirty="0" smtClean="0">
                <a:latin typeface="Gotham Medium" pitchFamily="50" charset="0"/>
              </a:rPr>
              <a:t>(since </a:t>
            </a:r>
            <a:r>
              <a:rPr lang="en-US" sz="2400" dirty="0">
                <a:latin typeface="Gotham Medium" pitchFamily="50" charset="0"/>
              </a:rPr>
              <a:t>correlation is calculated from </a:t>
            </a:r>
            <a:r>
              <a:rPr lang="en-US" sz="2400" dirty="0" smtClean="0">
                <a:latin typeface="Gotham Medium" pitchFamily="50" charset="0"/>
              </a:rPr>
              <a:t>z-scores – which </a:t>
            </a:r>
            <a:r>
              <a:rPr lang="en-US" sz="2400" dirty="0">
                <a:latin typeface="Gotham Medium" pitchFamily="50" charset="0"/>
              </a:rPr>
              <a:t>are based on means and standard </a:t>
            </a:r>
            <a:r>
              <a:rPr lang="en-US" sz="2400" dirty="0" smtClean="0">
                <a:latin typeface="Gotham Medium" pitchFamily="50" charset="0"/>
              </a:rPr>
              <a:t>deviations) </a:t>
            </a:r>
            <a:endParaRPr lang="en-US" sz="2400" dirty="0">
              <a:latin typeface="Gotham Medium" pitchFamily="50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7- </a:t>
            </a:r>
            <a:fld id="{82BCF3FD-0762-4B41-865D-96ACCBD05D64}" type="slidenum">
              <a:rPr lang="en-US"/>
              <a:pPr/>
              <a:t>13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6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6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36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36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36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621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359150"/>
            <a:ext cx="4106863" cy="281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7- </a:t>
            </a:r>
            <a:fld id="{7C039535-745F-4571-8383-C8D25CDCD72B}" type="slidenum">
              <a:rPr lang="en-US"/>
              <a:pPr/>
              <a:t>14</a:t>
            </a:fld>
            <a:endParaRPr lang="en-CA"/>
          </a:p>
        </p:txBody>
      </p:sp>
      <p:pic>
        <p:nvPicPr>
          <p:cNvPr id="60621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338" y="3359150"/>
            <a:ext cx="4106862" cy="281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6216" name="Text Box 8" descr="Pink tissue paper"/>
          <p:cNvSpPr txBox="1">
            <a:spLocks noChangeArrowheads="1"/>
          </p:cNvSpPr>
          <p:nvPr/>
        </p:nvSpPr>
        <p:spPr bwMode="auto">
          <a:xfrm>
            <a:off x="5715000" y="2712819"/>
            <a:ext cx="2505814" cy="646331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rgbClr val="D316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r </a:t>
            </a:r>
            <a:r>
              <a:rPr lang="en-US" sz="3600" b="1" i="1" dirty="0">
                <a:solidFill>
                  <a:srgbClr val="D316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= -0.005!!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199"/>
            <a:ext cx="8534400" cy="1676401"/>
          </a:xfrm>
        </p:spPr>
        <p:txBody>
          <a:bodyPr anchor="t" anchorCtr="0">
            <a:noAutofit/>
          </a:bodyPr>
          <a:lstStyle/>
          <a:p>
            <a:pPr algn="l"/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Correlation is </a:t>
            </a:r>
            <a:r>
              <a:rPr lang="en-US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reepy" pitchFamily="82" charset="0"/>
              </a:rPr>
              <a:t>very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sensitive to </a:t>
            </a:r>
            <a:r>
              <a:rPr 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outliers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6400" y="1614485"/>
            <a:ext cx="71797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The correlation between 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shoe size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and 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IQ</a:t>
            </a:r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is surprisingly 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strong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33800" y="2004933"/>
            <a:ext cx="24333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reepy" pitchFamily="82" charset="0"/>
              </a:rPr>
              <a:t>(what?!??!)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reepy" pitchFamily="82" charset="0"/>
            </a:endParaRPr>
          </a:p>
        </p:txBody>
      </p:sp>
      <p:sp>
        <p:nvSpPr>
          <p:cNvPr id="10" name="Text Box 8" descr="Pink tissue paper"/>
          <p:cNvSpPr txBox="1">
            <a:spLocks noChangeArrowheads="1"/>
          </p:cNvSpPr>
          <p:nvPr/>
        </p:nvSpPr>
        <p:spPr bwMode="auto">
          <a:xfrm>
            <a:off x="1528816" y="2712819"/>
            <a:ext cx="1787669" cy="646331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r </a:t>
            </a:r>
            <a:r>
              <a:rPr lang="en-US" sz="3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= </a:t>
            </a:r>
            <a:r>
              <a:rPr lang="en-US" sz="36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0.40</a:t>
            </a:r>
            <a:endParaRPr lang="en-US" sz="3600" b="1" i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  <p:sp>
        <p:nvSpPr>
          <p:cNvPr id="5" name="5-Point Star 4"/>
          <p:cNvSpPr/>
          <p:nvPr/>
        </p:nvSpPr>
        <p:spPr>
          <a:xfrm>
            <a:off x="3623204" y="3581400"/>
            <a:ext cx="1109134" cy="955675"/>
          </a:xfrm>
          <a:prstGeom prst="star5">
            <a:avLst/>
          </a:prstGeom>
          <a:noFill/>
          <a:ln w="889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06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06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06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6216" grpId="0" animBg="1"/>
      <p:bldP spid="2" grpId="0"/>
      <p:bldP spid="3" grpId="0"/>
      <p:bldP spid="3" grpId="1"/>
      <p:bldP spid="10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tx1">
                <a:lumMod val="95000"/>
                <a:lumOff val="5000"/>
              </a:schemeClr>
            </a:gs>
            <a:gs pos="77000">
              <a:schemeClr val="accent2">
                <a:lumMod val="75000"/>
              </a:schemeClr>
            </a:gs>
          </a:gsLst>
          <a:path path="circle">
            <a:fillToRect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(what’s </a:t>
            </a:r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wrong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?)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57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  <a:cs typeface="Times New Roman" pitchFamily="18" charset="0"/>
              </a:rPr>
              <a:t>There is a high correlation between the gender of American workers and their income.</a:t>
            </a:r>
          </a:p>
          <a:p>
            <a:pPr>
              <a:buFont typeface="Wingdings" pitchFamily="2" charset="2"/>
              <a:buNone/>
            </a:pPr>
            <a:endParaRPr lang="en-US" sz="3600" dirty="0">
              <a:solidFill>
                <a:schemeClr val="bg1"/>
              </a:solidFill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3600" dirty="0" smtClean="0">
                <a:solidFill>
                  <a:schemeClr val="bg1"/>
                </a:solidFill>
                <a:cs typeface="Times New Roman" pitchFamily="18" charset="0"/>
              </a:rPr>
              <a:t>	Gender </a:t>
            </a:r>
            <a:r>
              <a:rPr lang="en-US" sz="3600" dirty="0">
                <a:solidFill>
                  <a:schemeClr val="bg1"/>
                </a:solidFill>
                <a:cs typeface="Times New Roman" pitchFamily="18" charset="0"/>
              </a:rPr>
              <a:t>of American workers </a:t>
            </a:r>
            <a:r>
              <a:rPr lang="en-US" sz="3600" dirty="0" smtClean="0">
                <a:solidFill>
                  <a:schemeClr val="bg1"/>
                </a:solidFill>
                <a:cs typeface="Times New Roman" pitchFamily="18" charset="0"/>
              </a:rPr>
              <a:t>is </a:t>
            </a:r>
            <a:r>
              <a:rPr lang="en-US" sz="4800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categorical</a:t>
            </a:r>
            <a:r>
              <a:rPr lang="en-US" sz="4800" dirty="0">
                <a:solidFill>
                  <a:schemeClr val="bg1"/>
                </a:solidFill>
                <a:cs typeface="Times New Roman" pitchFamily="18" charset="0"/>
              </a:rPr>
              <a:t>,</a:t>
            </a:r>
            <a:r>
              <a:rPr lang="en-US" sz="3600" dirty="0">
                <a:solidFill>
                  <a:schemeClr val="bg1"/>
                </a:solidFill>
                <a:cs typeface="Times New Roman" pitchFamily="18" charset="0"/>
              </a:rPr>
              <a:t> not </a:t>
            </a:r>
            <a:r>
              <a:rPr lang="en-US" sz="3600" dirty="0" smtClean="0">
                <a:solidFill>
                  <a:schemeClr val="bg1"/>
                </a:solidFill>
                <a:cs typeface="Times New Roman" pitchFamily="18" charset="0"/>
              </a:rPr>
              <a:t>quantitative.</a:t>
            </a:r>
            <a:endParaRPr lang="en-US" sz="36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7- </a:t>
            </a:r>
            <a:fld id="{CDB219EB-6171-4610-898C-183EC6934DD4}" type="slidenum">
              <a:rPr lang="en-US"/>
              <a:pPr/>
              <a:t>15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5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5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5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5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73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7- </a:t>
            </a:r>
            <a:fld id="{140C53AE-8A26-4471-8FFC-B94B536FCB89}" type="slidenum">
              <a:rPr lang="en-US"/>
              <a:pPr/>
              <a:t>16</a:t>
            </a:fld>
            <a:endParaRPr lang="en-CA"/>
          </a:p>
        </p:txBody>
      </p:sp>
      <p:sp>
        <p:nvSpPr>
          <p:cNvPr id="538628" name="Rectangle 4" descr="Pink tissue paper"/>
          <p:cNvSpPr>
            <a:spLocks noChangeArrowheads="1"/>
          </p:cNvSpPr>
          <p:nvPr/>
        </p:nvSpPr>
        <p:spPr bwMode="auto">
          <a:xfrm>
            <a:off x="76200" y="76200"/>
            <a:ext cx="8153400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C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Correlation</a:t>
            </a:r>
            <a:r>
              <a:rPr lang="en-CA" sz="3200" b="1" dirty="0">
                <a:latin typeface="Arial" pitchFamily="34" charset="0"/>
                <a:cs typeface="Arial" pitchFamily="34" charset="0"/>
              </a:rPr>
              <a:t> measures the strength of </a:t>
            </a:r>
          </a:p>
          <a:p>
            <a:pPr eaLnBrk="0" hangingPunct="0"/>
            <a:r>
              <a:rPr lang="en-CA" sz="2600" dirty="0">
                <a:latin typeface="Arial" pitchFamily="34" charset="0"/>
                <a:cs typeface="Arial" pitchFamily="34" charset="0"/>
              </a:rPr>
              <a:t>	    </a:t>
            </a:r>
            <a:r>
              <a:rPr lang="en-CA" sz="4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CA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linear</a:t>
            </a:r>
            <a:r>
              <a:rPr lang="en-CA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CA" sz="4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relation only</a:t>
            </a:r>
            <a:r>
              <a:rPr lang="en-CA" sz="4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CA" sz="4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4" descr="07-08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667" y="2971800"/>
            <a:ext cx="5791200" cy="3606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400" y="1676400"/>
            <a:ext cx="8534400" cy="137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85750"/>
            <a:r>
              <a:rPr lang="en-US" sz="2800" dirty="0"/>
              <a:t>You </a:t>
            </a:r>
            <a:r>
              <a:rPr lang="en-US" sz="2800" b="1" i="1" u="sng" dirty="0">
                <a:solidFill>
                  <a:srgbClr val="0000FF"/>
                </a:solidFill>
              </a:rPr>
              <a:t>can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/>
              <a:t>calculate a correlation coefficient for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 </a:t>
            </a:r>
            <a:r>
              <a:rPr lang="en-US" sz="2800" dirty="0"/>
              <a:t>pair of </a:t>
            </a:r>
            <a:r>
              <a:rPr lang="en-US" sz="2800" dirty="0" smtClean="0"/>
              <a:t>variables, but </a:t>
            </a:r>
            <a:r>
              <a:rPr lang="en-US" sz="2800" dirty="0"/>
              <a:t>it will be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misleading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if the relationship is not linear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10000"/>
              </a:schemeClr>
            </a:gs>
            <a:gs pos="100000">
              <a:schemeClr val="accent5">
                <a:lumMod val="36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Slide 7- </a:t>
            </a:r>
            <a:fld id="{30D785B6-F033-4F24-A1AF-0728A80EBB9C}" type="slidenum">
              <a:rPr lang="en-US"/>
              <a:pPr/>
              <a:t>17</a:t>
            </a:fld>
            <a:endParaRPr lang="en-CA"/>
          </a:p>
        </p:txBody>
      </p:sp>
      <p:sp>
        <p:nvSpPr>
          <p:cNvPr id="589828" name="Rectangle 4" descr="Pink tissue paper"/>
          <p:cNvSpPr>
            <a:spLocks noChangeArrowheads="1"/>
          </p:cNvSpPr>
          <p:nvPr/>
        </p:nvSpPr>
        <p:spPr bwMode="auto">
          <a:xfrm>
            <a:off x="304800" y="944562"/>
            <a:ext cx="8229600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arenR"/>
              <a:tabLst>
                <a:tab pos="942975" algn="l"/>
              </a:tabLst>
            </a:pPr>
            <a:r>
              <a:rPr lang="en-CA" sz="3200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“We </a:t>
            </a:r>
            <a:r>
              <a:rPr lang="en-CA" sz="32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found a high correlation (</a:t>
            </a:r>
            <a:r>
              <a:rPr lang="en-CA" sz="3200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r = 1.09</a:t>
            </a:r>
            <a:r>
              <a:rPr lang="en-CA" sz="32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) </a:t>
            </a:r>
            <a:r>
              <a:rPr lang="en-CA" sz="3200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between </a:t>
            </a:r>
            <a:r>
              <a:rPr lang="en-CA" sz="32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students’ ratings of faculty </a:t>
            </a:r>
            <a:r>
              <a:rPr lang="en-CA" sz="3200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teaching and </a:t>
            </a:r>
            <a:r>
              <a:rPr lang="en-CA" sz="32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ratings made by other faculty members.”</a:t>
            </a:r>
          </a:p>
          <a:p>
            <a:pPr marL="514350" indent="-514350" eaLnBrk="0" hangingPunct="0">
              <a:buFont typeface="+mj-lt"/>
              <a:buAutoNum type="alphaLcParenR"/>
              <a:tabLst>
                <a:tab pos="942975" algn="l"/>
              </a:tabLst>
            </a:pPr>
            <a:endParaRPr lang="en-CA" sz="3200" dirty="0" smtClean="0">
              <a:solidFill>
                <a:schemeClr val="bg1"/>
              </a:solidFill>
              <a:latin typeface="+mn-lt"/>
            </a:endParaRPr>
          </a:p>
          <a:p>
            <a:pPr marL="514350" indent="-514350" eaLnBrk="0" hangingPunct="0">
              <a:buFont typeface="+mj-lt"/>
              <a:buAutoNum type="alphaLcParenR"/>
              <a:tabLst>
                <a:tab pos="942975" algn="l"/>
              </a:tabLst>
            </a:pPr>
            <a:r>
              <a:rPr lang="en-CA" sz="3200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“The correlation between planting rate and yield of corn was found to be r = 0.23 bushels.”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6200" y="76200"/>
            <a:ext cx="8229600" cy="868362"/>
          </a:xfrm>
          <a:prstGeom prst="rect">
            <a:avLst/>
          </a:prstGeom>
        </p:spPr>
        <p:txBody>
          <a:bodyPr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dirty="0" smtClean="0"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(what’s wrong?)</a:t>
            </a:r>
            <a:endParaRPr lang="en-US" b="1" dirty="0">
              <a:solidFill>
                <a:schemeClr val="accent5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9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9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7- </a:t>
            </a:r>
            <a:fld id="{424EE264-B178-44BF-A029-D75FFCDDDBAD}" type="slidenum">
              <a:rPr lang="en-US"/>
              <a:pPr/>
              <a:t>18</a:t>
            </a:fld>
            <a:endParaRPr lang="en-CA"/>
          </a:p>
        </p:txBody>
      </p:sp>
      <p:pic>
        <p:nvPicPr>
          <p:cNvPr id="550916" name="Picture 1028" descr="07-10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57706"/>
            <a:ext cx="5943600" cy="4417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0915" name="Rectangle 1027"/>
          <p:cNvSpPr>
            <a:spLocks noGrp="1" noChangeArrowheads="1"/>
          </p:cNvSpPr>
          <p:nvPr>
            <p:ph idx="1"/>
          </p:nvPr>
        </p:nvSpPr>
        <p:spPr>
          <a:xfrm>
            <a:off x="76200" y="76200"/>
            <a:ext cx="8294687" cy="22098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confuse </a:t>
            </a:r>
            <a:r>
              <a:rPr lang="en-US" sz="4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correlation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causation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Association does 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imply causation.</a:t>
            </a:r>
            <a:endParaRPr lang="en-U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buFont typeface="Wingdings" pitchFamily="2" charset="2"/>
              <a:buNone/>
            </a:pPr>
            <a:endParaRPr lang="en-US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0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0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0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chemeClr val="accent6">
                <a:lumMod val="75000"/>
              </a:schemeClr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3140" y="2787801"/>
            <a:ext cx="70954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1" i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rial" charset="0"/>
              </a:rPr>
              <a:t>fin~</a:t>
            </a:r>
            <a:endParaRPr lang="en-US" sz="9600" i="1" dirty="0" smtClean="0">
              <a:solidFill>
                <a:prstClr val="white"/>
              </a:solidFill>
              <a:latin typeface="Adobe Caslon Pro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962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Slide 7- </a:t>
            </a:r>
            <a:fld id="{70C59992-EA04-472A-B3C4-3D8CCE92A14F}" type="slidenum">
              <a:rPr lang="en-US"/>
              <a:pPr/>
              <a:t>2</a:t>
            </a:fld>
            <a:endParaRPr lang="en-CA"/>
          </a:p>
        </p:txBody>
      </p:sp>
      <p:sp>
        <p:nvSpPr>
          <p:cNvPr id="529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7313" y="762000"/>
            <a:ext cx="8294687" cy="4572000"/>
          </a:xfrm>
        </p:spPr>
        <p:txBody>
          <a:bodyPr/>
          <a:lstStyle/>
          <a:p>
            <a:pPr marL="342900" indent="-342900"/>
            <a:r>
              <a:rPr lang="en-US" dirty="0">
                <a:solidFill>
                  <a:srgbClr val="FFFF00"/>
                </a:solidFill>
              </a:rPr>
              <a:t>Data collected from students in Statistics classes included their heights (in inches) and weights (in pounds</a:t>
            </a:r>
            <a:r>
              <a:rPr lang="en-US" dirty="0" smtClean="0">
                <a:solidFill>
                  <a:srgbClr val="FFFF00"/>
                </a:solidFill>
              </a:rPr>
              <a:t>):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529412" name="Picture 4" descr="07-0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910" y="1752600"/>
            <a:ext cx="6232090" cy="4700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305800" cy="611187"/>
          </a:xfrm>
        </p:spPr>
        <p:txBody>
          <a:bodyPr/>
          <a:lstStyle/>
          <a:p>
            <a:r>
              <a:rPr lang="en-US" sz="4000" dirty="0" smtClean="0">
                <a:solidFill>
                  <a:srgbClr val="FFFF00"/>
                </a:solidFill>
                <a:latin typeface="Gotham Medium" pitchFamily="50" charset="0"/>
              </a:rPr>
              <a:t>DESCRIBING SCATTERPLOTS</a:t>
            </a:r>
            <a:endParaRPr lang="en-US" sz="4000" dirty="0">
              <a:solidFill>
                <a:srgbClr val="FFFF00"/>
              </a:solidFill>
              <a:latin typeface="Gotham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30148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Slide 7- </a:t>
            </a:r>
            <a:fld id="{70C59992-EA04-472A-B3C4-3D8CCE92A14F}" type="slidenum">
              <a:rPr lang="en-US"/>
              <a:pPr/>
              <a:t>3</a:t>
            </a:fld>
            <a:endParaRPr lang="en-CA"/>
          </a:p>
        </p:txBody>
      </p:sp>
      <p:sp>
        <p:nvSpPr>
          <p:cNvPr id="529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5913" y="762000"/>
            <a:ext cx="8294687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If you are asked to “describe the association” in a scatterplot, you must discuss these three things:</a:t>
            </a:r>
            <a:endParaRPr lang="en-US" dirty="0">
              <a:solidFill>
                <a:srgbClr val="FFFF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latin typeface="Gotham Black" pitchFamily="50" charset="0"/>
              </a:rPr>
              <a:t>STRENGTH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(weak, moderate, strong)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latin typeface="Gotham Black" pitchFamily="50" charset="0"/>
              </a:rPr>
              <a:t>FORM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(linear or non-linear)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latin typeface="Gotham Black" pitchFamily="50" charset="0"/>
              </a:rPr>
              <a:t>DIRECTION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(positive? negative?)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305800" cy="611187"/>
          </a:xfrm>
        </p:spPr>
        <p:txBody>
          <a:bodyPr/>
          <a:lstStyle/>
          <a:p>
            <a:r>
              <a:rPr lang="en-US" sz="4000" dirty="0" smtClean="0">
                <a:solidFill>
                  <a:srgbClr val="FFFF00"/>
                </a:solidFill>
                <a:latin typeface="Gotham Medium" pitchFamily="50" charset="0"/>
              </a:rPr>
              <a:t>DESCRIBING ASSOCIATION</a:t>
            </a:r>
            <a:endParaRPr lang="en-US" sz="4000" dirty="0">
              <a:solidFill>
                <a:srgbClr val="FFFF00"/>
              </a:solidFill>
              <a:latin typeface="Gotham Medium" pitchFamily="50" charset="0"/>
            </a:endParaRPr>
          </a:p>
        </p:txBody>
      </p:sp>
      <p:pic>
        <p:nvPicPr>
          <p:cNvPr id="529412" name="Picture 4" descr="07-0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05200"/>
            <a:ext cx="3613088" cy="272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Slide 7- </a:t>
            </a:r>
            <a:fld id="{70C59992-EA04-472A-B3C4-3D8CCE92A14F}" type="slidenum">
              <a:rPr lang="en-US"/>
              <a:pPr/>
              <a:t>4</a:t>
            </a:fld>
            <a:endParaRPr lang="en-CA"/>
          </a:p>
        </p:txBody>
      </p:sp>
      <p:sp>
        <p:nvSpPr>
          <p:cNvPr id="529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7313" y="762000"/>
            <a:ext cx="8294687" cy="4572000"/>
          </a:xfrm>
        </p:spPr>
        <p:txBody>
          <a:bodyPr/>
          <a:lstStyle/>
          <a:p>
            <a:pPr marL="342900" indent="-342900"/>
            <a:r>
              <a:rPr lang="en-US" dirty="0">
                <a:solidFill>
                  <a:srgbClr val="FFFF00"/>
                </a:solidFill>
              </a:rPr>
              <a:t>Data collected from students in Statistics classes included their heights (in inches) and weights (in pounds):</a:t>
            </a:r>
          </a:p>
          <a:p>
            <a:pPr marL="342900" indent="-342900"/>
            <a:r>
              <a:rPr lang="en-US" dirty="0">
                <a:solidFill>
                  <a:srgbClr val="FFFF00"/>
                </a:solidFill>
              </a:rPr>
              <a:t>Here we see </a:t>
            </a:r>
            <a:r>
              <a:rPr lang="en-US" dirty="0" smtClean="0">
                <a:solidFill>
                  <a:srgbClr val="FFFF00"/>
                </a:solidFill>
              </a:rPr>
              <a:t>a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moderate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positive </a:t>
            </a:r>
            <a:b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solidFill>
                  <a:srgbClr val="FFFF00"/>
                </a:solidFill>
              </a:rPr>
              <a:t>association and 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a </a:t>
            </a:r>
            <a:r>
              <a:rPr lang="en-US" dirty="0">
                <a:solidFill>
                  <a:srgbClr val="FFFF00"/>
                </a:solidFill>
              </a:rPr>
              <a:t>fairly straight                                                     form, although                                                   there seems to be                                                              a high outlier.</a:t>
            </a:r>
          </a:p>
        </p:txBody>
      </p:sp>
      <p:pic>
        <p:nvPicPr>
          <p:cNvPr id="529412" name="Picture 4" descr="07-0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905000"/>
            <a:ext cx="4724400" cy="356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305800" cy="611187"/>
          </a:xfrm>
        </p:spPr>
        <p:txBody>
          <a:bodyPr/>
          <a:lstStyle/>
          <a:p>
            <a:r>
              <a:rPr lang="en-US" sz="4000" dirty="0" smtClean="0">
                <a:solidFill>
                  <a:srgbClr val="FFFF00"/>
                </a:solidFill>
                <a:latin typeface="Gotham Medium" pitchFamily="50" charset="0"/>
              </a:rPr>
              <a:t>DESCRIBING ASSOCIATION</a:t>
            </a:r>
            <a:endParaRPr lang="en-US" sz="4000" dirty="0">
              <a:solidFill>
                <a:srgbClr val="FFFF00"/>
              </a:solidFill>
              <a:latin typeface="Gotham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22681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5013" name="Picture 10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600200"/>
            <a:ext cx="4572000" cy="3474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7- </a:t>
            </a:r>
            <a:fld id="{F0F3AD6C-0F0A-4D21-8B66-C7CCC45E48F8}" type="slidenum">
              <a:rPr lang="en-US"/>
              <a:pPr/>
              <a:t>5</a:t>
            </a:fld>
            <a:endParaRPr lang="en-CA"/>
          </a:p>
        </p:txBody>
      </p:sp>
      <p:sp>
        <p:nvSpPr>
          <p:cNvPr id="555012" name="Rectangle 1028" descr="Pink tissue paper"/>
          <p:cNvSpPr>
            <a:spLocks noChangeArrowheads="1"/>
          </p:cNvSpPr>
          <p:nvPr/>
        </p:nvSpPr>
        <p:spPr bwMode="auto">
          <a:xfrm>
            <a:off x="28575" y="76200"/>
            <a:ext cx="84582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indent="-228600">
              <a:tabLst>
                <a:tab pos="457200" algn="l"/>
              </a:tabLst>
            </a:pPr>
            <a:r>
              <a:rPr lang="en-CA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/>
                <a:cs typeface="Gotham Medium"/>
              </a:rPr>
              <a:t>SAT MATH AND SAT VERBAL SCORES </a:t>
            </a:r>
            <a:br>
              <a:rPr lang="en-CA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/>
                <a:cs typeface="Gotham Medium"/>
              </a:rPr>
            </a:br>
            <a:endParaRPr lang="en-CA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Medium"/>
              <a:cs typeface="Gotham Medium"/>
            </a:endParaRPr>
          </a:p>
          <a:p>
            <a:pPr indent="-228600">
              <a:tabLst>
                <a:tab pos="457200" algn="l"/>
              </a:tabLst>
            </a:pPr>
            <a:r>
              <a:rPr lang="en-CA" sz="3200" dirty="0" smtClean="0">
                <a:solidFill>
                  <a:schemeClr val="bg1"/>
                </a:solidFill>
                <a:latin typeface="Gotham Medium"/>
                <a:cs typeface="Gotham Medium"/>
              </a:rPr>
              <a:t>Is </a:t>
            </a:r>
            <a:r>
              <a:rPr lang="en-CA" sz="3200" dirty="0">
                <a:solidFill>
                  <a:schemeClr val="bg1"/>
                </a:solidFill>
                <a:latin typeface="Gotham Medium"/>
                <a:cs typeface="Gotham Medium"/>
              </a:rPr>
              <a:t>there an </a:t>
            </a:r>
            <a:r>
              <a:rPr lang="en-CA" sz="3200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/>
                <a:cs typeface="Gotham Medium"/>
              </a:rPr>
              <a:t>association</a:t>
            </a:r>
            <a:r>
              <a:rPr lang="en-CA" sz="3200" dirty="0">
                <a:solidFill>
                  <a:schemeClr val="bg1"/>
                </a:solidFill>
                <a:latin typeface="Gotham Medium"/>
                <a:cs typeface="Gotham Medium"/>
              </a:rPr>
              <a:t>? </a:t>
            </a:r>
          </a:p>
          <a:p>
            <a:pPr indent="-228600" eaLnBrk="0" hangingPunct="0">
              <a:tabLst>
                <a:tab pos="457200" algn="l"/>
              </a:tabLst>
            </a:pPr>
            <a:r>
              <a:rPr lang="en-CA" sz="3200" dirty="0" smtClean="0">
                <a:solidFill>
                  <a:schemeClr val="bg1"/>
                </a:solidFill>
                <a:latin typeface="Gotham Medium"/>
                <a:cs typeface="Gotham Medium"/>
              </a:rPr>
              <a:t>Is </a:t>
            </a:r>
            <a:r>
              <a:rPr lang="en-CA" sz="3200" dirty="0">
                <a:solidFill>
                  <a:schemeClr val="bg1"/>
                </a:solidFill>
                <a:latin typeface="Gotham Medium"/>
                <a:cs typeface="Gotham Medium"/>
              </a:rPr>
              <a:t>it </a:t>
            </a:r>
            <a:r>
              <a:rPr lang="en-CA" sz="3200" dirty="0" smtClean="0">
                <a:solidFill>
                  <a:schemeClr val="bg1"/>
                </a:solidFill>
                <a:latin typeface="Gotham Medium"/>
                <a:cs typeface="Gotham Medium"/>
              </a:rPr>
              <a:t>strong… </a:t>
            </a:r>
            <a:r>
              <a:rPr lang="en-CA" sz="3200" dirty="0">
                <a:solidFill>
                  <a:schemeClr val="bg1"/>
                </a:solidFill>
                <a:latin typeface="Gotham Medium"/>
                <a:cs typeface="Gotham Medium"/>
              </a:rPr>
              <a:t>weak…. </a:t>
            </a:r>
          </a:p>
          <a:p>
            <a:pPr indent="-228600" eaLnBrk="0" hangingPunct="0">
              <a:tabLst>
                <a:tab pos="457200" algn="l"/>
              </a:tabLst>
            </a:pPr>
            <a:r>
              <a:rPr lang="en-CA" sz="3200" dirty="0" smtClean="0">
                <a:solidFill>
                  <a:schemeClr val="bg1"/>
                </a:solidFill>
                <a:latin typeface="Gotham Medium"/>
                <a:cs typeface="Gotham Medium"/>
              </a:rPr>
              <a:t>positive… </a:t>
            </a:r>
            <a:r>
              <a:rPr lang="en-CA" sz="3200" dirty="0">
                <a:solidFill>
                  <a:schemeClr val="bg1"/>
                </a:solidFill>
                <a:latin typeface="Gotham Medium"/>
                <a:cs typeface="Gotham Medium"/>
              </a:rPr>
              <a:t>negative…. </a:t>
            </a:r>
          </a:p>
          <a:p>
            <a:pPr indent="-228600" eaLnBrk="0" hangingPunct="0">
              <a:tabLst>
                <a:tab pos="457200" algn="l"/>
              </a:tabLst>
            </a:pPr>
            <a:r>
              <a:rPr lang="en-CA" sz="3200" dirty="0" smtClean="0">
                <a:solidFill>
                  <a:schemeClr val="bg1"/>
                </a:solidFill>
                <a:latin typeface="Gotham Medium"/>
                <a:cs typeface="Gotham Medium"/>
              </a:rPr>
              <a:t>linear… </a:t>
            </a:r>
            <a:r>
              <a:rPr lang="en-CA" sz="3200" dirty="0">
                <a:solidFill>
                  <a:schemeClr val="bg1"/>
                </a:solidFill>
                <a:latin typeface="Gotham Medium"/>
                <a:cs typeface="Gotham Medium"/>
              </a:rPr>
              <a:t>curved?</a:t>
            </a:r>
          </a:p>
          <a:p>
            <a:pPr indent="-228600" eaLnBrk="0" hangingPunct="0">
              <a:tabLst>
                <a:tab pos="457200" algn="l"/>
              </a:tabLst>
            </a:pPr>
            <a:endParaRPr lang="en-CA" sz="3200" dirty="0">
              <a:solidFill>
                <a:schemeClr val="bg1"/>
              </a:solidFill>
              <a:latin typeface="Gotham Medium"/>
              <a:cs typeface="Gotham Medium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5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5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5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55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55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55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555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555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Slide 7- </a:t>
            </a:r>
            <a:fld id="{A721E9FD-1296-4121-91A8-FF7EB9F57B02}" type="slidenum">
              <a:rPr lang="en-US"/>
              <a:pPr/>
              <a:t>6</a:t>
            </a:fld>
            <a:endParaRPr lang="en-CA"/>
          </a:p>
        </p:txBody>
      </p:sp>
      <p:pic>
        <p:nvPicPr>
          <p:cNvPr id="559108" name="Picture 205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46"/>
          <a:stretch/>
        </p:blipFill>
        <p:spPr bwMode="auto">
          <a:xfrm>
            <a:off x="1447800" y="1066800"/>
            <a:ext cx="6324600" cy="449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9109" name="Text Box 2053" descr="Pink tissue paper"/>
          <p:cNvSpPr txBox="1">
            <a:spLocks noChangeArrowheads="1"/>
          </p:cNvSpPr>
          <p:nvPr/>
        </p:nvSpPr>
        <p:spPr bwMode="auto">
          <a:xfrm>
            <a:off x="76200" y="76200"/>
            <a:ext cx="660950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/>
                <a:cs typeface="Gotham Medium"/>
              </a:rPr>
              <a:t>How about this graph?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9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9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Slide 7- </a:t>
            </a:r>
            <a:fld id="{4108FF12-11B7-438B-A5E3-E9AB4BD141CA}" type="slidenum">
              <a:rPr lang="en-US"/>
              <a:pPr/>
              <a:t>7</a:t>
            </a:fld>
            <a:endParaRPr lang="en-CA"/>
          </a:p>
        </p:txBody>
      </p:sp>
      <p:sp>
        <p:nvSpPr>
          <p:cNvPr id="571396" name="Rectangle 1028" descr="Pink tissue paper"/>
          <p:cNvSpPr>
            <a:spLocks noChangeArrowheads="1"/>
          </p:cNvSpPr>
          <p:nvPr/>
        </p:nvSpPr>
        <p:spPr bwMode="auto">
          <a:xfrm>
            <a:off x="409575" y="3581400"/>
            <a:ext cx="73914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CA" sz="2800" dirty="0" smtClean="0">
                <a:solidFill>
                  <a:srgbClr val="FFFF00"/>
                </a:solidFill>
                <a:latin typeface="Gotham Medium" pitchFamily="50" charset="0"/>
                <a:cs typeface="Times New Roman" pitchFamily="18" charset="0"/>
              </a:rPr>
              <a:t>Since our </a:t>
            </a:r>
            <a:r>
              <a:rPr lang="en-CA" sz="2800" dirty="0">
                <a:solidFill>
                  <a:srgbClr val="FFFF00"/>
                </a:solidFill>
                <a:latin typeface="Gotham Medium" pitchFamily="50" charset="0"/>
                <a:cs typeface="Times New Roman" pitchFamily="18" charset="0"/>
              </a:rPr>
              <a:t>eyes are not </a:t>
            </a:r>
            <a:r>
              <a:rPr lang="en-CA" sz="2800" dirty="0" smtClean="0">
                <a:solidFill>
                  <a:srgbClr val="FFFF00"/>
                </a:solidFill>
                <a:latin typeface="Gotham Medium" pitchFamily="50" charset="0"/>
                <a:cs typeface="Times New Roman" pitchFamily="18" charset="0"/>
              </a:rPr>
              <a:t>always good </a:t>
            </a:r>
            <a:r>
              <a:rPr lang="en-CA" sz="2800" dirty="0">
                <a:solidFill>
                  <a:srgbClr val="FFFF00"/>
                </a:solidFill>
                <a:latin typeface="Gotham Medium" pitchFamily="50" charset="0"/>
                <a:cs typeface="Times New Roman" pitchFamily="18" charset="0"/>
              </a:rPr>
              <a:t>judges of </a:t>
            </a:r>
            <a:r>
              <a:rPr lang="en-CA" sz="2800" dirty="0" smtClean="0">
                <a:solidFill>
                  <a:srgbClr val="FFFF00"/>
                </a:solidFill>
                <a:latin typeface="Gotham Medium" pitchFamily="50" charset="0"/>
                <a:cs typeface="Times New Roman" pitchFamily="18" charset="0"/>
              </a:rPr>
              <a:t>assessing the </a:t>
            </a:r>
            <a:r>
              <a:rPr lang="en-CA" sz="4000" dirty="0" smtClean="0">
                <a:solidFill>
                  <a:schemeClr val="bg1"/>
                </a:solidFill>
                <a:latin typeface="Gotham Black" pitchFamily="50" charset="0"/>
                <a:cs typeface="Times New Roman" pitchFamily="18" charset="0"/>
              </a:rPr>
              <a:t>STRENGTH</a:t>
            </a:r>
            <a:r>
              <a:rPr lang="en-CA" sz="4000" dirty="0" smtClean="0">
                <a:solidFill>
                  <a:schemeClr val="bg1"/>
                </a:solidFill>
                <a:latin typeface="Gotham Medium" pitchFamily="50" charset="0"/>
                <a:cs typeface="Times New Roman" pitchFamily="18" charset="0"/>
              </a:rPr>
              <a:t> </a:t>
            </a:r>
            <a:r>
              <a:rPr lang="en-CA" sz="2800" dirty="0" smtClean="0">
                <a:solidFill>
                  <a:srgbClr val="FFFF00"/>
                </a:solidFill>
                <a:latin typeface="Gotham Medium" pitchFamily="50" charset="0"/>
                <a:cs typeface="Times New Roman" pitchFamily="18" charset="0"/>
              </a:rPr>
              <a:t>of a </a:t>
            </a:r>
            <a:r>
              <a:rPr lang="en-CA" sz="2800" dirty="0">
                <a:solidFill>
                  <a:srgbClr val="FFFF00"/>
                </a:solidFill>
                <a:latin typeface="Gotham Medium" pitchFamily="50" charset="0"/>
                <a:cs typeface="Times New Roman" pitchFamily="18" charset="0"/>
              </a:rPr>
              <a:t>linear </a:t>
            </a:r>
            <a:r>
              <a:rPr lang="en-CA" sz="2800" dirty="0" smtClean="0">
                <a:solidFill>
                  <a:srgbClr val="FFFF00"/>
                </a:solidFill>
                <a:latin typeface="Gotham Medium" pitchFamily="50" charset="0"/>
                <a:cs typeface="Times New Roman" pitchFamily="18" charset="0"/>
              </a:rPr>
              <a:t>association, we </a:t>
            </a:r>
            <a:r>
              <a:rPr lang="en-CA" sz="2800" dirty="0">
                <a:solidFill>
                  <a:srgbClr val="FFFF00"/>
                </a:solidFill>
                <a:latin typeface="Gotham Medium" pitchFamily="50" charset="0"/>
                <a:cs typeface="Times New Roman" pitchFamily="18" charset="0"/>
              </a:rPr>
              <a:t>need </a:t>
            </a:r>
            <a:r>
              <a:rPr lang="en-CA" sz="3200" dirty="0" smtClean="0">
                <a:solidFill>
                  <a:srgbClr val="FFFF00"/>
                </a:solidFill>
                <a:latin typeface="Gotham Medium" pitchFamily="50" charset="0"/>
                <a:cs typeface="Times New Roman" pitchFamily="18" charset="0"/>
              </a:rPr>
              <a:t>a </a:t>
            </a:r>
            <a:r>
              <a:rPr lang="en-CA" sz="3200" dirty="0" smtClean="0">
                <a:solidFill>
                  <a:schemeClr val="bg1"/>
                </a:solidFill>
                <a:latin typeface="Gotham Black" pitchFamily="50" charset="0"/>
                <a:cs typeface="Times New Roman" pitchFamily="18" charset="0"/>
              </a:rPr>
              <a:t>NUMERICAL MEASURE</a:t>
            </a:r>
            <a:r>
              <a:rPr lang="en-CA" sz="3200" dirty="0" smtClean="0">
                <a:solidFill>
                  <a:srgbClr val="FFFF00"/>
                </a:solidFill>
                <a:latin typeface="Gotham Medium" pitchFamily="50" charset="0"/>
                <a:cs typeface="Times New Roman" pitchFamily="18" charset="0"/>
              </a:rPr>
              <a:t>…</a:t>
            </a:r>
            <a:endParaRPr lang="en-CA" sz="3200" dirty="0">
              <a:solidFill>
                <a:srgbClr val="FFFF00"/>
              </a:solidFill>
              <a:latin typeface="Gotham Medium" pitchFamily="50" charset="0"/>
            </a:endParaRPr>
          </a:p>
        </p:txBody>
      </p:sp>
      <p:pic>
        <p:nvPicPr>
          <p:cNvPr id="571397" name="Picture 10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51706"/>
            <a:ext cx="4267200" cy="32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1398" name="Picture 103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9525"/>
            <a:ext cx="4078288" cy="337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1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1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71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1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1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1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3" name="Rectangle 5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229600" cy="792162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Correlation Coefficient (</a:t>
            </a:r>
            <a:r>
              <a:rPr lang="en-US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7- </a:t>
            </a:r>
            <a:fld id="{4EBA0FF1-5DB4-4892-8D13-C9F9E852AE89}" type="slidenum">
              <a:rPr lang="en-US"/>
              <a:pPr/>
              <a:t>8</a:t>
            </a:fld>
            <a:endParaRPr lang="en-CA"/>
          </a:p>
        </p:txBody>
      </p:sp>
      <p:sp>
        <p:nvSpPr>
          <p:cNvPr id="595975" name="Rectangle 7" descr="Pink tissue paper"/>
          <p:cNvSpPr>
            <a:spLocks noChangeArrowheads="1"/>
          </p:cNvSpPr>
          <p:nvPr/>
        </p:nvSpPr>
        <p:spPr bwMode="auto">
          <a:xfrm>
            <a:off x="381000" y="876300"/>
            <a:ext cx="830580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dirty="0" smtClean="0"/>
              <a:t>Correlation is always between -1 and 1.</a:t>
            </a:r>
            <a:endParaRPr lang="en-US" sz="3200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8" t="59247" r="2489" b="3483"/>
          <a:stretch/>
        </p:blipFill>
        <p:spPr bwMode="auto">
          <a:xfrm>
            <a:off x="228600" y="1447800"/>
            <a:ext cx="8399682" cy="2027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749497"/>
              </p:ext>
            </p:extLst>
          </p:nvPr>
        </p:nvGraphicFramePr>
        <p:xfrm>
          <a:off x="2611436" y="5033963"/>
          <a:ext cx="1477963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141" name="Equation" r:id="rId5" imgW="495000" imgH="253800" progId="Equation.3">
                  <p:embed/>
                </p:oleObj>
              </mc:Choice>
              <mc:Fallback>
                <p:oleObj name="Equation" r:id="rId5" imgW="49500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11436" y="5033963"/>
                        <a:ext cx="1477963" cy="75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122871"/>
              </p:ext>
            </p:extLst>
          </p:nvPr>
        </p:nvGraphicFramePr>
        <p:xfrm>
          <a:off x="1600200" y="4297363"/>
          <a:ext cx="2462212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142" name="Equation" r:id="rId7" imgW="825480" imgH="253800" progId="Equation.3">
                  <p:embed/>
                </p:oleObj>
              </mc:Choice>
              <mc:Fallback>
                <p:oleObj name="Equation" r:id="rId7" imgW="82548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00200" y="4297363"/>
                        <a:ext cx="2462212" cy="75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3279"/>
              </p:ext>
            </p:extLst>
          </p:nvPr>
        </p:nvGraphicFramePr>
        <p:xfrm>
          <a:off x="1600200" y="3540126"/>
          <a:ext cx="2082800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143" name="Equation" r:id="rId9" imgW="698400" imgH="253800" progId="Equation.3">
                  <p:embed/>
                </p:oleObj>
              </mc:Choice>
              <mc:Fallback>
                <p:oleObj name="Equation" r:id="rId9" imgW="69840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00200" y="3540126"/>
                        <a:ext cx="2082800" cy="75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91000" y="3581400"/>
            <a:ext cx="14590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strong</a:t>
            </a:r>
            <a:endParaRPr lang="en-US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18677" y="4343400"/>
            <a:ext cx="2029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moderate</a:t>
            </a:r>
            <a:endParaRPr lang="en-US" sz="32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63565" y="5105400"/>
            <a:ext cx="41184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weak </a:t>
            </a:r>
            <a:r>
              <a:rPr lang="en-US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(or “moderately weak”)</a:t>
            </a:r>
            <a:endParaRPr lang="en-US" sz="2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838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10000"/>
              </a:schemeClr>
            </a:gs>
            <a:gs pos="100000">
              <a:schemeClr val="accent5">
                <a:lumMod val="36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Slide 7- </a:t>
            </a:r>
            <a:fld id="{213BA1C8-5FD8-4C09-97F2-3B918877D05F}" type="slidenum">
              <a:rPr lang="en-US"/>
              <a:pPr/>
              <a:t>9</a:t>
            </a:fld>
            <a:endParaRPr lang="en-CA"/>
          </a:p>
        </p:txBody>
      </p:sp>
      <p:sp>
        <p:nvSpPr>
          <p:cNvPr id="530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4430713" cy="4572000"/>
          </a:xfrm>
        </p:spPr>
        <p:txBody>
          <a:bodyPr/>
          <a:lstStyle/>
          <a:p>
            <a:pPr marL="0" indent="0">
              <a:buNone/>
            </a:pPr>
            <a:r>
              <a:rPr lang="en-US" sz="5400" dirty="0">
                <a:solidFill>
                  <a:srgbClr val="FFFF00"/>
                </a:solidFill>
              </a:rPr>
              <a:t>d</a:t>
            </a:r>
            <a:r>
              <a:rPr lang="en-US" sz="5400" dirty="0" smtClean="0">
                <a:solidFill>
                  <a:srgbClr val="FFFF00"/>
                </a:solidFill>
              </a:rPr>
              <a:t>oes </a:t>
            </a:r>
            <a:r>
              <a:rPr lang="en-US" sz="5400" b="1" dirty="0" smtClean="0">
                <a:solidFill>
                  <a:schemeClr val="bg1"/>
                </a:solidFill>
              </a:rPr>
              <a:t>not</a:t>
            </a:r>
            <a:r>
              <a:rPr lang="en-US" sz="5400" dirty="0" smtClean="0">
                <a:solidFill>
                  <a:schemeClr val="bg1"/>
                </a:solidFill>
              </a:rPr>
              <a:t> </a:t>
            </a:r>
            <a:r>
              <a:rPr lang="en-US" sz="5400" dirty="0" smtClean="0">
                <a:solidFill>
                  <a:srgbClr val="FFFF00"/>
                </a:solidFill>
              </a:rPr>
              <a:t>depend on the units.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bg1"/>
                </a:solidFill>
                <a:latin typeface="Gotham Medium" pitchFamily="50" charset="0"/>
              </a:rPr>
              <a:t>SCALING AND SHIFTING DO </a:t>
            </a:r>
            <a:r>
              <a:rPr lang="en-US" sz="4000" dirty="0" smtClean="0">
                <a:solidFill>
                  <a:schemeClr val="bg1"/>
                </a:solidFill>
                <a:latin typeface="Gotham Black" pitchFamily="50" charset="0"/>
              </a:rPr>
              <a:t>NOT</a:t>
            </a:r>
            <a:r>
              <a:rPr lang="en-US" sz="3200" dirty="0" smtClean="0">
                <a:solidFill>
                  <a:schemeClr val="bg1"/>
                </a:solidFill>
                <a:latin typeface="Gotham Medium" pitchFamily="50" charset="0"/>
              </a:rPr>
              <a:t> AFFECT CORRELATION.</a:t>
            </a:r>
            <a:endParaRPr lang="en-US" sz="3200" dirty="0">
              <a:solidFill>
                <a:schemeClr val="bg1"/>
              </a:solidFill>
              <a:latin typeface="Gotham Medium" pitchFamily="50" charset="0"/>
            </a:endParaRPr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914400"/>
          </a:xfrm>
        </p:spPr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Correlation</a:t>
            </a:r>
          </a:p>
        </p:txBody>
      </p:sp>
      <p:pic>
        <p:nvPicPr>
          <p:cNvPr id="530436" name="Picture 4" descr="07-04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913" y="3200400"/>
            <a:ext cx="3714750" cy="277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07-03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863" y="76200"/>
            <a:ext cx="3733800" cy="281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23098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30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30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0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ends">
  <a:themeElements>
    <a:clrScheme name="Blends 10">
      <a:dk1>
        <a:srgbClr val="000000"/>
      </a:dk1>
      <a:lt1>
        <a:srgbClr val="FFFFFF"/>
      </a:lt1>
      <a:dk2>
        <a:srgbClr val="19385F"/>
      </a:dk2>
      <a:lt2>
        <a:srgbClr val="4D4D4D"/>
      </a:lt2>
      <a:accent1>
        <a:srgbClr val="8CC6EB"/>
      </a:accent1>
      <a:accent2>
        <a:srgbClr val="FFCF01"/>
      </a:accent2>
      <a:accent3>
        <a:srgbClr val="FFFFFF"/>
      </a:accent3>
      <a:accent4>
        <a:srgbClr val="000000"/>
      </a:accent4>
      <a:accent5>
        <a:srgbClr val="C5DFF3"/>
      </a:accent5>
      <a:accent6>
        <a:srgbClr val="E7BB01"/>
      </a:accent6>
      <a:hlink>
        <a:srgbClr val="E35C01"/>
      </a:hlink>
      <a:folHlink>
        <a:srgbClr val="00CC99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FF6600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E35C01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EFB5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8CC6EB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C5DFF3"/>
        </a:accent5>
        <a:accent6>
          <a:srgbClr val="E7BB01"/>
        </a:accent6>
        <a:hlink>
          <a:srgbClr val="E35C01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Blends">
  <a:themeElements>
    <a:clrScheme name="Blends 10">
      <a:dk1>
        <a:srgbClr val="000000"/>
      </a:dk1>
      <a:lt1>
        <a:srgbClr val="FFFFFF"/>
      </a:lt1>
      <a:dk2>
        <a:srgbClr val="19385F"/>
      </a:dk2>
      <a:lt2>
        <a:srgbClr val="4D4D4D"/>
      </a:lt2>
      <a:accent1>
        <a:srgbClr val="8CC6EB"/>
      </a:accent1>
      <a:accent2>
        <a:srgbClr val="FFCF01"/>
      </a:accent2>
      <a:accent3>
        <a:srgbClr val="FFFFFF"/>
      </a:accent3>
      <a:accent4>
        <a:srgbClr val="000000"/>
      </a:accent4>
      <a:accent5>
        <a:srgbClr val="C5DFF3"/>
      </a:accent5>
      <a:accent6>
        <a:srgbClr val="E7BB01"/>
      </a:accent6>
      <a:hlink>
        <a:srgbClr val="E35C01"/>
      </a:hlink>
      <a:folHlink>
        <a:srgbClr val="00CC99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FF6600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E35C01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EFB5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8CC6EB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C5DFF3"/>
        </a:accent5>
        <a:accent6>
          <a:srgbClr val="E7BB01"/>
        </a:accent6>
        <a:hlink>
          <a:srgbClr val="E35C01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2843</TotalTime>
  <Words>491</Words>
  <Application>Microsoft Macintosh PowerPoint</Application>
  <PresentationFormat>Letter Paper (8.5x11 in)</PresentationFormat>
  <Paragraphs>77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Blends</vt:lpstr>
      <vt:lpstr>Office Theme</vt:lpstr>
      <vt:lpstr>Module</vt:lpstr>
      <vt:lpstr>1_Blends</vt:lpstr>
      <vt:lpstr>Equation</vt:lpstr>
      <vt:lpstr>Scatterplots Association and Correlation</vt:lpstr>
      <vt:lpstr>DESCRIBING SCATTERPLOTS</vt:lpstr>
      <vt:lpstr>DESCRIBING ASSOCIATION</vt:lpstr>
      <vt:lpstr>DESCRIBING ASSOCIATION</vt:lpstr>
      <vt:lpstr>PowerPoint Presentation</vt:lpstr>
      <vt:lpstr>PowerPoint Presentation</vt:lpstr>
      <vt:lpstr>PowerPoint Presentation</vt:lpstr>
      <vt:lpstr>Correlation Coefficient (r)</vt:lpstr>
      <vt:lpstr>Correlation</vt:lpstr>
      <vt:lpstr>Correlation</vt:lpstr>
      <vt:lpstr>Calculating Correlation…</vt:lpstr>
      <vt:lpstr>Correlation Coefficient (r)</vt:lpstr>
      <vt:lpstr>CORRELATION</vt:lpstr>
      <vt:lpstr>Correlation is very sensitive to outliers.</vt:lpstr>
      <vt:lpstr>(what’s wrong?)</vt:lpstr>
      <vt:lpstr>PowerPoint Presentation</vt:lpstr>
      <vt:lpstr>PowerPoint Presentation</vt:lpstr>
      <vt:lpstr>PowerPoint Presentation</vt:lpstr>
      <vt:lpstr>PowerPoint Presentation</vt:lpstr>
    </vt:vector>
  </TitlesOfParts>
  <Company>Addison Wesley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Addison Wesley</dc:creator>
  <cp:lastModifiedBy>Brian Youn</cp:lastModifiedBy>
  <cp:revision>103</cp:revision>
  <cp:lastPrinted>2001-11-04T00:51:13Z</cp:lastPrinted>
  <dcterms:created xsi:type="dcterms:W3CDTF">2005-02-25T19:46:41Z</dcterms:created>
  <dcterms:modified xsi:type="dcterms:W3CDTF">2014-10-20T01:05:35Z</dcterms:modified>
</cp:coreProperties>
</file>