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95" r:id="rId2"/>
  </p:sldMasterIdLst>
  <p:notesMasterIdLst>
    <p:notesMasterId r:id="rId9"/>
  </p:notesMasterIdLst>
  <p:handoutMasterIdLst>
    <p:handoutMasterId r:id="rId10"/>
  </p:handoutMasterIdLst>
  <p:sldIdLst>
    <p:sldId id="304" r:id="rId3"/>
    <p:sldId id="353" r:id="rId4"/>
    <p:sldId id="281" r:id="rId5"/>
    <p:sldId id="354" r:id="rId6"/>
    <p:sldId id="355" r:id="rId7"/>
    <p:sldId id="356" r:id="rId8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FF3300"/>
    <a:srgbClr val="D8ECF8"/>
    <a:srgbClr val="FDDCA1"/>
    <a:srgbClr val="B8F6FE"/>
    <a:srgbClr val="CCECFF"/>
    <a:srgbClr val="66FF66"/>
    <a:srgbClr val="FFFF99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46" autoAdjust="0"/>
    <p:restoredTop sz="94660"/>
  </p:normalViewPr>
  <p:slideViewPr>
    <p:cSldViewPr snapToObjects="1">
      <p:cViewPr>
        <p:scale>
          <a:sx n="80" d="100"/>
          <a:sy n="80" d="100"/>
        </p:scale>
        <p:origin x="-1960" y="-272"/>
      </p:cViewPr>
      <p:guideLst>
        <p:guide orient="horz" pos="3120"/>
        <p:guide pos="160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E25F88F2-A127-4167-AD1A-9F89EEFBC97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58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2D0DC6B9-7B01-463B-84CE-48A3DCA4E0A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0400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1"/>
          <p:cNvSpPr>
            <a:spLocks noChangeArrowheads="1"/>
          </p:cNvSpPr>
          <p:nvPr userDrawn="1"/>
        </p:nvSpPr>
        <p:spPr bwMode="auto">
          <a:xfrm>
            <a:off x="0" y="2147888"/>
            <a:ext cx="9144000" cy="4800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CC6E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53"/>
          <p:cNvSpPr>
            <a:spLocks noChangeArrowheads="1"/>
          </p:cNvSpPr>
          <p:nvPr userDrawn="1"/>
        </p:nvSpPr>
        <p:spPr bwMode="auto">
          <a:xfrm>
            <a:off x="5710238" y="1371600"/>
            <a:ext cx="2595562" cy="5483225"/>
          </a:xfrm>
          <a:prstGeom prst="rect">
            <a:avLst/>
          </a:prstGeom>
          <a:gradFill rotWithShape="1">
            <a:gsLst>
              <a:gs pos="0">
                <a:srgbClr val="8CC6EB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47" descr="Pearson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21350"/>
            <a:ext cx="682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4" descr="smw2_cov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1598613"/>
            <a:ext cx="2211388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54"/>
          <p:cNvSpPr>
            <a:spLocks noChangeShapeType="1"/>
          </p:cNvSpPr>
          <p:nvPr userDrawn="1"/>
        </p:nvSpPr>
        <p:spPr bwMode="auto">
          <a:xfrm>
            <a:off x="0" y="6626225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685800"/>
            <a:ext cx="7391400" cy="16764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 wrap="none" anchor="ctr"/>
          <a:lstStyle>
            <a:lvl1pPr>
              <a:defRPr sz="6600"/>
            </a:lvl1pPr>
          </a:lstStyle>
          <a:p>
            <a:pPr lvl="0"/>
            <a:r>
              <a:rPr lang="en-US" noProof="0" smtClean="0"/>
              <a:t>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2438400"/>
            <a:ext cx="4572000" cy="22098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752600" y="6096000"/>
            <a:ext cx="5638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en-US"/>
              <a:t>Copyright © 2007 Pearson Education, Inc.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389986178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B8E4D13C-0185-46D3-97A8-7B0FCF1AC3C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4125773"/>
      </p:ext>
    </p:extLst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0764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3213"/>
            <a:ext cx="60769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5F4267AE-6F6F-4C0D-B141-95443F929CB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6332244"/>
      </p:ext>
    </p:extLst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AC217-98B1-4AB0-8B1D-8BCCFEE3700C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CC290-6771-4EB5-8DC0-468F87D4439A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3237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308DE-1423-4E7C-B4D9-7F8446ECEE66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1C26A-AB68-4527-A2C7-12C290CAA44D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3485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9F0CE-6D18-40C8-941E-CD85D5E17172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2A890-8A56-4261-98CA-0F3C90297961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7453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F1730-E902-4AFE-AF89-4E8755ACB63B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FA1BD-7050-4BB0-8AE0-041BB3CDAC49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7889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876C4-FEC1-4D72-B9A9-FFC08FCB66A6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59922-BD31-44D1-907C-BB813B7D91E6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6920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74151-5AEF-49CD-8132-283137C9F340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A1E2A-EAE3-43E2-A51F-15F48C80D523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2641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A073C-7D33-40EB-8B9C-9368F218547B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8E7FE-2B80-445C-A327-44038AD25DAC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74557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ACDE3-9204-43C4-BD2E-29848F071A17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EF18E-9760-4188-A139-D0452D2D6400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6855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E1A180DF-6FB9-47F3-8ABA-7C5D0856520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386029"/>
      </p:ext>
    </p:extLst>
  </p:cSld>
  <p:clrMapOvr>
    <a:masterClrMapping/>
  </p:clrMapOvr>
  <p:transition xmlns:p14="http://schemas.microsoft.com/office/powerpoint/2010/main"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A0FC9-F7A5-47CC-B2DA-173FCD4410F4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83B11-3AAF-431D-9793-562D07A0A7C9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5164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D7400-E6E0-40ED-9E33-A1214F575CBF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D8C91-B06D-4CC9-A8F3-9088A80F994B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79975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71909-AD33-4825-A7BA-FA6F6FA8EA01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42C84-ADE7-4C9C-BFE4-A6F0ED8D0F3D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98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1845F355-0725-4B59-9CA0-1009787F5FD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1380154"/>
      </p:ext>
    </p:extLst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7F31015C-FECB-4F3F-A15B-B0BF8FB808EA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9478455"/>
      </p:ext>
    </p:extLst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F63A2169-5408-4BB1-86A6-4846D5E3D37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1568597"/>
      </p:ext>
    </p:extLst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65A13B9F-CDCC-4504-842A-C8804627A65F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615128"/>
      </p:ext>
    </p:extLst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9DCBF512-4E63-4D35-BE4C-E24C2665A73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366189"/>
      </p:ext>
    </p:extLst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60376F0A-7E56-4018-B39F-7F8D9E285158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8363403"/>
      </p:ext>
    </p:extLst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5C1CC788-E9FA-41DE-99F9-D15D0504961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6386505"/>
      </p:ext>
    </p:extLst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/>
            </a:gs>
            <a:gs pos="60000">
              <a:schemeClr val="bg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3213"/>
            <a:ext cx="8305800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0088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C3300"/>
                </a:solidFill>
              </a:defRPr>
            </a:lvl1pPr>
          </a:lstStyle>
          <a:p>
            <a:pPr>
              <a:defRPr/>
            </a:pPr>
            <a:r>
              <a:rPr lang="en-US"/>
              <a:t>Slide 4- </a:t>
            </a:r>
            <a:fld id="{681DB670-021D-45D3-82A8-724F41A32A36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1028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600200"/>
            <a:ext cx="8294687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en-US" sz="900"/>
              <a:t>Copyright © 2007 Pearson Education, Inc. Publishing as Pearson Addison-Wesley</a:t>
            </a:r>
          </a:p>
        </p:txBody>
      </p:sp>
      <p:sp>
        <p:nvSpPr>
          <p:cNvPr id="1030" name="Rectangle 32"/>
          <p:cNvSpPr>
            <a:spLocks noChangeArrowheads="1"/>
          </p:cNvSpPr>
          <p:nvPr/>
        </p:nvSpPr>
        <p:spPr bwMode="gray">
          <a:xfrm rot="10800000">
            <a:off x="0" y="-1588"/>
            <a:ext cx="209550" cy="685641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kumimoji="1" lang="en-US" sz="3200">
              <a:latin typeface="Tahoma" pitchFamily="34" charset="0"/>
            </a:endParaRPr>
          </a:p>
        </p:txBody>
      </p:sp>
      <p:grpSp>
        <p:nvGrpSpPr>
          <p:cNvPr id="1031" name="Group 35"/>
          <p:cNvGrpSpPr>
            <a:grpSpLocks/>
          </p:cNvGrpSpPr>
          <p:nvPr/>
        </p:nvGrpSpPr>
        <p:grpSpPr bwMode="auto">
          <a:xfrm>
            <a:off x="0" y="73025"/>
            <a:ext cx="9144000" cy="79375"/>
            <a:chOff x="0" y="-1"/>
            <a:chExt cx="5760" cy="50"/>
          </a:xfrm>
        </p:grpSpPr>
        <p:sp>
          <p:nvSpPr>
            <p:cNvPr id="1032" name="Line 33"/>
            <p:cNvSpPr>
              <a:spLocks noChangeShapeType="1"/>
            </p:cNvSpPr>
            <p:nvPr/>
          </p:nvSpPr>
          <p:spPr bwMode="auto">
            <a:xfrm>
              <a:off x="0" y="-1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Line 34"/>
            <p:cNvSpPr>
              <a:spLocks noChangeShapeType="1"/>
            </p:cNvSpPr>
            <p:nvPr/>
          </p:nvSpPr>
          <p:spPr bwMode="auto">
            <a:xfrm>
              <a:off x="0" y="48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 xmlns:p14="http://schemas.microsoft.com/office/powerpoint/2010/main"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292100" indent="-2921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54000" algn="l" rtl="0" eaLnBrk="0" fontAlgn="base" hangingPunct="0">
        <a:spcBef>
          <a:spcPct val="20000"/>
        </a:spcBef>
        <a:spcAft>
          <a:spcPct val="0"/>
        </a:spcAft>
        <a:buClr>
          <a:srgbClr val="EF9C51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784225" indent="-215900" algn="l" rtl="0" eaLnBrk="0" fontAlgn="base" hangingPunct="0">
        <a:spcBef>
          <a:spcPct val="20000"/>
        </a:spcBef>
        <a:spcAft>
          <a:spcPct val="0"/>
        </a:spcAft>
        <a:buClr>
          <a:srgbClr val="FDDCA1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014413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206500" indent="-190500" algn="l" rtl="0" eaLnBrk="0" fontAlgn="base" hangingPunct="0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16637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1209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25781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0353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586433-F128-4EA4-83D9-BF530EEC7889}" type="datetimeFigureOut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11/11/14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AB85B8-7DAB-4230-AA2D-5631714FC7D3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194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07D8AA79-5F3B-4026-9599-8AAD1955B5B8}" type="slidenum">
              <a:rPr lang="en-US" sz="1400" smtClean="0">
                <a:solidFill>
                  <a:srgbClr val="CC3300"/>
                </a:solidFill>
              </a:rPr>
              <a:pPr eaLnBrk="1" hangingPunct="1"/>
              <a:t>1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87387"/>
          </a:xfrm>
        </p:spPr>
        <p:txBody>
          <a:bodyPr anchor="t" anchorCtr="0"/>
          <a:lstStyle/>
          <a:p>
            <a:pPr eaLnBrk="1" hangingPunct="1"/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CUSSing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BS-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practice</a:t>
            </a:r>
            <a:endParaRPr lang="en-US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reepy" pitchFamily="82" charset="0"/>
            </a:endParaRPr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763587"/>
            <a:ext cx="381000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792162"/>
            <a:ext cx="4800600" cy="5486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Center:</a:t>
            </a:r>
            <a:r>
              <a:rPr lang="en-US" dirty="0" smtClean="0"/>
              <a:t> This distribution of quiz scores appears to have two modes, one at around 55, and another at around 80.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Shape:</a:t>
            </a:r>
            <a:r>
              <a:rPr lang="en-US" dirty="0" smtClean="0"/>
              <a:t> The shape is bimodal, and around each mode the shape is roughly symmetric.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Spread:</a:t>
            </a:r>
            <a:r>
              <a:rPr lang="en-US" dirty="0" smtClean="0"/>
              <a:t> The spread is from the mid-30’s to the mid-90’s.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Unusual features:</a:t>
            </a:r>
            <a:r>
              <a:rPr lang="en-US" dirty="0" smtClean="0"/>
              <a:t> There is a gap in the lower 40’s, with a possible outlier in the mid 30’s.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07D8AA79-5F3B-4026-9599-8AAD1955B5B8}" type="slidenum">
              <a:rPr lang="en-US" sz="1400" smtClean="0">
                <a:solidFill>
                  <a:srgbClr val="CC3300"/>
                </a:solidFill>
              </a:rPr>
              <a:pPr eaLnBrk="1" hangingPunct="1"/>
              <a:t>2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87387"/>
          </a:xfrm>
        </p:spPr>
        <p:txBody>
          <a:bodyPr anchor="t" anchorCtr="0"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CUSSing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BS-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reepy" pitchFamily="82" charset="0"/>
            </a:endParaRPr>
          </a:p>
        </p:txBody>
      </p:sp>
      <p:pic>
        <p:nvPicPr>
          <p:cNvPr id="5018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900" y="792162"/>
            <a:ext cx="3599713" cy="294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200" y="763587"/>
            <a:ext cx="4800600" cy="5486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Center:</a:t>
            </a:r>
            <a:r>
              <a:rPr lang="en-US" dirty="0" smtClean="0"/>
              <a:t> This distribution of grades has a single mode at around 100.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Shape:</a:t>
            </a:r>
            <a:r>
              <a:rPr lang="en-US" dirty="0" smtClean="0"/>
              <a:t> The shape is </a:t>
            </a:r>
            <a:r>
              <a:rPr lang="en-US" dirty="0" err="1" smtClean="0"/>
              <a:t>unimodal</a:t>
            </a:r>
            <a:r>
              <a:rPr lang="en-US" dirty="0" smtClean="0"/>
              <a:t> and skewed to the left (to the lower grades)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Spread:</a:t>
            </a:r>
            <a:r>
              <a:rPr lang="en-US" dirty="0" smtClean="0"/>
              <a:t> The spread is from the mid-50’s to about 100.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Unusual features:</a:t>
            </a:r>
            <a:r>
              <a:rPr lang="en-US" dirty="0" smtClean="0"/>
              <a:t> There is a gap from the upper 50’s to the upper 60’s, with a possible outlier in the mid 50’s.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105399" y="3886200"/>
            <a:ext cx="3276601" cy="1815882"/>
          </a:xfrm>
          <a:prstGeom prst="rect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does NOT mean that someone had a grade of above 100.</a:t>
            </a:r>
          </a:p>
          <a:p>
            <a:r>
              <a:rPr lang="en-US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(more likely, a lot of 98’s and/or 99’s)</a:t>
            </a:r>
            <a:endParaRPr lang="en-US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7324725" y="3200400"/>
            <a:ext cx="762000" cy="762000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6231244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FF0028D7-5372-44B3-B7E2-1C4D34848664}" type="slidenum">
              <a:rPr lang="en-US" sz="1400" smtClean="0">
                <a:solidFill>
                  <a:srgbClr val="CC3300"/>
                </a:solidFill>
              </a:rPr>
              <a:pPr eaLnBrk="1" hangingPunct="1"/>
              <a:t>3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11187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Comparing Distributions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90600"/>
            <a:ext cx="4495800" cy="4572000"/>
          </a:xfrm>
        </p:spPr>
        <p:txBody>
          <a:bodyPr/>
          <a:lstStyle/>
          <a:p>
            <a:pPr marL="0" indent="0" eaLnBrk="1" hangingPunct="1">
              <a:buNone/>
              <a:tabLst>
                <a:tab pos="514350" algn="l"/>
              </a:tabLst>
            </a:pP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Compare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smtClean="0"/>
              <a:t>the following distributions of ages for female and male heart attack patients.</a:t>
            </a:r>
          </a:p>
        </p:txBody>
      </p:sp>
      <p:pic>
        <p:nvPicPr>
          <p:cNvPr id="6" name="Picture 4" descr="04-0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677862"/>
            <a:ext cx="4076700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FF0028D7-5372-44B3-B7E2-1C4D34848664}" type="slidenum">
              <a:rPr lang="en-US" sz="1400" smtClean="0">
                <a:solidFill>
                  <a:srgbClr val="CC3300"/>
                </a:solidFill>
              </a:rPr>
              <a:pPr eaLnBrk="1" hangingPunct="1"/>
              <a:t>4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11187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Comparing Distributions</a:t>
            </a:r>
          </a:p>
        </p:txBody>
      </p:sp>
      <p:pic>
        <p:nvPicPr>
          <p:cNvPr id="55301" name="Picture 4" descr="04-0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677862"/>
            <a:ext cx="4076700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6200" y="763587"/>
            <a:ext cx="4572000" cy="533241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sure to use language of </a:t>
            </a:r>
            <a:r>
              <a:rPr lang="en-US" sz="4000" b="1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comparison</a:t>
            </a:r>
            <a:r>
              <a:rPr lang="en-US" b="1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Center:</a:t>
            </a:r>
            <a:r>
              <a:rPr lang="en-US" dirty="0" smtClean="0"/>
              <a:t> This distribution of ages for females has a higher center (at around 78) than the distribution for male patients (around 62).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Shape:</a:t>
            </a:r>
            <a:r>
              <a:rPr lang="en-US" dirty="0" smtClean="0"/>
              <a:t> Both distributions are </a:t>
            </a:r>
            <a:r>
              <a:rPr lang="en-US" dirty="0" err="1" smtClean="0"/>
              <a:t>unimodal</a:t>
            </a:r>
            <a:r>
              <a:rPr lang="en-US" dirty="0" smtClean="0"/>
              <a:t>.  The distribution for males is nearly symmetric, while the distribution for females is slightly skewed to the lower 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92805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FF0028D7-5372-44B3-B7E2-1C4D34848664}" type="slidenum">
              <a:rPr lang="en-US" sz="1400" smtClean="0">
                <a:solidFill>
                  <a:srgbClr val="CC3300"/>
                </a:solidFill>
              </a:rPr>
              <a:pPr eaLnBrk="1" hangingPunct="1"/>
              <a:t>5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11187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Comparing Distributions</a:t>
            </a:r>
          </a:p>
        </p:txBody>
      </p:sp>
      <p:pic>
        <p:nvPicPr>
          <p:cNvPr id="55301" name="Picture 4" descr="04-0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677862"/>
            <a:ext cx="4076700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6200" y="763587"/>
            <a:ext cx="4572000" cy="533241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Spread:</a:t>
            </a:r>
            <a:r>
              <a:rPr lang="en-US" dirty="0" smtClean="0"/>
              <a:t> Both distributions have similar spreads: females from around 30 – 100, and males from about 24 – 96.  Overall, the distribution for female ages is slightly higher than that for male ages.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(There are no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unusual features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MUST USE COMPLETE SENTENCES!!!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128878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5943600" cy="685800"/>
          </a:xfrm>
        </p:spPr>
        <p:txBody>
          <a:bodyPr/>
          <a:lstStyle/>
          <a:p>
            <a:pPr algn="l" eaLnBrk="1" hangingPunct="1"/>
            <a:r>
              <a:rPr lang="en-US" b="1" dirty="0" smtClean="0">
                <a:solidFill>
                  <a:schemeClr val="bg1"/>
                </a:solidFill>
                <a:latin typeface="Agency FB" pitchFamily="34" charset="0"/>
              </a:rPr>
              <a:t>Describe and Compare</a:t>
            </a:r>
            <a:endParaRPr lang="en-US" sz="2400" b="1" dirty="0" smtClean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21507" name="Subtitle 2"/>
          <p:cNvSpPr>
            <a:spLocks noGrp="1"/>
          </p:cNvSpPr>
          <p:nvPr>
            <p:ph type="subTitle" idx="1"/>
          </p:nvPr>
        </p:nvSpPr>
        <p:spPr>
          <a:xfrm>
            <a:off x="228600" y="685800"/>
            <a:ext cx="7543800" cy="4953000"/>
          </a:xfrm>
        </p:spPr>
        <p:txBody>
          <a:bodyPr/>
          <a:lstStyle/>
          <a:p>
            <a:pPr marL="457200" indent="-457200" algn="l" eaLnBrk="1" hangingPunct="1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Agency FB" pitchFamily="34" charset="0"/>
              </a:rPr>
              <a:t>CENTER – describe the peaks (modes).  Compare them (which is higher/lower) and give specific numerical values.</a:t>
            </a:r>
          </a:p>
          <a:p>
            <a:pPr marL="457200" indent="-457200" algn="l" eaLnBrk="1" hangingPunct="1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Agency FB" pitchFamily="34" charset="0"/>
              </a:rPr>
              <a:t>SHAPE – How many modes?  Roughly symmetric or skewed? (never use the word “symmetric” without the word “roughly”)</a:t>
            </a:r>
          </a:p>
          <a:p>
            <a:pPr marL="457200" indent="-457200" algn="l" eaLnBrk="1" hangingPunct="1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Agency FB" pitchFamily="34" charset="0"/>
              </a:rPr>
              <a:t>SPREAD – How far do the distributions spread out?  Is one more spread out than the other?  Give specific numerical values.</a:t>
            </a:r>
          </a:p>
          <a:p>
            <a:pPr marL="457200" indent="-457200" algn="l" eaLnBrk="1" hangingPunct="1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Agency FB" pitchFamily="34" charset="0"/>
              </a:rPr>
              <a:t>UNUSUAL FEATURES – Gaps? Outliers?</a:t>
            </a:r>
          </a:p>
        </p:txBody>
      </p:sp>
    </p:spTree>
    <p:extLst>
      <p:ext uri="{BB962C8B-B14F-4D97-AF65-F5344CB8AC3E}">
        <p14:creationId xmlns:p14="http://schemas.microsoft.com/office/powerpoint/2010/main" val="2152962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ends">
  <a:themeElements>
    <a:clrScheme name="Blends 10">
      <a:dk1>
        <a:srgbClr val="000000"/>
      </a:dk1>
      <a:lt1>
        <a:srgbClr val="FFFFFF"/>
      </a:lt1>
      <a:dk2>
        <a:srgbClr val="19385F"/>
      </a:dk2>
      <a:lt2>
        <a:srgbClr val="4D4D4D"/>
      </a:lt2>
      <a:accent1>
        <a:srgbClr val="8CC6EB"/>
      </a:accent1>
      <a:accent2>
        <a:srgbClr val="FFCF01"/>
      </a:accent2>
      <a:accent3>
        <a:srgbClr val="FFFFFF"/>
      </a:accent3>
      <a:accent4>
        <a:srgbClr val="000000"/>
      </a:accent4>
      <a:accent5>
        <a:srgbClr val="C5DFF3"/>
      </a:accent5>
      <a:accent6>
        <a:srgbClr val="E7BB01"/>
      </a:accent6>
      <a:hlink>
        <a:srgbClr val="E35C01"/>
      </a:hlink>
      <a:folHlink>
        <a:srgbClr val="00CC99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FF6600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E35C01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EFB5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8CC6EB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C5DFF3"/>
        </a:accent5>
        <a:accent6>
          <a:srgbClr val="E7BB01"/>
        </a:accent6>
        <a:hlink>
          <a:srgbClr val="E35C01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6446</TotalTime>
  <Words>441</Words>
  <Application>Microsoft Macintosh PowerPoint</Application>
  <PresentationFormat>Letter Paper (8.5x11 in)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Blends</vt:lpstr>
      <vt:lpstr>Office Theme</vt:lpstr>
      <vt:lpstr>CUSSing &amp; BS-ing practice</vt:lpstr>
      <vt:lpstr>more CUSSing &amp; BS-ing…</vt:lpstr>
      <vt:lpstr>Comparing Distributions</vt:lpstr>
      <vt:lpstr>Comparing Distributions</vt:lpstr>
      <vt:lpstr>Comparing Distributions</vt:lpstr>
      <vt:lpstr>Describe and Compare</vt:lpstr>
    </vt:vector>
  </TitlesOfParts>
  <Company>Addison Wesley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Addison Wesley</dc:creator>
  <cp:lastModifiedBy>Brian Youn</cp:lastModifiedBy>
  <cp:revision>207</cp:revision>
  <cp:lastPrinted>2001-11-04T00:51:13Z</cp:lastPrinted>
  <dcterms:created xsi:type="dcterms:W3CDTF">2005-02-25T19:46:41Z</dcterms:created>
  <dcterms:modified xsi:type="dcterms:W3CDTF">2014-11-11T22:09:42Z</dcterms:modified>
</cp:coreProperties>
</file>