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  <p:sldMasterId id="2147483753" r:id="rId2"/>
    <p:sldMasterId id="2147483768" r:id="rId3"/>
  </p:sldMasterIdLst>
  <p:notesMasterIdLst>
    <p:notesMasterId r:id="rId27"/>
  </p:notesMasterIdLst>
  <p:sldIdLst>
    <p:sldId id="256" r:id="rId4"/>
    <p:sldId id="299" r:id="rId5"/>
    <p:sldId id="257" r:id="rId6"/>
    <p:sldId id="367" r:id="rId7"/>
    <p:sldId id="383" r:id="rId8"/>
    <p:sldId id="283" r:id="rId9"/>
    <p:sldId id="370" r:id="rId10"/>
    <p:sldId id="288" r:id="rId11"/>
    <p:sldId id="297" r:id="rId12"/>
    <p:sldId id="298" r:id="rId13"/>
    <p:sldId id="278" r:id="rId14"/>
    <p:sldId id="393" r:id="rId15"/>
    <p:sldId id="394" r:id="rId16"/>
    <p:sldId id="384" r:id="rId17"/>
    <p:sldId id="386" r:id="rId18"/>
    <p:sldId id="388" r:id="rId19"/>
    <p:sldId id="387" r:id="rId20"/>
    <p:sldId id="389" r:id="rId21"/>
    <p:sldId id="390" r:id="rId22"/>
    <p:sldId id="391" r:id="rId23"/>
    <p:sldId id="392" r:id="rId24"/>
    <p:sldId id="395" r:id="rId25"/>
    <p:sldId id="396" r:id="rId26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FF"/>
    <a:srgbClr val="CC0066"/>
    <a:srgbClr val="7A0000"/>
    <a:srgbClr val="FF0066"/>
    <a:srgbClr val="660066"/>
    <a:srgbClr val="9FFFE6"/>
    <a:srgbClr val="FFFF00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87" autoAdjust="0"/>
    <p:restoredTop sz="96160" autoAdjust="0"/>
  </p:normalViewPr>
  <p:slideViewPr>
    <p:cSldViewPr>
      <p:cViewPr varScale="1">
        <p:scale>
          <a:sx n="87" d="100"/>
          <a:sy n="87" d="100"/>
        </p:scale>
        <p:origin x="-507" y="-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0479" units="in"/>
          <inkml:channel name="F" type="integer" max="32767" units="dev"/>
        </inkml:traceFormat>
        <inkml:channelProperties>
          <inkml:channelProperty channel="X" name="resolution" value="4096.38672" units="1/in"/>
          <inkml:channelProperty channel="Y" name="resolution" value="5080.67969" units="1/in"/>
          <inkml:channelProperty channel="F" name="resolution" value="0" units="1/dev"/>
        </inkml:channelProperties>
      </inkml:inkSource>
      <inkml:timestamp xml:id="ts0" timeString="2011-12-30T00:24:32.965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-33 191 2689,'0'-38'2849,"0"38"-1056,0 0-1025,0 0 337,0 0 319,0 0-111,0 0-305,0 0-287,0 0 47,0 0-32,0 0-31,0 0 559,0 0-31,0 0 15,0 0-127,0 0-209,0 0-239,0 0-177,0 0-96,0 0-144,0 0 208,0 0-95,0 0 143,0 0-128,0 0 32,0 0-48,0 0-47,0 0-17,0 0-128,0 0 64,0 0 16,0 0 256,39 0-288,-39 0 96,37 0-63,3 0 47,-3 0-96,2 0-48,0-40 16,-1 40-128,1 0 16,0 0-144,-1 0 192,-38 0-128,39 0 144,-2 0-112,2 0 112,-39 0-64,39 0 16,-1-37 32,-38 37-160,39 0 208,0 0-192,-39 0 160,38 0-224,1 0 208,-2 0-144,-37 0 32,40 0 0,-1 0-16,-2-38 80,2 38-112,-39 0 112,38 0-96,1 0 96,0 0-128,-39 0 112,38 0-48,-38 0-16,39 0 96,-39 0-144,39 0 128,-2 0-128,-37 0 176,40 0-160,-3 0 96,2 0-80,-39-39 48,39 39 48,-39 0-96,38 0 113,-38 0-146,39 0 146,0 0-81,-39 0 80,38 0-128,-38 0 144,39 0-112,-2 0 80,-37 0 0,39 0-96,-39 0 96,39 0-96,-39 0 160,38 0-192,1 0 144,-39 0-96,38 0 48,1 0 0,0 0-16,-39 0 16,37 39-48,3-39 144,-40 0-208,39 0 272,-39 0-256,37 0 208,2 0-192,-39 38 80,38-38 64,-38 0-144,39 0 128,0 0-144,-39 0 224,38 0-208,1 37 192,-39-37-144,39 0 0,-2 0 0,3 0 0,-40 0 112,37 0-240,2 0 240,0 0-176,-39 0 144,38 0-112,-38 0 48,39 40-16,-39-40 0,38 0 0,1 0 0,-39 0 0,39 0-16,-2 0 128,-37 0-224,39 0 224,0 0-224,-39 0 112,38 0 0,-38 0 0,39 0 0,-39 0 0,38 0 0,-38 0 0,39 0 0,-39 0 0,39 0 0,-39 0 0,0 0 16,37 0-32,-37 0 16,40 0 0,-40 0-48,0 0 112,39 0-144,-39 0 160,0 0-96,37 0 32,-37 0-16,0 0-16,0 0 16,39 0-16,-39 38 48,38-38-112,-38 0 144,0 0-112,39 0 128,-39 0-176,39 0 176,-39 0-112,0 0-32,38 0 160,-38 0-192,0 0 176,39 0-160,-39 0 192,0 0-224,0 0 224,0 0-192,0 0 144,0 0-160,0 0-464,0 0-481,0 0-752,0 0-1920,0 0-3427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0479" units="in"/>
          <inkml:channel name="F" type="integer" max="32767" units="dev"/>
        </inkml:traceFormat>
        <inkml:channelProperties>
          <inkml:channelProperty channel="X" name="resolution" value="4096.38672" units="1/in"/>
          <inkml:channelProperty channel="Y" name="resolution" value="5080.67969" units="1/in"/>
          <inkml:channelProperty channel="F" name="resolution" value="0" units="1/dev"/>
        </inkml:channelProperties>
      </inkml:inkSource>
      <inkml:timestamp xml:id="ts0" timeString="2013-01-15T15:30:56.638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70 326 5730,'0'39'4674,"0"-39"-3329,-71 0 1072,71 0-1104,0 0-81,0 0 17,0 0-289,0 0-207,0 0-337,0-39 464,0 39 289,71 0-417,-71 0 16,75 0-191,0 0 127,-1-38-128,1 38-64,0 0-95,-2 0 63,73 0-160,4-40-80,-76 40 0,76 0 16,-2 0-16,-77 0-47,6 0 63,70 0-80,-72 0 96,-2 0-128,77 0 48,-77 0-64,77 0-48,-1 0 16,-78 0 16,79 0 48,-77 0-176,77 0 192,-76 0-192,72 0 80,-71 0-32,0-40 64,73 40-80,-75 0-32,78 0 80,-80 0-80,6 0 144,69 0-144,-71 40 64,-2-40-31,78 0-17,-78 0 32,77 0-32,-4 0 96,-73 0-112,78 0 208,-3 0-256,0 0 192,-73 0-128,72 0 96,-72 40-128,-2-40 96,75 0-80,-73 0 48,71 0 48,7 0-96,-82-40 144,77 40-128,-73 0 160,73 0-160,-73 0 48,72 0 0,1 0 16,-73 0-16,73 0-16,-73-40 32,74 40-96,-74 0 64,71 0 48,2 0-64,-73 0-32,74-40 128,-3 40-112,6 0 0,-81-41 96,78 41-192,1 0 208,-2-38-272,-2 38 320,3 0-176,1 0 48,-2 0-32,0 0 16,-1 0-16,3 0 0,-2-38 16,0 38-16,-1 0 112,1 0-112,2 0 112,-77 0-112,77 0 112,-1 0-112,-78 0 0,79 0 0,-2-41 0,1 41 112,-1 0-112,2 0 112,-4 0-128,3 0 16,74 0 0,-77 0 113,3 0-130,1 0 1,-2 0 16,-73 0 0,73 0 0,-76 0 16,78 41-16,-77-41-16,77 0 49,-77 0-50,74 38 17,5-38 0,-81 0 17,77 0-17,2 0 0,-77 0 0,78 0 0,-80 0 0,77 0 0,2 38 0,-77-38 0,78 0 0,-78 0 0,73 0 0,-71 0 0,73 0 0,-72 0 0,-3 0 0,2 41 0,0-41 0,73 0 0,-73 0 0,-4 0 0,5 0 0,-3 0 0,2 0 0,0 0 0,-2 0 0,2 0 0,0 0 0,-4 0 0,6 0 0,-5-41 0,3 41 0,0 0 0,-2 0 0,-73 0 0,75 0 0,-2 0 0,-73 0 0,75 0 0,1 0 0,-5 0 0,-71 0 0,75 0 0,0 0 0,-75 0 0,73 0 0,2 0 0,-75 0 0,73 0 0,2 0 0,-75 0 0,76 0 0,-5 0 0,-71 0 0,77 0 0,-2 0 0,-75 0 0,71 0 0,4 0 0,-75 0 0,73 0 0,-73 0 0,75 0 0,-75 0 0,76 0 0,-76 0 0,0 0 0,73 0 0,-73 0-33,0 0 66,0 0-33,75 0-17,-75 0 34,0 0-34,0 0 34,75 0-34,-75 0 1,0 0 16,0 0 16,0 0-16,71 0-16,-71 0 16,0 0 0,0 0 0,0 0 16,0 0-16,0 0 0,0 0 0,0 0 0,0 0 0,0 0-112,0 0 112,0 0-112,0 0 112,0 0 0,0 0 0,77 0 0,-77 0 0,0 41 0,0-41-112,0 40 112,0 0 0,71-40-112,-71 40 112,0-2-112,0-38 112,0 39-16,0-39 32,0 0-16,0 40 0,0 1 0,0-41 0,0 40 0,0-40 0,0 0-16,0 0 16,0 0 0,0 0-112,0 0 224,0 0-112,0 0-96,0 39 80,0-39 16,0 0 0,0 40 0,0-40 16,0 0-32,0 0 16,0 0 0,0 0 112,0 0-224,0 0 112,0 0 0,0 0 112,0 0-224,0 0 112,0 0 0,0 0 0,0 0 112,0 0-224,0 0 224,0 0-224,0 0 112,0 0 112,0 0-224,0 38 112,0-38 0,0 40 0,0-40 0,0 0 112,0 0-224,0 0 224,0 0-224,0 0 112,0 0 0,0 0 0,0 40 0,0-40-16,0 0 32,0 40-32,0-40 144,0 0-240,-71 0 208,71 0-96,-77 0 0,6 0 0,-4 0 0,0 40 0,2-40 0,-78 0 0,78 0 0,-2 0 96,-71 0-96,69 0-96,-70 0 192,72 0-96,-73 0 0,75 0-16,-77 0 32,3 0-32,72 0 128,-73 0-96,75 0-16,-77 0 0,78-40 16,-76 40 96,73 0-224,0 0 208,-73 0-80,73 0-16,2 0 0,-3 0 0,5 0 0,-4 0 16,-73 0-16,73 0 0,0 0 112,2 0-112,-3 0 0,3 0 0,-2 0 16,0 0-16,4 0 0,-4 0 0,2 0 112,-2 0-112,-1 40 0,3-40 0,-2 0 0,0 0 0,4 0 0,-77 0 17,73 0-17,-1 0 0,3 0-17,-2 0 34,-73 0-17,73 0-17,4 0 34,-4 0-17,-2 0 0,5 0 0,-3 0 0,2 39 0,-2-39 0,-73 0 0,73 0 0,0 0 0,3 0 0,-3 0 0,2 38 0,-77-38 0,77 0 0,-77 0 0,78 0 0,-76 0 0,-2 0 0,2 0 0,-1 0 0,3 0 0,-4 0 0,2 0 0,-1 0 0,74 0 0,-73 0 0,2 0 0,71 0 0,-74 0 0,74 0 0,-73 0 0,73 0 0,4 0 0,-78 0 0,74 0 0,-73 0 0,0 0 0,-2 41 0,3-41 0,-76 0 0,75 0 0,-1 0 0,-1 0 0,4 0 0,-2 0 0,73 0 0,-74 0 0,78 0 0,-4 0 0,-73 0 0,-2 0 0,1 0 0,1 0 0,2 0 0,-4 0 0,1 0 0,1 0 0,73 0 0,-73 0-33,77 0 33,-5 0 0,-72 0 0,73 0 0,-73 0 33,73 0-66,-72 0 66,-1 0-50,73 0 17,-73-41 0,73 41 0,-73 0 17,72 0-17,-70 0-17,71 0 34,-73 0-34,75 0 34,-78 0-17,3 0-17,77 0 34,-79 0-146,77 0 241,-78 0-224,78 0 112,-2 0 0,-71 0 0,69 0-16,6 0 16,-80 0 0,78 0 0,-2 0-16,2 0 16,-2 0-112,-71-38 112,71 38-16,1 0 16,-1 0 0,0 0 0,2 0 0,-2 0-112,0 0 112,4 0 0,-6 0-112,5 0 16,-3 0 96,0 0-96,-73 0 80,73-39-16,2 39 80,-2 0-96,3-40-16,72 40 144,-75 0-160,-2 0 96,6 0-64,71 0 96,-75 0-112,2 0 128,73 0-96,-75 0 64,0 0-80,75 0 0,-74 0 32,74 0 0,-75 0 48,0 0-176,75 0 208,-71 0-112,71 0 80,-75 0-96,75 0 112,0 0-80,0 0-16,-73 0 96,73 0-112,0 0 96,0 0-96,0 0 128,0-40-80,-75 40 16,75 0-16,0 0 32,0 0-16,0 0-64,0 0 112,0 0-1008,0 0-177,0 0-992,0 0-368,0 0-3858,0 0-8036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0479" units="in"/>
          <inkml:channel name="F" type="integer" max="32767" units="dev"/>
        </inkml:traceFormat>
        <inkml:channelProperties>
          <inkml:channelProperty channel="X" name="resolution" value="4096.38672" units="1/in"/>
          <inkml:channelProperty channel="Y" name="resolution" value="5080.67969" units="1/in"/>
          <inkml:channelProperty channel="F" name="resolution" value="0" units="1/dev"/>
        </inkml:channelProperties>
      </inkml:inkSource>
      <inkml:timestamp xml:id="ts0" timeString="2013-01-15T15:31:19.596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-33 191 2689,'0'-38'2849,"0"38"-1056,0 0-1025,0 0 337,0 0 319,0 0-111,0 0-305,0 0-287,0 0 47,0 0-32,0 0-31,0 0 559,0 0-31,0 0 15,0 0-127,0 0-209,0 0-239,0 0-177,0 0-96,0 0-144,0 0 208,0 0-95,0 0 143,0 0-128,0 0 32,0 0-48,0 0-47,0 0-17,0 0-128,0 0 64,0 0 16,0 0 256,39 0-288,-39 0 96,37 0-63,3 0 47,-3 0-96,2 0-48,0-40 16,-1 40-128,1 0 16,0 0-144,-1 0 192,-38 0-128,39 0 144,-2 0-112,2 0 112,-39 0-64,39 0 16,-1-37 32,-38 37-160,39 0 208,0 0-192,-39 0 160,38 0-224,1 0 208,-2 0-144,-37 0 32,40 0 0,-1 0-16,-2-38 80,2 38-112,-39 0 112,38 0-96,1 0 96,0 0-128,-39 0 112,38 0-48,-38 0-16,39 0 96,-39 0-144,39 0 128,-2 0-128,-37 0 176,40 0-160,-3 0 96,2 0-80,-39-39 48,39 39 48,-39 0-96,38 0 113,-38 0-146,39 0 146,0 0-81,-39 0 80,38 0-128,-38 0 144,39 0-112,-2 0 80,-37 0 0,39 0-96,-39 0 96,39 0-96,-39 0 160,38 0-192,1 0 144,-39 0-96,38 0 48,1 0 0,0 0-16,-39 0 16,37 39-48,3-39 144,-40 0-208,39 0 272,-39 0-256,37 0 208,2 0-192,-39 38 80,38-38 64,-38 0-144,39 0 128,0 0-144,-39 0 224,38 0-208,1 37 192,-39-37-144,39 0 0,-2 0 0,3 0 0,-40 0 112,37 0-240,2 0 240,0 0-176,-39 0 144,38 0-112,-38 0 48,39 40-16,-39-40 0,38 0 0,1 0 0,-39 0 0,39 0-16,-2 0 128,-37 0-224,39 0 224,0 0-224,-39 0 112,38 0 0,-38 0 0,39 0 0,-39 0 0,38 0 0,-38 0 0,39 0 0,-39 0 0,39 0 0,-39 0 0,0 0 16,37 0-32,-37 0 16,40 0 0,-40 0-48,0 0 112,39 0-144,-39 0 160,0 0-96,37 0 32,-37 0-16,0 0-16,0 0 16,39 0-16,-39 38 48,38-38-112,-38 0 144,0 0-112,39 0 128,-39 0-176,39 0 176,-39 0-112,0 0-32,38 0 160,-38 0-192,0 0 176,39 0-160,-39 0 192,0 0-224,0 0 224,0 0-192,0 0 144,0 0-160,0 0-464,0 0-481,0 0-752,0 0-1920,0 0-3427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0479" units="in"/>
          <inkml:channel name="F" type="integer" max="32767" units="dev"/>
        </inkml:traceFormat>
        <inkml:channelProperties>
          <inkml:channelProperty channel="X" name="resolution" value="4096.38672" units="1/in"/>
          <inkml:channelProperty channel="Y" name="resolution" value="5080.67969" units="1/in"/>
          <inkml:channelProperty channel="F" name="resolution" value="0" units="1/dev"/>
        </inkml:channelProperties>
      </inkml:inkSource>
      <inkml:timestamp xml:id="ts0" timeString="2013-01-15T15:31:19.597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-1 213 9684,'0'0'2993,"0"0"-2240,0 0 1600,0 0-624,0 0-641,0 0-176,0 0 97,0 0-113,0 0 577,39-39-465,-2 39-15,-37-39-417,40 39-16,36-39-255,-37 1 63,-1 38-176,1 0 64,38 0 176,-38 0-192,-2 0 208,2 0-223,0 0 95,38 0-112,-38 0 48,-1 0-32,1 0-32,38 0 0,-38 0-64,-2 0 16,2 0-128,38 0 144,-38 0-144,-1 0 96,1 0-192,0 0 240,38 0-192,-40 0 96,2 0 97,0 0-113,-1 0 128,1 0-208,0 0 144,-1 0-80,1 0 64,-2 0-80,2 0 48,0 0-80,-1 0 64,1 0 32,-39 0-128,38 0 160,1 0-112,0 0 80,-2 0-160,3 0 192,-1 0-128,-2 0 16,2 0 48,-39 0-112,38 0 176,1 0-192,0 0 224,-39 0-208,38 0 176,1 0-224,0 0 224,-2 38-112,-37-38-32,40 0 64,-3 0-32,2 0 96,0 0-96,-39 0 0,38 0 0,1 0 112,-1 0-224,-38-38 224,39 38-128,0 0 16,-2 0 0,-37 0 0,39 0 0,0 0 0,-39 0-16,38 0 16,-38 0 0,39 0 0,-39 0 16,38 0-32,-38 0 16,0 0 0,39 0-48,-39 0 112,39 0-80,-39 0 32,37 0-16,-37 0 0,0 0-112,40 0 128,-40 0 80,39 0-144,-39 0 96,37 0-144,-37 0 208,0 0-224,0 0 224,0 38-144,39-38-48,-39 0 192,0 0-224,38 0 112,-38 0 0,0 0 112,39 0-208,-39 0 192,39 0-208,-39 0 128,0 0-16,38 0 0,-38 0 0,0 0 0,39 0 96,-39 0-208,0 0 224,39 0-224,-39 0 128,37 0-48,-37 0 64,0 0-32,40 0-16,-40 0 32,0 0-32,0 0 32,0 0-176,0 0-320,0 39-609,0 0-784,0-39-3905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0479" units="in"/>
          <inkml:channel name="F" type="integer" max="32767" units="dev"/>
        </inkml:traceFormat>
        <inkml:channelProperties>
          <inkml:channelProperty channel="X" name="resolution" value="4096.38672" units="1/in"/>
          <inkml:channelProperty channel="Y" name="resolution" value="5080.67969" units="1/in"/>
          <inkml:channelProperty channel="F" name="resolution" value="0" units="1/dev"/>
        </inkml:channelProperties>
      </inkml:inkSource>
      <inkml:timestamp xml:id="ts0" timeString="2011-12-30T00:24:34.775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-1 213 9684,'0'0'2993,"0"0"-2240,0 0 1600,0 0-624,0 0-641,0 0-176,0 0 97,0 0-113,0 0 577,39-39-465,-2 39-15,-37-39-417,40 39-16,36-39-255,-37 1 63,-1 38-176,1 0 64,38 0 176,-38 0-192,-2 0 208,2 0-223,0 0 95,38 0-112,-38 0 48,-1 0-32,1 0-32,38 0 0,-38 0-64,-2 0 16,2 0-128,38 0 144,-38 0-144,-1 0 96,1 0-192,0 0 240,38 0-192,-40 0 96,2 0 97,0 0-113,-1 0 128,1 0-208,0 0 144,-1 0-80,1 0 64,-2 0-80,2 0 48,0 0-80,-1 0 64,1 0 32,-39 0-128,38 0 160,1 0-112,0 0 80,-2 0-160,3 0 192,-1 0-128,-2 0 16,2 0 48,-39 0-112,38 0 176,1 0-192,0 0 224,-39 0-208,38 0 176,1 0-224,0 0 224,-2 38-112,-37-38-32,40 0 64,-3 0-32,2 0 96,0 0-96,-39 0 0,38 0 0,1 0 112,-1 0-224,-38-38 224,39 38-128,0 0 16,-2 0 0,-37 0 0,39 0 0,0 0 0,-39 0-16,38 0 16,-38 0 0,39 0 0,-39 0 16,38 0-32,-38 0 16,0 0 0,39 0-48,-39 0 112,39 0-80,-39 0 32,37 0-16,-37 0 0,0 0-112,40 0 128,-40 0 80,39 0-144,-39 0 96,37 0-144,-37 0 208,0 0-224,0 0 224,0 38-144,39-38-48,-39 0 192,0 0-224,38 0 112,-38 0 0,0 0 112,39 0-208,-39 0 192,39 0-208,-39 0 128,0 0-16,38 0 0,-38 0 0,0 0 0,39 0 96,-39 0-208,0 0 224,39 0-224,-39 0 128,37 0-48,-37 0 64,0 0-32,40 0-16,-40 0 32,0 0-32,0 0 32,0 0-176,0 0-320,0 39-609,0 0-784,0-39-3905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0479" units="in"/>
          <inkml:channel name="F" type="integer" max="32767" units="dev"/>
        </inkml:traceFormat>
        <inkml:channelProperties>
          <inkml:channelProperty channel="X" name="resolution" value="4096.38672" units="1/in"/>
          <inkml:channelProperty channel="Y" name="resolution" value="5080.67969" units="1/in"/>
          <inkml:channelProperty channel="F" name="resolution" value="0" units="1/dev"/>
        </inkml:channelProperties>
      </inkml:inkSource>
      <inkml:timestamp xml:id="ts0" timeString="2011-12-30T00:24:37.498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-51 231 3441,'0'40'9749,"0"-40"-9269,0 0 1777,0 0-320,0 0-865,0 0-159,39-40 431,0 40 81,-1-38-113,40 38-239,36 0 79,-36-39-543,38 39 79,-2-37-64,2 37-127,39-39-113,-39 39 192,37 0-320,-37 0 32,0 0-160,-1 0 16,0 0 113,0 0-193,1 0 112,0 0-112,39 0 48,-2 0-192,1 0 240,-39-39-32,40 39 0,-39 0-48,0-39-48,-2 39 192,2 0-224,-38 0 176,36 0-176,-36 0 96,37 39-96,-37-39 112,37 39-16,-38-39-208,0 0 320,-1 0-192,3 0 96,-3 0-112,1 0 0,0 0 0,-1 0 0,2 39 112,-1-39-208,0 0 96,0 0 112,1 0-112,37 0 16,-38 0 96,0 0 1,-1 0-113,1 37 0,1-37 0,-1 0 0,0 0 0,-38 0 0,76 0 0,-38 0 0,-38 0 0,38 0 0,0 0 0,-1 39 0,2-39 0,-1 0 0,0 0 0,-38 38 0,38-38 0,-1 0 0,1 0 0,1 0 0,-40 0 0,38 0 0,-37 0 0,38-38 0,1 38 0,-40 0 0,38 0 0,3 0 0,-3-39 0,-38 39 0,40 0 0,-1-37 0,-1 37 0,1 0 0,-38 0 0,38 0 0,1 0 0,-40 0 0,1 0 0,-2 0 0,41 0 0,-40 0 0,1 0 0,-1 0 0,1 0 0,0 0 0,-2 0 0,3 0 0,-40 0 0,39 0 0,-2 0 0,2 0 0,-1 0 0,-38 0 0,39-39 0,0 39 0,-1 0 0,1 0 0,0 0 0,-2 0 0,-37 0 0,40 0 0,-3 0 0,-37 0 0,39 0 0,0 0 0,-1 0 0,-38 0 0,39 0 0,-39 0 0,38 0 0,1 0 0,-39 0 0,39 0 0,-2 0 0,2 0 0,-39 0 0,39 0 0,-1 0 0,1 0 0,-39 0 0,38-39 0,-38 39 0,39 0 0,0 0 0,-39 0 0,37 0 0,-37 0 0,0 0 0,40 0 0,-40 0 0,39 0 0,-39 39 0,37-39 0,-37 0 0,0 0 0,39 0 0,-39 0 0,0 0 0,38 0 0,-38 0 0,0 0 0,39 0 0,-39 0 0,0 0 0,0 39 0,39-39 0,-39 0 0,0 0 0,0 0 0,0 0 0,0 0 0,0 0-273,0 0-399,0 0-945,0 0-304,0 0-3777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0479" units="in"/>
          <inkml:channel name="F" type="integer" max="32767" units="dev"/>
        </inkml:traceFormat>
        <inkml:channelProperties>
          <inkml:channelProperty channel="X" name="resolution" value="4096.38672" units="1/in"/>
          <inkml:channelProperty channel="Y" name="resolution" value="5080.67969" units="1/in"/>
          <inkml:channelProperty channel="F" name="resolution" value="0" units="1/dev"/>
        </inkml:channelProperties>
      </inkml:inkSource>
      <inkml:timestamp xml:id="ts0" timeString="2011-12-30T00:24:42.358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36 318 5730,'0'38'4674,"0"-38"-3329,-37 0 1072,37 0-1104,0 0-81,0 0 17,0 0-289,0 0-207,0 0-337,0-38 464,0 38 289,37 0-417,-37 0 16,39 0-191,0 0 127,-1-37-128,1 37-64,0 0-95,-1 0 63,38 0-160,2-39-80,-40 39 0,40 0 16,-1 0-16,-40 0-47,3 0 63,36 0-80,-37 0 96,-1 0-128,40 0 48,-40 0-64,40 0-48,-1 0 16,-40 0 16,41 0 48,-40 0-176,40 0 192,-40 0-192,38 0 80,-37 0-32,0-39 64,38 39-80,-39 0-32,40 0 80,-41 0-80,3 0 144,36 0-144,-37 39 64,-1-39-31,40 0-17,-40 0 32,40 0-32,-2 0 96,-38 0-112,40 0 208,-1 0-256,0 0 192,-38 0-128,37 0 96,-37 39-128,-1-39 96,39 0-80,-38 0 48,37 0 48,3 0-96,-42-39 144,40 39-128,-38 0 160,38 0-160,-38 0 48,37 0 0,1 0 16,-38 0-16,38 0-16,-38-39 32,38 39-96,-38 0 64,37 0 48,1 0-64,-38 0-32,38-39 128,-1 39-112,3 0 0,-42-40 96,40 40-192,1 0 208,-1-37-272,-1 37 320,1 0-176,1 0 48,-1 0-32,0 0 16,-1 0-16,2 0 0,-1-37 16,0 37-16,-1 0 112,1 0-112,1 0 112,-40 0-112,40 0 112,-1 0-112,-40 0 0,41 0 0,-1-40 0,0 40 112,0 0-112,1 0 112,-2 0-128,1 0 16,39 0 0,-40 0 113,1 0-130,1 0 1,-1 0 16,-38 0 0,38 0 0,-40 0 16,41 40-16,-40-40-16,40 0 49,-40 0-50,38 37 17,3-37 0,-42 0 17,40 0-17,1 0 0,-40 0 0,40 0 0,-41 0 0,40 0 0,1 37 0,-40-37 0,40 0 0,-40 0 0,38 0 0,-37 0 0,38 0 0,-38 0 0,-1 0 0,1 40 0,0-40 0,38 0 0,-38 0 0,-2 0 0,2 0 0,-1 0 0,1 0 0,0 0 0,-1 0 0,1 0 0,0 0 0,-2 0 0,3 0 0,-3-40 0,2 40 0,0 0 0,-1 0 0,-38 0 0,39 0 0,-1 0 0,-38 0 0,39 0 0,0 0 0,-2 0 0,-37 0 0,39 0 0,0 0 0,-39 0 0,38 0 0,1 0 0,-39 0 0,38 0 0,1 0 0,-39 0 0,39 0 0,-2 0 0,-37 0 0,40 0 0,-1 0 0,-39 0 0,37 0 0,2 0 0,-39 0 0,38 0 0,-38 0 0,39 0 0,-39 0 0,39 0 0,-39 0 0,0 0 0,38 0 0,-38 0-33,0 0 66,0 0-33,39 0-17,-39 0 34,0 0-34,0 0 34,39 0-34,-39 0 1,0 0 16,0 0 16,0 0-16,37 0-16,-37 0 16,0 0 0,0 0 0,0 0 16,0 0-16,0 0 0,0 0 0,0 0 0,0 0 0,0 0-112,0 0 112,0 0-112,0 0 112,0 0 0,0 0 0,40 0 0,-40 0 0,0 40 0,0-40-112,0 39 112,0 0 0,37-39-112,-37 39 112,0-2-112,0-37 112,0 38-16,0-38 32,0 0-16,0 39 0,0 0 0,0-39 0,0 39 0,0-39 0,0 0-16,0 0 16,0 0 0,0 0-112,0 0 224,0 0-112,0 0-96,0 38 80,0-38 16,0 0 0,0 39 0,0-39 16,0 0-32,0 0 16,0 0 0,0 0 112,0 0-224,0 0 112,0 0 0,0 0 112,0 0-224,0 0 112,0 0 0,0 0 0,0 0 112,0 0-224,0 0 224,0 0-224,0 0 112,0 0 112,0 0-224,0 37 112,0-37 0,0 39 0,0-39 0,0 0 112,0 0-224,0 0 224,0 0-224,0 0 112,0 0 0,0 0 0,0 39 0,0-39-16,0 0 32,0 39-32,0-39 144,0 0-240,-37 0 208,37 0-96,-40 0 0,3 0 0,-2 0 0,0 39 0,1-39 0,-40 0 0,40 0 0,-1 0 96,-37 0-96,36 0-96,-36 0 192,37 0-96,-38 0 0,39 0-16,-40 0 32,2 0-32,37 0 128,-38 0-96,39 0-16,-40 0 0,41-39 16,-40 39 96,38 0-224,0 0 208,-38 0-80,38 0-16,1 0 0,-1 0 0,2 0 0,-2 0 16,-38 0-16,38 0 0,0 0 112,1 0-112,-1 0 0,1 0 0,-1 0 16,0 0-16,2 0 0,-2 0 0,1 0 112,-1 0-112,0 39 0,1-39 0,-1 0 0,0 0 0,2 0 0,-40 0 17,38 0-17,0 0 0,1 0-17,-1 0 34,-38 0-17,38 0-17,2 0 34,-2 0-17,-1 0 0,3 0 0,-2 0 0,1 38 0,-1-38 0,-38 0 0,38 0 0,0 0 0,2 0 0,-2 0 0,1 37 0,-40-37 0,40 0 0,-40 0 0,41 0 0,-40 0 0,-1 0 0,1 0 0,0 0 0,1 0 0,-2 0 0,1 0 0,0 0 0,38 0 0,-38 0 0,1 0 0,37 0 0,-38 0 0,38 0 0,-38 0 0,38 0 0,2 0 0,-40 0 0,38 0 0,-38 0 0,0 0 0,-1 40 0,2-40 0,-40 0 0,39 0 0,0 0 0,-1 0 0,2 0 0,-1 0 0,38 0 0,-38 0 0,40 0 0,-2 0 0,-38 0 0,-1 0 0,1 0 0,0 0 0,1 0 0,-2 0 0,1 0 0,0 0 0,38 0 0,-38 0-33,40 0 33,-2 0 0,-38 0 0,38 0 0,-38 0 33,38 0-66,-37 0 66,-1 0-50,38 0 17,-38-40 0,38 40 0,-38 0 17,38 0-17,-37 0-17,37 0 34,-38 0-34,39 0 34,-40 0-17,1 0-17,40 0 34,-41 0-146,40 0 241,-40 0-224,40 0 112,-1 0 0,-37 0 0,36 0-16,3 0 16,-41 0 0,40 0 0,-1 0-16,1 0 16,-1 0-112,-37-37 112,37 37-16,1 0 16,-1 0 0,0 0 0,1 0 0,-1 0-112,0 0 112,2 0 0,-3 0-112,3 0 16,-2 0 96,0 0-96,-38 0 80,38-38-16,1 38 80,-1 0-96,2-39-16,37 39 144,-39 0-160,-1 0 96,3 0-64,37 0 96,-39 0-112,1 0 128,38 0-96,-39 0 64,0 0-80,39 0 0,-38 0 32,38 0 0,-39 0 48,0 0-176,39 0 208,-37 0-112,37 0 80,-39 0-96,39 0 112,0 0-80,0 0-16,-38 0 96,38 0-112,0 0 96,0 0-96,0 0 128,0-39-80,-39 39 16,39 0-16,0 0 32,0 0-16,0 0-64,0 0 112,0 0-1008,0 0-177,0 0-992,0 0-368,0 0-3858,0 0-8036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0479" units="in"/>
          <inkml:channel name="F" type="integer" max="32767" units="dev"/>
        </inkml:traceFormat>
        <inkml:channelProperties>
          <inkml:channelProperty channel="X" name="resolution" value="4096.38672" units="1/in"/>
          <inkml:channelProperty channel="Y" name="resolution" value="5080.67969" units="1/in"/>
          <inkml:channelProperty channel="F" name="resolution" value="0" units="1/dev"/>
        </inkml:channelProperties>
      </inkml:inkSource>
      <inkml:timestamp xml:id="ts0" timeString="2011-12-30T00:24:46.163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-36 133 5522,'0'-38'6707,"0"38"-5714,0 0 719,0 0-1167,39 0 335,0 0 833,38 0-385,-1 0-63,1-40 208,1 40-337,-1 0-239,38-38-161,-38 38-160,39 0-112,-39 0-127,38 0-161,1 0 96,-39 0-192,39 0 128,-40 0 144,40 0-128,-39 0-192,-1 0 224,40 0-32,-39 0 0,1 0-47,-1 0-97,38 0 192,-38 0-272,39 0 160,-40 0-208,40 0 192,-39 0-128,39 0 80,-40 0 64,2 0-32,37 0 64,-37 0-112,-41 0 144,42 0-160,-3 0 48,1 0-144,-38 0 176,38 38-128,-1-38 48,-37 0 32,38 0-48,-38 0 81,-1 0-145,39 0 192,-38 0-128,0 40 32,-2-40-96,41 0 112,-40 0-80,1 0-64,-1 0 208,1 0-336,-39 0 288,39 0-256,-2 0 256,3 0-208,-1 0 144,-2 0-128,2 0 96,-39 0 32,38 0-160,1 0 192,0 0-208,-1 0 256,1 0-208,-39 0 128,37 0-80,2 0 32,0 0 16,-1 0-80,1 0 112,-39 0-144,39 0 176,-1 0-144,-38 0 176,39 0-160,-39 0 144,0 0-144,38 0 48,-38 0 16,0 0-32,39 0 64,-39 0-144,0 0 208,0 0-288,0 0-113,0 0-863,-39 0-673,1 0-6899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0479" units="in"/>
          <inkml:channel name="F" type="integer" max="32767" units="dev"/>
        </inkml:traceFormat>
        <inkml:channelProperties>
          <inkml:channelProperty channel="X" name="resolution" value="4096.38672" units="1/in"/>
          <inkml:channelProperty channel="Y" name="resolution" value="5080.67969" units="1/in"/>
          <inkml:channelProperty channel="F" name="resolution" value="0" units="1/dev"/>
        </inkml:channelProperties>
      </inkml:inkSource>
      <inkml:timestamp xml:id="ts0" timeString="2011-12-30T00:24:47.521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-46 96 4610,'0'0'3185,"-39"0"-880,39 0 1025,0 0-1201,0 0-385,0 0-815,0 0-577,39 0 640,38 0 945,-1 0-608,40 0-401,0-39 49,0 39-337,-1-39-48,1 39-143,-2 0 15,2 0-80,-39 0-16,39 0-112,-1 0 321,1 0-385,0 0 128,-39 0-64,38 0-192,-38 0 96,39 0-208,-40 0 240,40 0-128,-39 0 112,39 0-96,-38 39 48,36-39-128,-36 0 0,-1 0 64,39 39 0,-40-39 80,1 0-16,0 0 33,1 0-161,-41 39 128,42-39-112,-42 0 80,40 0-48,1 0 48,-40 0 16,40 0-128,-41 0 160,40 0-192,-38 0 192,38 0-224,-38 0 208,-1 0-192,1 0 128,0 0-64,-2 0-96,41 0 272,-40 0-256,1 0 176,-39 0-160,38 0 128,1 0-144,0 0 48,-39 0 32,37 0-48,3 0 64,-40 0-160,39 0 224,-2-39-192,-37 39 256,39 0-240,-1 0 144,-38 0-80,39 0 16,0 0 48,-39 0-128,38 0 144,-38 0-144,39 0 240,-39 0-240,37 0 160,-37 0-128,39 0 96,-39 0-80,39 0 48,-39 0 16,38 0-64,-38 0 96,0 0-160,0 0 272,39 0-224,-39 0 96,0 0-64,0 0 32,39 0 0,-39 0-48,0 0 80,38 0-96,-38 0 192,0 0-272,39 39 256,-39-39-208,0 0 192,0 0-144,0 0 32,0 0 48,0 0-224,0 0-801,0 0-1776,-39-39-8052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0479" units="in"/>
          <inkml:channel name="F" type="integer" max="32767" units="dev"/>
        </inkml:traceFormat>
        <inkml:channelProperties>
          <inkml:channelProperty channel="X" name="resolution" value="4096.38672" units="1/in"/>
          <inkml:channelProperty channel="Y" name="resolution" value="5080.67969" units="1/in"/>
          <inkml:channelProperty channel="F" name="resolution" value="0" units="1/dev"/>
        </inkml:channelProperties>
      </inkml:inkSource>
      <inkml:timestamp xml:id="ts0" timeString="2011-12-30T00:24:49.028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69 81 11573,'-40'0'1569,"3"0"608,37 0 384,0 0-416,0 0-1585,0 0-528,37 0 1088,79 0 577,0 0-224,37 0-417,-37 0-287,76 0-529,-37 0 16,-1 0-128,1 0 144,37 0-176,-39 38 80,40-38 16,-38 0 96,-2 0-111,39 0 95,-37 0 16,-1 0-192,0-38 144,39 38-128,-77 0 48,-1 0-320,1 0 160,-2 0-64,-35 0 0,36 0 80,-38 0-32,39 0 32,-40 0-80,1 0 160,39 0-144,-40 0 128,1 0-96,1 0 64,-40 0-32,40 0-80,-1 0 160,-1 0-128,1 0 128,-38-39-160,38 39 160,-38 0-80,38-39 64,-38 39-112,-2 0 48,40 0 0,-38 0 0,0 0 16,-1 0-80,1 0 160,-39 0-176,39 0 160,-2 0-144,3 0 160,-3 0-128,2 0 16,0 0 112,-39 0-144,38 0 128,1 39-192,-39-39 192,39 0-112,-1 0 112,1 0-176,-39 0 144,37 0-112,-37 0-16,0 0 144,0 0-288,0 0-48,0 0-800,0 39-849,0-39-4946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0479" units="in"/>
          <inkml:channel name="F" type="integer" max="32767" units="dev"/>
        </inkml:traceFormat>
        <inkml:channelProperties>
          <inkml:channelProperty channel="X" name="resolution" value="4096.38672" units="1/in"/>
          <inkml:channelProperty channel="Y" name="resolution" value="5080.67969" units="1/in"/>
          <inkml:channelProperty channel="F" name="resolution" value="0" units="1/dev"/>
        </inkml:channelProperties>
      </inkml:inkSource>
      <inkml:timestamp xml:id="ts0" timeString="2011-12-30T00:24:50.963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36-30 7251,'0'0'3922,"-38"37"-3042,38-37 1121,0 0-608,0 0-609,38 0 881,-38 0 47,39 38-47,0-38 0,-2 0-320,3 0-449,-3 0 32,2 0-335,38 0-17,0 0-96,1 0-80,-2 0-95,1 0-65,0 0-16,1 0-128,-41 0 144,42 0-96,-3 39 64,-38-39-112,40 0 16,-1 0 0,-38 39 0,38-39 96,-1 0-144,-37 0 241,38 39-273,0-39 144,-38 0-96,37 0 32,1 0-32,0 0-16,-38 0 32,37 0-96,-36 0 192,36 0-272,1 0 256,-38 39-208,38-39 176,-38 0-208,37 0 160,-36 0-16,36 0-32,-37 0 16,38 0 0,0 0-48,-1 0 0,2 38 80,-40-38-96,39 0-16,1 0 16,-1 0 112,-40 0-224,41 0 224,-40 0-128,40 0-96,-40 37 240,1-37-240,-2 0 128,42 0-32,-42 0 16,2 0 16,38-37-32,-38 37 32,38 0-16,-1 0 0,-37-38-32,38 38 64,0 0-32,1 0 0,-41 0-96,40-39 192,1 39-80,-40 0-48,40 0 64,-40 0-64,1 0 64,-2 0-64,-37 0 64,39 0-48,1 0 48,-3 0-144,2 0 208,0 0-96,-1 0-16,1 0 32,-1 0-112,1 0 192,0 0-96,-2 0 0,2 0-112,-1 0 208,1 0-96,-39 0-96,39 0 192,-1 0-96,1 0 0,0-39-112,-2 39 224,3 0-128,-3 0 32,2 0-32,0 0 16,-39 0 0,38 0-112,1 0 208,-39 0-96,39 0-112,-1 0 112,1 0 0,-39 0 96,37 0-208,-37 0 112,39 0 0,-39 0 16,0 0-32,40 0 32,-3 0-96,-37 0 144,0 0-80,39 0 48,-39 0-48,38 0 32,-38 0-16,0 0-16,0 0 32,39 0-64,-39 0 96,0 0-96,39 0 96,-39 0-64,0 0 32,0 0-48,0 0 64,0 0-32,0 0-16,0 0 32,0 0-48,0 0 80,0 0-96,0 0 96,0 0-80,0 0 64,0 0-32,0 0-16,0 0 0,0 0-64,0 0-48,0 0-704,0 0-369,0 0-896,0 39-7107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0479" units="in"/>
          <inkml:channel name="F" type="integer" max="32767" units="dev"/>
        </inkml:traceFormat>
        <inkml:channelProperties>
          <inkml:channelProperty channel="X" name="resolution" value="4096.38672" units="1/in"/>
          <inkml:channelProperty channel="Y" name="resolution" value="5080.67969" units="1/in"/>
          <inkml:channelProperty channel="F" name="resolution" value="0" units="1/dev"/>
        </inkml:channelProperties>
      </inkml:inkSource>
      <inkml:timestamp xml:id="ts0" timeString="2013-01-15T15:30:56.637"/>
    </inkml:context>
    <inkml:brush xml:id="br0">
      <inkml:brushProperty name="width" value="0.23333" units="cm"/>
      <inkml:brushProperty name="height" value="0.46667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-98 235 3441,'0'41'9749,"0"-41"-9269,0 0 1777,0 0-320,0 0-865,0 0-159,75-41 431,0 41 81,-2-38-113,77 38-239,69 0 79,-69-40-543,73 40 79,-4-38-64,4 38-127,75-40-113,-76 40 192,72 0-320,-71 0 32,0 0-160,-2 0 16,0 0 113,0 0-193,2 0 112,0 0-112,75 0 48,-4 0-192,2 0 240,-75-39-32,77 39 0,-75 0-48,-1-40-48,-2 40 192,2 0-224,-72 0 176,69 0-176,-69 0 96,71 40-96,-71-40 112,71 39-16,-73-39-208,0 0 320,-2 0-192,6 0 96,-6 0-112,2 0 0,0 0 0,-2 0 0,4 40 112,-2-40-208,0 0 96,0 0 112,2 0-112,70 0 16,-72 0 96,0 0 1,-2 0-113,2 38 0,2-38 0,-2 0 0,0 0 0,-73 0 0,146 0 0,-73 0 0,-73 0 0,73 0 0,0 0 0,-2 40 0,4-40 0,-2 0 0,0 0 0,-73 38 0,73-38 0,-2 0 0,2 0 0,2 0 0,-77 0 0,73 0 0,-71 0 0,73-38 0,1 38 0,-76 0 0,74 0 0,4 0 0,-5-40 0,-73 40 0,77 0 0,-2-38 0,-2 38 0,2 0 0,-73 0 0,73 0 0,2 0 0,-77 0 0,2 0 0,-4 0 0,79 0 0,-77 0 0,2 0 0,-2 0 0,2 0 0,0 0 0,-4 0 0,6 0 0,-77 0 0,75 0 0,-4 0 0,4 0 0,-2 0 0,-73 0 0,75-40 0,0 40 0,-2 0 0,2 0 0,0 0 0,-4 0 0,-71 0 0,77 0 0,-6 0 0,-71 0 0,75 0 0,0 0 0,-2 0 0,-73 0 0,74 0 0,-74 0 0,74 0 0,0 0 0,-74 0 0,75 0 0,-4 0 0,4 0 0,-75 0 0,75 0 0,-2 0 0,2 0 0,-75 0 0,73-39 0,-73 39 0,75 0 0,0 0 0,-75 0 0,71 0 0,-71 0 0,0 0 0,77 0 0,-77 0 0,75 0 0,-75 39 0,71-39 0,-71 0 0,0 0 0,75 0 0,-75 0 0,0 0 0,73 0 0,-73 0 0,0 0 0,75 0 0,-75 0 0,0 0 0,0 40 0,75-40 0,-75 0 0,0 0 0,0 0 0,0 0 0,0 0 0,0 0-273,0 0-399,0 0-945,0 0-304,0 0-3777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FD78B3A-E8C7-41B2-B4CF-B1502263F6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7809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7AD957-F082-4B94-BD0E-56C5B35C74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70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55B28-7A53-48A5-918D-684CAD8847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51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A49864-B4DB-4290-9CC1-E5623D3D15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0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7D43E-46D1-45B8-83B9-257F738E7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474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AD957-F082-4B94-BD0E-56C5B35C74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992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4BF84-C722-4A8E-AC7E-C07D499F3B4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098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92552A-19F3-4F7A-A25D-C56EBD6D52F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08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27332-FE0B-4123-BB71-43D330C2B1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6905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15297-E55C-42AD-AEAA-D20BC181A3C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6447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B7117-1F0F-4F75-AAE2-04AB756AFDB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474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F4735-328F-4AF7-B3B2-26D2AEC98B6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93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D4BF84-C722-4A8E-AC7E-C07D499F3B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135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E6169-6E80-4ED7-AC83-387F4853F48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6284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577F5-421D-4762-BCC3-BF8AFDE69AD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8121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55B28-7A53-48A5-918D-684CAD8847B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5964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49864-B4DB-4290-9CC1-E5623D3D15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2660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227A4-27DA-44DB-8736-7E08EB9AD4F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68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7D43E-46D1-45B8-83B9-257F738E785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1319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5FDC18-47BD-4A47-970C-58794A0091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148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7AD957-F082-4B94-BD0E-56C5B35C742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9934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D4BF84-C722-4A8E-AC7E-C07D499F3B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6157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92552A-19F3-4F7A-A25D-C56EBD6D52F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587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92552A-19F3-4F7A-A25D-C56EBD6D52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704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A27332-FE0B-4123-BB71-43D330C2B15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2233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A15297-E55C-42AD-AEAA-D20BC181A3C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3528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FB7117-1F0F-4F75-AAE2-04AB756AFD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1870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4F4735-328F-4AF7-B3B2-26D2AEC98B6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6800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DE6169-6E80-4ED7-AC83-387F4853F48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9855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577F5-421D-4762-BCC3-BF8AFDE69AD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49352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55B28-7A53-48A5-918D-684CAD8847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8409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A49864-B4DB-4290-9CC1-E5623D3D15A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72957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7D43E-46D1-45B8-83B9-257F738E785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1717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5FDC18-47BD-4A47-970C-58794A0091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726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A27332-FE0B-4123-BB71-43D330C2B1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4056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227A4-27DA-44DB-8736-7E08EB9AD4F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783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A15297-E55C-42AD-AEAA-D20BC181A3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623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FB7117-1F0F-4F75-AAE2-04AB756AFD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781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4F4735-328F-4AF7-B3B2-26D2AEC98B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14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DE6169-6E80-4ED7-AC83-387F4853F4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929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577F5-421D-4762-BCC3-BF8AFDE69A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138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05FDC18-47BD-4A47-970C-58794A0091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198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2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FF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05FDC18-47BD-4A47-970C-58794A0091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22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05FDC18-47BD-4A47-970C-58794A00912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219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7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2.wmf"/><Relationship Id="rId2" Type="http://schemas.openxmlformats.org/officeDocument/2006/relationships/tags" Target="../tags/tag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5" Type="http://schemas.openxmlformats.org/officeDocument/2006/relationships/image" Target="../media/image25.wmf"/><Relationship Id="rId4" Type="http://schemas.openxmlformats.org/officeDocument/2006/relationships/oleObject" Target="../embeddings/oleObject1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2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11.bin"/><Relationship Id="rId3" Type="http://schemas.openxmlformats.org/officeDocument/2006/relationships/slideLayout" Target="../slideLayouts/slideLayout7.xml"/><Relationship Id="rId21" Type="http://schemas.openxmlformats.org/officeDocument/2006/relationships/image" Target="../media/image13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1.wmf"/><Relationship Id="rId25" Type="http://schemas.openxmlformats.org/officeDocument/2006/relationships/image" Target="../media/image15.wmf"/><Relationship Id="rId2" Type="http://schemas.openxmlformats.org/officeDocument/2006/relationships/tags" Target="../tags/tag6.xml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wmf"/><Relationship Id="rId24" Type="http://schemas.openxmlformats.org/officeDocument/2006/relationships/oleObject" Target="../embeddings/oleObject14.bin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2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9.bin"/><Relationship Id="rId22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13" Type="http://schemas.openxmlformats.org/officeDocument/2006/relationships/customXml" Target="../ink/ink6.xml"/><Relationship Id="rId18" Type="http://schemas.openxmlformats.org/officeDocument/2006/relationships/image" Target="../media/image14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11.emf"/><Relationship Id="rId17" Type="http://schemas.openxmlformats.org/officeDocument/2006/relationships/customXml" Target="../ink/ink8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emf"/><Relationship Id="rId1" Type="http://schemas.openxmlformats.org/officeDocument/2006/relationships/tags" Target="../tags/tag7.xml"/><Relationship Id="rId6" Type="http://schemas.openxmlformats.org/officeDocument/2006/relationships/image" Target="../media/image8.emf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10.emf"/><Relationship Id="rId4" Type="http://schemas.openxmlformats.org/officeDocument/2006/relationships/image" Target="../media/image7.emf"/><Relationship Id="rId9" Type="http://schemas.openxmlformats.org/officeDocument/2006/relationships/customXml" Target="../ink/ink4.xml"/><Relationship Id="rId14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customXml" Target="../ink/ink9.xml"/><Relationship Id="rId7" Type="http://schemas.openxmlformats.org/officeDocument/2006/relationships/customXml" Target="../ink/ink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16.emf"/><Relationship Id="rId5" Type="http://schemas.openxmlformats.org/officeDocument/2006/relationships/customXml" Target="../ink/ink10.xml"/><Relationship Id="rId10" Type="http://schemas.openxmlformats.org/officeDocument/2006/relationships/image" Target="../media/image8.emf"/><Relationship Id="rId4" Type="http://schemas.openxmlformats.org/officeDocument/2006/relationships/image" Target="../media/image15.emf"/><Relationship Id="rId9" Type="http://schemas.openxmlformats.org/officeDocument/2006/relationships/customXml" Target="../ink/ink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19.wmf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0066"/>
            </a:gs>
            <a:gs pos="100000">
              <a:schemeClr val="tx1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1"/>
            <a:ext cx="7772400" cy="4190999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Confidence Intervals </a:t>
            </a:r>
            <a:b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</a:b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with </a:t>
            </a:r>
            <a:r>
              <a:rPr lang="en-US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proportions</a:t>
            </a:r>
            <a:br>
              <a:rPr lang="en-US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</a:br>
            <a:r>
              <a:rPr lang="en-US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/>
            </a:r>
            <a:br>
              <a:rPr lang="en-US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</a:b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a.k.a., “1-proportion z-intervals”</a:t>
            </a:r>
            <a:b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</a:b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/>
            </a:r>
            <a:b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</a:b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AP Statistics</a:t>
            </a:r>
            <a:b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</a:b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Chapter 19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0" y="0"/>
            <a:ext cx="861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 smtClean="0">
                <a:solidFill>
                  <a:schemeClr val="bg1">
                    <a:lumMod val="95000"/>
                  </a:schemeClr>
                </a:solidFill>
                <a:latin typeface="Gotham Black" pitchFamily="50" charset="0"/>
              </a:rPr>
              <a:t>CONFIDENCE LEVEL, SAMPLE SIZE, MARGIN OF ERROR</a:t>
            </a:r>
            <a:endParaRPr lang="en-US" dirty="0">
              <a:solidFill>
                <a:schemeClr val="bg1">
                  <a:lumMod val="95000"/>
                </a:schemeClr>
              </a:solidFill>
              <a:latin typeface="Gotham Black" pitchFamily="50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20825" y="3704325"/>
            <a:ext cx="4876800" cy="152400"/>
            <a:chOff x="1056" y="2976"/>
            <a:chExt cx="3072" cy="96"/>
          </a:xfrm>
        </p:grpSpPr>
        <p:sp>
          <p:nvSpPr>
            <p:cNvPr id="16405" name="Line 5"/>
            <p:cNvSpPr>
              <a:spLocks noChangeShapeType="1"/>
            </p:cNvSpPr>
            <p:nvPr/>
          </p:nvSpPr>
          <p:spPr bwMode="auto">
            <a:xfrm>
              <a:off x="1056" y="3024"/>
              <a:ext cx="3072" cy="0"/>
            </a:xfrm>
            <a:prstGeom prst="line">
              <a:avLst/>
            </a:prstGeom>
            <a:noFill/>
            <a:ln w="7620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06" name="Line 6"/>
            <p:cNvSpPr>
              <a:spLocks noChangeShapeType="1"/>
            </p:cNvSpPr>
            <p:nvPr/>
          </p:nvSpPr>
          <p:spPr bwMode="auto">
            <a:xfrm>
              <a:off x="1056" y="2976"/>
              <a:ext cx="0" cy="96"/>
            </a:xfrm>
            <a:prstGeom prst="line">
              <a:avLst/>
            </a:prstGeom>
            <a:noFill/>
            <a:ln w="7620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07" name="Line 7"/>
            <p:cNvSpPr>
              <a:spLocks noChangeShapeType="1"/>
            </p:cNvSpPr>
            <p:nvPr/>
          </p:nvSpPr>
          <p:spPr bwMode="auto">
            <a:xfrm>
              <a:off x="4102" y="2976"/>
              <a:ext cx="0" cy="96"/>
            </a:xfrm>
            <a:prstGeom prst="line">
              <a:avLst/>
            </a:prstGeom>
            <a:noFill/>
            <a:ln w="76200">
              <a:solidFill>
                <a:srgbClr val="FF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6550025" y="3247125"/>
            <a:ext cx="12954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0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%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520825" y="4228200"/>
            <a:ext cx="3848100" cy="104775"/>
            <a:chOff x="1056" y="2976"/>
            <a:chExt cx="3072" cy="96"/>
          </a:xfrm>
        </p:grpSpPr>
        <p:sp>
          <p:nvSpPr>
            <p:cNvPr id="16402" name="Line 10"/>
            <p:cNvSpPr>
              <a:spLocks noChangeShapeType="1"/>
            </p:cNvSpPr>
            <p:nvPr/>
          </p:nvSpPr>
          <p:spPr bwMode="auto">
            <a:xfrm>
              <a:off x="1056" y="3024"/>
              <a:ext cx="3072" cy="0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03" name="Line 11"/>
            <p:cNvSpPr>
              <a:spLocks noChangeShapeType="1"/>
            </p:cNvSpPr>
            <p:nvPr/>
          </p:nvSpPr>
          <p:spPr bwMode="auto">
            <a:xfrm>
              <a:off x="1056" y="2976"/>
              <a:ext cx="0" cy="96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04" name="Line 12"/>
            <p:cNvSpPr>
              <a:spLocks noChangeShapeType="1"/>
            </p:cNvSpPr>
            <p:nvPr/>
          </p:nvSpPr>
          <p:spPr bwMode="auto">
            <a:xfrm>
              <a:off x="4102" y="2976"/>
              <a:ext cx="0" cy="96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5483225" y="3932925"/>
            <a:ext cx="129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b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%</a:t>
            </a: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1520825" y="4704450"/>
            <a:ext cx="2590800" cy="152400"/>
            <a:chOff x="1056" y="2976"/>
            <a:chExt cx="3072" cy="96"/>
          </a:xfrm>
        </p:grpSpPr>
        <p:sp>
          <p:nvSpPr>
            <p:cNvPr id="16399" name="Line 15"/>
            <p:cNvSpPr>
              <a:spLocks noChangeShapeType="1"/>
            </p:cNvSpPr>
            <p:nvPr/>
          </p:nvSpPr>
          <p:spPr bwMode="auto">
            <a:xfrm>
              <a:off x="1056" y="3024"/>
              <a:ext cx="3072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00" name="Line 16"/>
            <p:cNvSpPr>
              <a:spLocks noChangeShapeType="1"/>
            </p:cNvSpPr>
            <p:nvPr/>
          </p:nvSpPr>
          <p:spPr bwMode="auto">
            <a:xfrm>
              <a:off x="1056" y="2976"/>
              <a:ext cx="0" cy="9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401" name="Line 17"/>
            <p:cNvSpPr>
              <a:spLocks noChangeShapeType="1"/>
            </p:cNvSpPr>
            <p:nvPr/>
          </p:nvSpPr>
          <p:spPr bwMode="auto">
            <a:xfrm>
              <a:off x="4102" y="2976"/>
              <a:ext cx="0" cy="9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4264025" y="4466325"/>
            <a:ext cx="1295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%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3340100" y="5091800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%</a:t>
            </a:r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1520825" y="5228325"/>
            <a:ext cx="1752600" cy="152400"/>
            <a:chOff x="1056" y="2976"/>
            <a:chExt cx="3072" cy="96"/>
          </a:xfrm>
        </p:grpSpPr>
        <p:sp>
          <p:nvSpPr>
            <p:cNvPr id="16396" name="Line 21"/>
            <p:cNvSpPr>
              <a:spLocks noChangeShapeType="1"/>
            </p:cNvSpPr>
            <p:nvPr/>
          </p:nvSpPr>
          <p:spPr bwMode="auto">
            <a:xfrm>
              <a:off x="1056" y="3024"/>
              <a:ext cx="3072" cy="0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397" name="Line 22"/>
            <p:cNvSpPr>
              <a:spLocks noChangeShapeType="1"/>
            </p:cNvSpPr>
            <p:nvPr/>
          </p:nvSpPr>
          <p:spPr bwMode="auto">
            <a:xfrm>
              <a:off x="1056" y="2976"/>
              <a:ext cx="0" cy="96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398" name="Line 23"/>
            <p:cNvSpPr>
              <a:spLocks noChangeShapeType="1"/>
            </p:cNvSpPr>
            <p:nvPr/>
          </p:nvSpPr>
          <p:spPr bwMode="auto">
            <a:xfrm>
              <a:off x="4102" y="2976"/>
              <a:ext cx="0" cy="96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0" y="1066800"/>
            <a:ext cx="8610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Gotham Black" pitchFamily="50" charset="0"/>
              </a:rPr>
              <a:t>As confidence level (z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Gotham Black" pitchFamily="50" charset="0"/>
              </a:rPr>
              <a:t>*) 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Gotham Black" pitchFamily="50" charset="0"/>
              </a:rPr>
              <a:t>_____, margin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Gotham Black" pitchFamily="50" charset="0"/>
              </a:rPr>
              <a:t>of error ______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  <a:latin typeface="Gotham Black" pitchFamily="50" charset="0"/>
            </a:endParaRPr>
          </a:p>
          <a:p>
            <a:pPr algn="r">
              <a:spcBef>
                <a:spcPct val="50000"/>
              </a:spcBef>
              <a:defRPr/>
            </a:pPr>
            <a:endParaRPr lang="en-US" sz="2400" dirty="0">
              <a:solidFill>
                <a:schemeClr val="accent6">
                  <a:lumMod val="50000"/>
                </a:schemeClr>
              </a:solidFill>
              <a:latin typeface="Gotham Black" pitchFamily="50" charset="0"/>
            </a:endParaRPr>
          </a:p>
          <a:p>
            <a:pPr algn="r">
              <a:spcBef>
                <a:spcPct val="50000"/>
              </a:spcBef>
              <a:defRPr/>
            </a:pP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Gotham Black" pitchFamily="50" charset="0"/>
              </a:rPr>
              <a:t>As sample size (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Gotham Black" pitchFamily="50" charset="0"/>
              </a:rPr>
              <a:t>n) ______ 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Gotham Black" pitchFamily="50" charset="0"/>
              </a:rPr>
              <a:t>, margin of error ______</a:t>
            </a:r>
            <a:endParaRPr lang="en-US" sz="2400" dirty="0">
              <a:solidFill>
                <a:schemeClr val="accent6">
                  <a:lumMod val="50000"/>
                </a:schemeClr>
              </a:solidFill>
              <a:latin typeface="Gotham Black" pitchFamily="50" charset="0"/>
            </a:endParaRPr>
          </a:p>
        </p:txBody>
      </p:sp>
      <p:sp>
        <p:nvSpPr>
          <p:cNvPr id="6" name="Up Arrow 5"/>
          <p:cNvSpPr/>
          <p:nvPr/>
        </p:nvSpPr>
        <p:spPr>
          <a:xfrm>
            <a:off x="3987800" y="533400"/>
            <a:ext cx="710902" cy="93723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>
            <a:off x="3810000" y="1653570"/>
            <a:ext cx="710902" cy="93723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>
            <a:off x="7620000" y="533400"/>
            <a:ext cx="710902" cy="93723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Up Arrow 26"/>
          <p:cNvSpPr/>
          <p:nvPr/>
        </p:nvSpPr>
        <p:spPr>
          <a:xfrm rot="10800000">
            <a:off x="7620000" y="1699230"/>
            <a:ext cx="710902" cy="93723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586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4" presetClass="entr" presetSubtype="3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3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4" presetClass="entr" presetSubtype="3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8" grpId="0"/>
      <p:bldP spid="30733" grpId="0"/>
      <p:bldP spid="30738" grpId="0"/>
      <p:bldP spid="30739" grpId="0"/>
      <p:bldP spid="6" grpId="0" animBg="1"/>
      <p:bldP spid="25" grpId="0" animBg="1"/>
      <p:bldP spid="26" grpId="0" animBg="1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Critical value (z*)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1020416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/>
              <a:t>Divide the tail area in HALF</a:t>
            </a:r>
          </a:p>
          <a:p>
            <a:pPr eaLnBrk="1" hangingPunct="1">
              <a:defRPr/>
            </a:pPr>
            <a:r>
              <a:rPr lang="en-US" sz="2800" b="1" dirty="0" smtClean="0"/>
              <a:t>Find the z-score for that percentile </a:t>
            </a:r>
            <a:r>
              <a:rPr lang="en-US" sz="1800" i="1" dirty="0" smtClean="0"/>
              <a:t>(take absolute value)</a:t>
            </a:r>
            <a:endParaRPr lang="en-US" sz="2800" b="1" dirty="0" smtClean="0"/>
          </a:p>
          <a:p>
            <a:pPr eaLnBrk="1" hangingPunct="1">
              <a:buFontTx/>
              <a:buNone/>
              <a:defRPr/>
            </a:pPr>
            <a:r>
              <a:rPr lang="en-US" sz="2800" b="1" dirty="0" smtClean="0"/>
              <a:t>Confidence level		tail area		z*</a:t>
            </a:r>
          </a:p>
          <a:p>
            <a:pPr eaLnBrk="1" hangingPunct="1">
              <a:buFontTx/>
              <a:buNone/>
              <a:defRPr/>
            </a:pPr>
            <a:r>
              <a:rPr lang="en-US" sz="2800" b="1" dirty="0" smtClean="0"/>
              <a:t>		90%			.05			1.645</a:t>
            </a:r>
          </a:p>
          <a:p>
            <a:pPr eaLnBrk="1" hangingPunct="1">
              <a:buFontTx/>
              <a:buNone/>
              <a:defRPr/>
            </a:pPr>
            <a:r>
              <a:rPr lang="en-US" sz="2800" b="1" dirty="0" smtClean="0"/>
              <a:t>		95%			.025			1.96</a:t>
            </a:r>
          </a:p>
          <a:p>
            <a:pPr eaLnBrk="1" hangingPunct="1">
              <a:buFontTx/>
              <a:buNone/>
              <a:defRPr/>
            </a:pPr>
            <a:r>
              <a:rPr lang="en-US" sz="2800" b="1" dirty="0" smtClean="0"/>
              <a:t>		99%			.005			2.576</a:t>
            </a:r>
          </a:p>
        </p:txBody>
      </p:sp>
      <p:grpSp>
        <p:nvGrpSpPr>
          <p:cNvPr id="27" name="Group 4"/>
          <p:cNvGrpSpPr>
            <a:grpSpLocks/>
          </p:cNvGrpSpPr>
          <p:nvPr/>
        </p:nvGrpSpPr>
        <p:grpSpPr bwMode="auto">
          <a:xfrm>
            <a:off x="3543300" y="4343400"/>
            <a:ext cx="4648200" cy="2362200"/>
            <a:chOff x="1440" y="1968"/>
            <a:chExt cx="2928" cy="1488"/>
          </a:xfrm>
        </p:grpSpPr>
        <p:sp>
          <p:nvSpPr>
            <p:cNvPr id="28" name="Rectangle 5"/>
            <p:cNvSpPr>
              <a:spLocks noChangeArrowheads="1"/>
            </p:cNvSpPr>
            <p:nvPr/>
          </p:nvSpPr>
          <p:spPr bwMode="auto">
            <a:xfrm>
              <a:off x="1440" y="1968"/>
              <a:ext cx="2928" cy="1488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9" name="Picture 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1875"/>
            <a:stretch>
              <a:fillRect/>
            </a:stretch>
          </p:blipFill>
          <p:spPr bwMode="auto">
            <a:xfrm>
              <a:off x="1488" y="1968"/>
              <a:ext cx="2832" cy="1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Text Box 7"/>
            <p:cNvSpPr txBox="1">
              <a:spLocks noChangeArrowheads="1"/>
            </p:cNvSpPr>
            <p:nvPr/>
          </p:nvSpPr>
          <p:spPr bwMode="auto">
            <a:xfrm>
              <a:off x="3600" y="2880"/>
              <a:ext cx="57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000" b="1"/>
                <a:t>.05</a:t>
              </a:r>
            </a:p>
          </p:txBody>
        </p:sp>
      </p:grpSp>
      <p:sp>
        <p:nvSpPr>
          <p:cNvPr id="31" name="Text Box 8"/>
          <p:cNvSpPr txBox="1">
            <a:spLocks noChangeArrowheads="1"/>
          </p:cNvSpPr>
          <p:nvPr/>
        </p:nvSpPr>
        <p:spPr bwMode="auto">
          <a:xfrm>
            <a:off x="6057900" y="4419600"/>
            <a:ext cx="1981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/>
              <a:t>z*=1.645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600" y="4681904"/>
            <a:ext cx="3962399" cy="1323439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For instance, for 90% confidence, you cut off 5% (or 0.05) in EACH tail.  The z-score to give you this is 1.645.</a:t>
            </a:r>
            <a:endParaRPr lang="en-US" sz="2000" i="1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build="p" autoUpdateAnimBg="0"/>
      <p:bldP spid="31" grpId="0"/>
      <p:bldP spid="31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/>
            </a:gs>
            <a:gs pos="100000">
              <a:schemeClr val="tx1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1942 report" pitchFamily="1" charset="0"/>
              </a:rPr>
              <a:t>[fin]</a:t>
            </a:r>
            <a:endParaRPr lang="en-US" sz="3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1942 report" pitchFamily="1" charset="0"/>
            </a:endParaRPr>
          </a:p>
        </p:txBody>
      </p:sp>
      <p:pic>
        <p:nvPicPr>
          <p:cNvPr id="1116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57400"/>
            <a:ext cx="807098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Multiply 3"/>
          <p:cNvSpPr/>
          <p:nvPr/>
        </p:nvSpPr>
        <p:spPr>
          <a:xfrm>
            <a:off x="3124200" y="2127825"/>
            <a:ext cx="609600" cy="609600"/>
          </a:xfrm>
          <a:prstGeom prst="mathMultiply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Multiply 4"/>
          <p:cNvSpPr/>
          <p:nvPr/>
        </p:nvSpPr>
        <p:spPr>
          <a:xfrm>
            <a:off x="4267200" y="2133600"/>
            <a:ext cx="609600" cy="609600"/>
          </a:xfrm>
          <a:prstGeom prst="mathMultiply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9292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0066"/>
            </a:gs>
            <a:gs pos="100000">
              <a:schemeClr val="tx1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1"/>
            <a:ext cx="7772400" cy="4190999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Confidence Intervals </a:t>
            </a:r>
            <a:b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</a:br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with </a:t>
            </a:r>
            <a:r>
              <a:rPr lang="en-US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proportions</a:t>
            </a:r>
            <a:br>
              <a:rPr lang="en-US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</a:br>
            <a:r>
              <a:rPr lang="en-US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/>
            </a:r>
            <a:br>
              <a:rPr lang="en-US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</a:b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a.k.a., “1-proportion z-intervals”</a:t>
            </a:r>
            <a:b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</a:b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/>
            </a:r>
            <a:b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</a:b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(part ii)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948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304800" y="609600"/>
            <a:ext cx="822960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latin typeface="Adelle Rg" pitchFamily="50" charset="0"/>
                <a:cs typeface="Times New Roman" pitchFamily="18" charset="0"/>
              </a:rPr>
              <a:t>is on the home stretch of his campaign and wants to know if the polls predict that he will win the U.S. election.  A recent poll of 1020 randomly selected U.S. registered voters found 484 responding in favor of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P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t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800" dirty="0" smtClean="0">
                <a:latin typeface="Adelle Rg" pitchFamily="50" charset="0"/>
                <a:cs typeface="Times New Roman" pitchFamily="18" charset="0"/>
              </a:rPr>
              <a:t>.  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 smtClean="0">
                <a:latin typeface="Adelle Rg" pitchFamily="50" charset="0"/>
                <a:cs typeface="Times New Roman" pitchFamily="18" charset="0"/>
              </a:rPr>
              <a:t>Construct and interpret a 95% confidence interval</a:t>
            </a:r>
            <a:r>
              <a:rPr lang="en-US" sz="2800" dirty="0" smtClean="0">
                <a:latin typeface="Adelle Rg" pitchFamily="50" charset="0"/>
                <a:cs typeface="Times New Roman" pitchFamily="18" charset="0"/>
              </a:rPr>
              <a:t> for the true proportion of U.S. voters who would vote for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P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r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s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i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d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n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t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i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a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l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P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t</a:t>
            </a:r>
            <a:r>
              <a:rPr lang="en-US" sz="2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800" dirty="0" smtClean="0">
                <a:latin typeface="Adelle Rg" pitchFamily="50" charset="0"/>
                <a:cs typeface="Times New Roman" pitchFamily="18" charset="0"/>
              </a:rPr>
              <a:t>.  </a:t>
            </a:r>
            <a:endParaRPr lang="en-US" sz="3600" i="1" dirty="0">
              <a:solidFill>
                <a:srgbClr val="0000FF"/>
              </a:solidFill>
              <a:latin typeface="Adelle Rg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48" y="44669"/>
            <a:ext cx="37916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P</a:t>
            </a:r>
            <a:r>
              <a:rPr lang="en-U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r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e</a:t>
            </a:r>
            <a:r>
              <a:rPr lang="en-U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s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i</a:t>
            </a:r>
            <a:r>
              <a:rPr lang="en-U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d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e</a:t>
            </a:r>
            <a:r>
              <a:rPr lang="en-U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n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t</a:t>
            </a:r>
            <a:r>
              <a:rPr lang="en-U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i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a</a:t>
            </a:r>
            <a:r>
              <a:rPr lang="en-U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l</a:t>
            </a:r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P</a:t>
            </a:r>
            <a:r>
              <a:rPr lang="en-U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e</a:t>
            </a: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t</a:t>
            </a:r>
            <a:r>
              <a:rPr lang="en-US" sz="32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e</a:t>
            </a:r>
            <a:endParaRPr lang="en-US" sz="32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6200" y="76200"/>
            <a:ext cx="861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/>
            <a:r>
              <a:rPr lang="en-US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gency FB" pitchFamily="34" charset="0"/>
              </a:rPr>
              <a:t>Another Example…</a:t>
            </a:r>
            <a:endParaRPr lang="en-US" sz="1800" b="1" u="sng" dirty="0">
              <a:solidFill>
                <a:schemeClr val="accent6">
                  <a:lumMod val="20000"/>
                  <a:lumOff val="80000"/>
                </a:schemeClr>
              </a:solidFill>
              <a:latin typeface="Agency FB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5090250"/>
              </p:ext>
            </p:extLst>
          </p:nvPr>
        </p:nvGraphicFramePr>
        <p:xfrm>
          <a:off x="114487" y="4800600"/>
          <a:ext cx="18272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0" name="Equation" r:id="rId4" imgW="1054080" imgH="203040" progId="Equation.3">
                  <p:embed/>
                </p:oleObj>
              </mc:Choice>
              <mc:Fallback>
                <p:oleObj name="Equation" r:id="rId4" imgW="10540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487" y="4800600"/>
                        <a:ext cx="1827213" cy="352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62000" y="51816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delle Rg" pitchFamily="50" charset="0"/>
              </a:rPr>
              <a:t>We are 95% confident that the true proportion of U.S. voters that favor Pete is between 44.4% and 50.5%</a:t>
            </a:r>
            <a:endParaRPr lang="en-US" sz="2400" dirty="0">
              <a:solidFill>
                <a:srgbClr val="FF0000"/>
              </a:solidFill>
              <a:latin typeface="Adelle Rg" pitchFamily="50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" y="4419600"/>
            <a:ext cx="2634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1-proportion 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-interval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1376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290052" y="1210233"/>
            <a:ext cx="8229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 smtClean="0">
                <a:latin typeface="Adelle Rg" pitchFamily="50" charset="0"/>
                <a:cs typeface="Times New Roman" pitchFamily="18" charset="0"/>
              </a:rPr>
              <a:t>Interpreting the Confidence </a:t>
            </a:r>
            <a:r>
              <a:rPr lang="en-US" sz="2800" b="1" u="sng" dirty="0" smtClean="0">
                <a:solidFill>
                  <a:srgbClr val="FF0000"/>
                </a:solidFill>
                <a:latin typeface="Adelle Rg" pitchFamily="50" charset="0"/>
                <a:cs typeface="Times New Roman" pitchFamily="18" charset="0"/>
              </a:rPr>
              <a:t>Interval</a:t>
            </a:r>
            <a:r>
              <a:rPr lang="en-US" sz="2200" b="1" dirty="0" smtClean="0">
                <a:latin typeface="Adelle Rg" pitchFamily="50" charset="0"/>
                <a:cs typeface="Times New Roman" pitchFamily="18" charset="0"/>
              </a:rPr>
              <a:t>:</a:t>
            </a:r>
            <a:endParaRPr lang="en-US" sz="2200" b="1" dirty="0">
              <a:latin typeface="Adelle Rg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48" y="44669"/>
            <a:ext cx="81243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confidence INTERVAL vs. confidence LEVEL</a:t>
            </a:r>
            <a:endParaRPr lang="en-US" sz="28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</a:endParaRP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2418636"/>
              </p:ext>
            </p:extLst>
          </p:nvPr>
        </p:nvGraphicFramePr>
        <p:xfrm>
          <a:off x="3856743" y="656304"/>
          <a:ext cx="18272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93" name="Equation" r:id="rId4" imgW="1054080" imgH="203040" progId="Equation.3">
                  <p:embed/>
                </p:oleObj>
              </mc:Choice>
              <mc:Fallback>
                <p:oleObj name="Equation" r:id="rId4" imgW="10540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56743" y="656304"/>
                        <a:ext cx="1827213" cy="352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81000" y="1735412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delle Rg" pitchFamily="50" charset="0"/>
              </a:rPr>
              <a:t>We are 95% confident that the true proportion of U.S. voters that favor Pete is between 44.4% and 50.5%</a:t>
            </a:r>
            <a:endParaRPr lang="en-US" sz="2400" dirty="0">
              <a:solidFill>
                <a:srgbClr val="FF0000"/>
              </a:solidFill>
              <a:latin typeface="Adelle Rg" pitchFamily="50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3399" y="567889"/>
            <a:ext cx="33602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95% Confidence Interval: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290052" y="3162181"/>
            <a:ext cx="822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200" b="1" dirty="0" smtClean="0">
                <a:latin typeface="Adelle Rg" pitchFamily="50" charset="0"/>
                <a:cs typeface="Times New Roman" pitchFamily="18" charset="0"/>
              </a:rPr>
              <a:t>Interpreting the Confidence </a:t>
            </a:r>
            <a:r>
              <a:rPr lang="en-US" sz="3200" b="1" u="sng" dirty="0" smtClean="0">
                <a:solidFill>
                  <a:srgbClr val="0000FF"/>
                </a:solidFill>
                <a:latin typeface="Adelle Rg" pitchFamily="50" charset="0"/>
                <a:cs typeface="Times New Roman" pitchFamily="18" charset="0"/>
              </a:rPr>
              <a:t>Level</a:t>
            </a:r>
            <a:r>
              <a:rPr lang="en-US" sz="2200" b="1" dirty="0" smtClean="0">
                <a:latin typeface="Adelle Rg" pitchFamily="50" charset="0"/>
                <a:cs typeface="Times New Roman" pitchFamily="18" charset="0"/>
              </a:rPr>
              <a:t>:</a:t>
            </a:r>
            <a:endParaRPr lang="en-US" sz="2200" b="1" dirty="0">
              <a:latin typeface="Adelle Rg" pitchFamily="50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1000" y="3676471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delle Rg" pitchFamily="50" charset="0"/>
              </a:rPr>
              <a:t>Using this method, about 95% of all samples would produce an interval that captures the true proportion of all U.S. voters that are in favor of Pete.</a:t>
            </a:r>
            <a:endParaRPr lang="en-US" sz="2400" dirty="0">
              <a:solidFill>
                <a:srgbClr val="FF0000"/>
              </a:solidFill>
              <a:latin typeface="Adelle Rg" pitchFamily="50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21303791">
            <a:off x="5740506" y="1092722"/>
            <a:ext cx="2855525" cy="461665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ALWAYS do this!!!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 rot="21303791">
            <a:off x="5414958" y="2998641"/>
            <a:ext cx="3105337" cy="461665"/>
          </a:xfrm>
          <a:prstGeom prst="rect">
            <a:avLst/>
          </a:prstGeom>
          <a:solidFill>
            <a:srgbClr val="FFFF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do this when asked.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983518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  <p:bldP spid="20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Brian Youn\Dropbox\Graph_paper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16822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C:\Users\Brian Youn\Dropbox\Graph_paper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0249" y="0"/>
            <a:ext cx="516822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8" name="Straight Connector 67"/>
          <p:cNvCxnSpPr/>
          <p:nvPr/>
        </p:nvCxnSpPr>
        <p:spPr>
          <a:xfrm>
            <a:off x="4451499" y="1926945"/>
            <a:ext cx="0" cy="490026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0" y="0"/>
            <a:ext cx="9144000" cy="19928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52400" y="503238"/>
            <a:ext cx="8229600" cy="944562"/>
          </a:xfrm>
        </p:spPr>
        <p:txBody>
          <a:bodyPr>
            <a:noAutofit/>
          </a:bodyPr>
          <a:lstStyle/>
          <a:p>
            <a:pPr algn="l" eaLnBrk="1" hangingPunct="1">
              <a:defRPr/>
            </a:pPr>
            <a:r>
              <a:rPr lang="en-US" sz="32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The meaning of “95% Confidence”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0" y="1992868"/>
            <a:ext cx="9118477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191000" y="1623536"/>
            <a:ext cx="508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Adelle Rg" pitchFamily="50" charset="0"/>
              </a:rPr>
              <a:t>0.5</a:t>
            </a:r>
            <a:endParaRPr lang="en-US" b="1" dirty="0">
              <a:latin typeface="Adelle Rg" pitchFamily="50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206783" y="1611868"/>
            <a:ext cx="508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Adelle Rg" pitchFamily="50" charset="0"/>
              </a:rPr>
              <a:t>0.6</a:t>
            </a:r>
            <a:endParaRPr lang="en-US" b="1" dirty="0">
              <a:latin typeface="Adelle Rg" pitchFamily="50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200400" y="1600200"/>
            <a:ext cx="511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Adelle Rg" pitchFamily="50" charset="0"/>
              </a:rPr>
              <a:t>0.4</a:t>
            </a:r>
            <a:endParaRPr lang="en-US" b="1" dirty="0">
              <a:latin typeface="Adelle Rg" pitchFamily="50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209800" y="1600200"/>
            <a:ext cx="503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Adelle Rg" pitchFamily="50" charset="0"/>
              </a:rPr>
              <a:t>0.3</a:t>
            </a:r>
            <a:endParaRPr lang="en-US" b="1" dirty="0">
              <a:latin typeface="Adelle Rg" pitchFamily="50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172200" y="1600200"/>
            <a:ext cx="491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latin typeface="Adelle Rg" pitchFamily="50" charset="0"/>
              </a:rPr>
              <a:t>0.7</a:t>
            </a:r>
            <a:endParaRPr lang="en-US" b="1" dirty="0">
              <a:latin typeface="Adelle Rg" pitchFamily="50" charset="0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945685" y="1915909"/>
            <a:ext cx="0" cy="4900268"/>
          </a:xfrm>
          <a:prstGeom prst="line">
            <a:avLst/>
          </a:prstGeom>
          <a:ln>
            <a:solidFill>
              <a:srgbClr val="0070C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442576" y="1915909"/>
            <a:ext cx="0" cy="490026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931725" y="1931367"/>
            <a:ext cx="0" cy="4900268"/>
          </a:xfrm>
          <a:prstGeom prst="line">
            <a:avLst/>
          </a:prstGeom>
          <a:ln>
            <a:solidFill>
              <a:srgbClr val="0070C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432749" y="1920457"/>
            <a:ext cx="0" cy="490026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485900" y="1942276"/>
            <a:ext cx="0" cy="490026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975476" y="1942276"/>
            <a:ext cx="0" cy="4900268"/>
          </a:xfrm>
          <a:prstGeom prst="line">
            <a:avLst/>
          </a:prstGeom>
          <a:ln>
            <a:solidFill>
              <a:srgbClr val="0070C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464625" y="1957732"/>
            <a:ext cx="0" cy="4900268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959151" y="1946823"/>
            <a:ext cx="0" cy="4900268"/>
          </a:xfrm>
          <a:prstGeom prst="line">
            <a:avLst/>
          </a:prstGeom>
          <a:ln>
            <a:solidFill>
              <a:srgbClr val="0070C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6930951" y="1907898"/>
            <a:ext cx="0" cy="4900268"/>
          </a:xfrm>
          <a:prstGeom prst="line">
            <a:avLst/>
          </a:prstGeom>
          <a:ln>
            <a:solidFill>
              <a:srgbClr val="0070C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981200" y="1907898"/>
            <a:ext cx="0" cy="4900268"/>
          </a:xfrm>
          <a:prstGeom prst="line">
            <a:avLst/>
          </a:prstGeom>
          <a:ln>
            <a:solidFill>
              <a:srgbClr val="0070C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3893024" y="2133600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045424" y="2333768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191000" y="2533936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582011" y="2734104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963011" y="2934272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343400" y="3134440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114800" y="3334608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963011" y="3521128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115411" y="3714472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725011" y="3907816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4114800" y="4107984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86811" y="4308152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267200" y="4509448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4191000" y="4710752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114800" y="4912056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886811" y="5106536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496411" y="5301016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267200" y="5495496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4037989" y="5689976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191611" y="5891280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344011" y="6096000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114800" y="6300720"/>
            <a:ext cx="608989" cy="0"/>
          </a:xfrm>
          <a:prstGeom prst="line">
            <a:avLst/>
          </a:prstGeom>
          <a:ln w="1016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168228" y="5891280"/>
            <a:ext cx="19159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33CC"/>
                </a:solidFill>
                <a:latin typeface="Archer Bold" pitchFamily="50" charset="0"/>
              </a:rPr>
              <a:t>…and so on…</a:t>
            </a:r>
            <a:endParaRPr lang="en-US" sz="2400" i="1" dirty="0">
              <a:solidFill>
                <a:srgbClr val="0033CC"/>
              </a:solidFill>
              <a:latin typeface="Archer Bold" pitchFamily="50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492521" y="2352049"/>
            <a:ext cx="3499079" cy="3477875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0000"/>
                </a:solidFill>
                <a:latin typeface="Archer Bold" pitchFamily="50" charset="0"/>
              </a:rPr>
              <a:t>We don’t KNOW the true proportion of Pete’s supporters (if we did, then we wouldn’t need a survey!).  But about 95% of ALL intervals contain the true proportion.</a:t>
            </a:r>
          </a:p>
          <a:p>
            <a:endParaRPr lang="en-US" sz="2000" i="1" dirty="0">
              <a:solidFill>
                <a:srgbClr val="FF0000"/>
              </a:solidFill>
              <a:latin typeface="Archer Bold" pitchFamily="50" charset="0"/>
            </a:endParaRPr>
          </a:p>
          <a:p>
            <a:r>
              <a:rPr lang="en-US" sz="2000" i="1" dirty="0" smtClean="0">
                <a:solidFill>
                  <a:srgbClr val="FF0000"/>
                </a:solidFill>
                <a:latin typeface="Archer Bold" pitchFamily="50" charset="0"/>
              </a:rPr>
              <a:t>Which means that about 5% of all resulting intervals completely miss the truth.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Archer Bold" pitchFamily="50" charset="0"/>
                <a:sym typeface="Wingdings" pitchFamily="2" charset="2"/>
              </a:rPr>
              <a:t></a:t>
            </a:r>
            <a:endParaRPr lang="en-US" sz="2000" dirty="0">
              <a:solidFill>
                <a:srgbClr val="FF0000"/>
              </a:solidFill>
              <a:latin typeface="Archer Bold" pitchFamily="50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52401" y="2133600"/>
            <a:ext cx="3276600" cy="2554545"/>
          </a:xfrm>
          <a:prstGeom prst="rect">
            <a:avLst/>
          </a:prstGeom>
          <a:solidFill>
            <a:schemeClr val="bg1">
              <a:alpha val="82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rgbClr val="FF0000"/>
                </a:solidFill>
                <a:latin typeface="Archer Bold" pitchFamily="50" charset="0"/>
              </a:rPr>
              <a:t>That’s the interval for Presidential Pete:</a:t>
            </a:r>
          </a:p>
          <a:p>
            <a:r>
              <a:rPr lang="en-US" sz="2000" i="1" dirty="0" smtClean="0">
                <a:solidFill>
                  <a:srgbClr val="FF0000"/>
                </a:solidFill>
                <a:latin typeface="Archer Bold" pitchFamily="50" charset="0"/>
              </a:rPr>
              <a:t>(0.4439, 0.5051)</a:t>
            </a:r>
          </a:p>
          <a:p>
            <a:endParaRPr lang="en-US" sz="2000" i="1" dirty="0">
              <a:solidFill>
                <a:srgbClr val="FF0000"/>
              </a:solidFill>
              <a:latin typeface="Archer Bold" pitchFamily="50" charset="0"/>
            </a:endParaRPr>
          </a:p>
          <a:p>
            <a:r>
              <a:rPr lang="en-US" sz="2000" i="1" dirty="0" smtClean="0">
                <a:solidFill>
                  <a:srgbClr val="FF0000"/>
                </a:solidFill>
                <a:latin typeface="Archer Bold" pitchFamily="50" charset="0"/>
              </a:rPr>
              <a:t>If we were to take more samples and compute more intervals, this is what it might look like…</a:t>
            </a:r>
            <a:endParaRPr lang="en-US" sz="2000" dirty="0">
              <a:solidFill>
                <a:srgbClr val="FF0000"/>
              </a:solidFill>
              <a:latin typeface="Archer Bold" pitchFamily="50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4840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7000"/>
                            </p:stCondLst>
                            <p:childTnLst>
                              <p:par>
                                <p:cTn id="70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0"/>
                            </p:stCondLst>
                            <p:childTnLst>
                              <p:par>
                                <p:cTn id="74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000"/>
                            </p:stCondLst>
                            <p:childTnLst>
                              <p:par>
                                <p:cTn id="78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500"/>
                            </p:stCondLst>
                            <p:childTnLst>
                              <p:par>
                                <p:cTn id="82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9500"/>
                            </p:stCondLst>
                            <p:childTnLst>
                              <p:par>
                                <p:cTn id="90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0"/>
                            </p:stCondLst>
                            <p:childTnLst>
                              <p:par>
                                <p:cTn id="94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500"/>
                            </p:stCondLst>
                            <p:childTnLst>
                              <p:par>
                                <p:cTn id="9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6" grpId="0" animBg="1"/>
      <p:bldP spid="6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304800" y="609600"/>
            <a:ext cx="8229600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en-US" sz="2800" dirty="0" smtClean="0">
                <a:latin typeface="Adelle Rg" pitchFamily="50" charset="0"/>
                <a:cs typeface="Times New Roman" pitchFamily="18" charset="0"/>
              </a:rPr>
              <a:t>What does the interval mean?  Is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P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r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s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i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d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n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t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i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a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l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P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t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800" dirty="0" smtClean="0">
                <a:latin typeface="Adelle Rg" pitchFamily="50" charset="0"/>
                <a:cs typeface="Times New Roman" pitchFamily="18" charset="0"/>
              </a:rPr>
              <a:t> going to win??</a:t>
            </a:r>
          </a:p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endParaRPr lang="en-US" sz="2800" dirty="0" smtClean="0">
              <a:latin typeface="Adelle Rg" pitchFamily="50" charset="0"/>
              <a:cs typeface="Times New Roman" pitchFamily="18" charset="0"/>
            </a:endParaRPr>
          </a:p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en-US" sz="2800" dirty="0" smtClean="0">
                <a:latin typeface="Adelle Rg" pitchFamily="50" charset="0"/>
                <a:cs typeface="Times New Roman" pitchFamily="18" charset="0"/>
              </a:rPr>
              <a:t>How would raising the confidence level to 98% change the interval?</a:t>
            </a:r>
            <a:br>
              <a:rPr lang="en-US" sz="2800" dirty="0" smtClean="0">
                <a:latin typeface="Adelle Rg" pitchFamily="50" charset="0"/>
                <a:cs typeface="Times New Roman" pitchFamily="18" charset="0"/>
              </a:rPr>
            </a:br>
            <a:endParaRPr lang="en-US" sz="2800" dirty="0" smtClean="0">
              <a:latin typeface="Adelle Rg" pitchFamily="50" charset="0"/>
              <a:cs typeface="Times New Roman" pitchFamily="18" charset="0"/>
            </a:endParaRPr>
          </a:p>
          <a:p>
            <a:pPr marL="514350" indent="-514350" eaLnBrk="1" hangingPunct="1">
              <a:spcBef>
                <a:spcPct val="500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P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t</a:t>
            </a:r>
            <a:r>
              <a:rPr lang="en-US" sz="28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 </a:t>
            </a:r>
            <a:r>
              <a:rPr lang="en-US" sz="2800" dirty="0" smtClean="0">
                <a:latin typeface="Adelle Rg" pitchFamily="50" charset="0"/>
                <a:cs typeface="Times New Roman" pitchFamily="18" charset="0"/>
              </a:rPr>
              <a:t>wants another poll taken but only has enough campaign money left to poll 500 voters.  What would this change in sample size do to the interval?</a:t>
            </a:r>
            <a:endParaRPr lang="en-US" sz="2800" dirty="0">
              <a:latin typeface="Adelle Rg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48" y="44669"/>
            <a:ext cx="67249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Hmmm… (questions to ponder)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40349" y="1447800"/>
            <a:ext cx="74607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We don’t know, because the interval contains values both above and below 50%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0823" y="3124200"/>
            <a:ext cx="74607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This makes the interval wider (the bigger the margin of error, the more confidence you have – think the bigger the fly swatter…)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21297" y="5486400"/>
            <a:ext cx="74607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This also makes the interval wider – “n” is in the denominator of the formula – dividing by a smaller number makes the margin of error bigger/wider.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82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48" y="44669"/>
            <a:ext cx="7731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Once I get it, what does a CI mean?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637404"/>
            <a:ext cx="8382000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rabicParenR"/>
            </a:pPr>
            <a:r>
              <a:rPr lang="en-US" sz="2000" dirty="0">
                <a:latin typeface="Adelle Rg" pitchFamily="50" charset="0"/>
              </a:rPr>
              <a:t>We are 95% confident that the true proportion of voters in favor of 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P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t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 </a:t>
            </a:r>
            <a:r>
              <a:rPr lang="en-US" sz="2000" dirty="0" smtClean="0">
                <a:latin typeface="Adelle Rg" pitchFamily="50" charset="0"/>
              </a:rPr>
              <a:t>is </a:t>
            </a:r>
            <a:r>
              <a:rPr lang="en-US" sz="2000" dirty="0">
                <a:latin typeface="Adelle Rg" pitchFamily="50" charset="0"/>
              </a:rPr>
              <a:t>between 44% and 50.5%.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arenR"/>
            </a:pPr>
            <a:r>
              <a:rPr lang="en-US" sz="2000" dirty="0">
                <a:latin typeface="Adelle Rg" pitchFamily="50" charset="0"/>
              </a:rPr>
              <a:t>There is a 0.95 probability that the true proportion of voters in favor of 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P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t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000" dirty="0" smtClean="0">
                <a:latin typeface="Adelle Rg" pitchFamily="50" charset="0"/>
              </a:rPr>
              <a:t> </a:t>
            </a:r>
            <a:r>
              <a:rPr lang="en-US" sz="2000" dirty="0">
                <a:latin typeface="Adelle Rg" pitchFamily="50" charset="0"/>
              </a:rPr>
              <a:t>is between 44% and 50.5%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arenR"/>
            </a:pPr>
            <a:r>
              <a:rPr lang="en-US" sz="2000" dirty="0">
                <a:latin typeface="Adelle Rg" pitchFamily="50" charset="0"/>
              </a:rPr>
              <a:t>If this procedure were repeated many times, approximately 95% of the sample proportions would be between 44% and 50.5%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arenR"/>
            </a:pPr>
            <a:r>
              <a:rPr lang="en-US" sz="2000" dirty="0">
                <a:latin typeface="Adelle Rg" pitchFamily="50" charset="0"/>
              </a:rPr>
              <a:t>The true proportion of all voters in favor of 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P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r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s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i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d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n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t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i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a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l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P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t</a:t>
            </a:r>
            <a:r>
              <a:rPr lang="en-US" sz="200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000" dirty="0">
                <a:latin typeface="Adelle Rg" pitchFamily="50" charset="0"/>
              </a:rPr>
              <a:t> is definitely between 44% and 50.5%.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arenR"/>
            </a:pPr>
            <a:r>
              <a:rPr lang="en-US" sz="2000" dirty="0" smtClean="0">
                <a:latin typeface="Adelle Rg" pitchFamily="50" charset="0"/>
              </a:rPr>
              <a:t>If </a:t>
            </a:r>
            <a:r>
              <a:rPr lang="en-US" sz="2000" dirty="0">
                <a:latin typeface="Adelle Rg" pitchFamily="50" charset="0"/>
              </a:rPr>
              <a:t>this procedure were repeated many times, approximately 95% of the resulting intervals would capture the true population proportion of voters in favor of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P</a:t>
            </a:r>
            <a:r>
              <a:rPr lang="en-US" sz="2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t</a:t>
            </a:r>
            <a:r>
              <a:rPr lang="en-US" sz="2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000" dirty="0" smtClean="0">
                <a:latin typeface="Adelle Rg" pitchFamily="50" charset="0"/>
              </a:rPr>
              <a:t>.</a:t>
            </a:r>
            <a:endParaRPr lang="en-US" sz="2000" dirty="0">
              <a:latin typeface="Adelle Rg" pitchFamily="50" charset="0"/>
            </a:endParaRPr>
          </a:p>
          <a:p>
            <a:pPr marL="342900" indent="-342900">
              <a:spcAft>
                <a:spcPts val="600"/>
              </a:spcAft>
              <a:buFont typeface="+mj-lt"/>
              <a:buAutoNum type="arabicParenR"/>
            </a:pPr>
            <a:r>
              <a:rPr lang="en-US" sz="2000" dirty="0">
                <a:latin typeface="Adelle Rg" pitchFamily="50" charset="0"/>
              </a:rPr>
              <a:t>We are 95% confident that the sample proportion of voters in favor of 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P</a:t>
            </a:r>
            <a:r>
              <a:rPr lang="en-US" sz="2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</a:t>
            </a:r>
            <a:r>
              <a:rPr lang="en-US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t</a:t>
            </a:r>
            <a:r>
              <a:rPr lang="en-US" sz="20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e </a:t>
            </a:r>
            <a:r>
              <a:rPr lang="en-US" sz="2000" dirty="0" smtClean="0">
                <a:latin typeface="Adelle Rg" pitchFamily="50" charset="0"/>
              </a:rPr>
              <a:t>is </a:t>
            </a:r>
            <a:r>
              <a:rPr lang="en-US" sz="2000" dirty="0">
                <a:latin typeface="Adelle Rg" pitchFamily="50" charset="0"/>
              </a:rPr>
              <a:t>contained in the interval (0.444, 0.505</a:t>
            </a:r>
            <a:r>
              <a:rPr lang="en-US" sz="2000" dirty="0" smtClean="0">
                <a:latin typeface="Adelle Rg" pitchFamily="50" charset="0"/>
              </a:rPr>
              <a:t>).</a:t>
            </a:r>
            <a:endParaRPr lang="en-US" sz="2000" dirty="0">
              <a:latin typeface="Adelle Rg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0991" y="6575609"/>
            <a:ext cx="60730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>
                <a:solidFill>
                  <a:schemeClr val="bg1">
                    <a:lumMod val="50000"/>
                  </a:schemeClr>
                </a:solidFill>
                <a:latin typeface="Adelle Rg" pitchFamily="50" charset="0"/>
              </a:rPr>
              <a:t>“Mathematics is no more computation than typing is literature”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latin typeface="Adelle Rg" pitchFamily="50" charset="0"/>
              </a:rPr>
              <a:t>– John Allen </a:t>
            </a:r>
            <a:r>
              <a:rPr lang="en-US" sz="1200" dirty="0" err="1" smtClean="0">
                <a:solidFill>
                  <a:schemeClr val="bg1">
                    <a:lumMod val="50000"/>
                  </a:schemeClr>
                </a:solidFill>
                <a:latin typeface="Adelle Rg" pitchFamily="50" charset="0"/>
              </a:rPr>
              <a:t>Paulos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Adelle Rg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5105400"/>
            <a:ext cx="74607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Gotham Black" pitchFamily="50" charset="0"/>
              </a:rPr>
              <a:t>Only statements (1) and (5) are true.  Anything that says “probability” or “percent of the </a:t>
            </a:r>
            <a:r>
              <a:rPr lang="en-US" sz="2000" u="sng" dirty="0" smtClean="0">
                <a:solidFill>
                  <a:srgbClr val="FF0000"/>
                </a:solidFill>
                <a:latin typeface="Gotham Black" pitchFamily="50" charset="0"/>
              </a:rPr>
              <a:t>time</a:t>
            </a:r>
            <a:r>
              <a:rPr lang="en-US" sz="2000" dirty="0" smtClean="0">
                <a:solidFill>
                  <a:srgbClr val="FF0000"/>
                </a:solidFill>
                <a:latin typeface="Gotham Black" pitchFamily="50" charset="0"/>
              </a:rPr>
              <a:t>” </a:t>
            </a:r>
            <a:r>
              <a:rPr lang="en-US" sz="2000" dirty="0" smtClean="0">
                <a:solidFill>
                  <a:srgbClr val="FF0000"/>
                </a:solidFill>
                <a:latin typeface="Gotham Black" pitchFamily="50" charset="0"/>
              </a:rPr>
              <a:t>for ONE specific interval… or that refers to “sample </a:t>
            </a:r>
            <a:r>
              <a:rPr lang="en-US" sz="2000" dirty="0" smtClean="0">
                <a:solidFill>
                  <a:srgbClr val="FF0000"/>
                </a:solidFill>
                <a:latin typeface="Gotham Black" pitchFamily="50" charset="0"/>
              </a:rPr>
              <a:t>proportion” is missing the point…</a:t>
            </a:r>
            <a:endParaRPr lang="en-US" sz="2000" dirty="0">
              <a:solidFill>
                <a:srgbClr val="FF0000"/>
              </a:solidFill>
              <a:latin typeface="Gotham Black" pitchFamily="50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062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8" descr="MCj0083595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685800"/>
            <a:ext cx="1795463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28600" y="629444"/>
            <a:ext cx="65532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>Another Gallop Poll </a:t>
            </a:r>
            <a:r>
              <a:rPr lang="en-US" sz="2800" dirty="0" smtClean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>is taken in </a:t>
            </a:r>
            <a:r>
              <a:rPr lang="en-US" sz="2800" dirty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>order to measure the </a:t>
            </a:r>
            <a:r>
              <a:rPr lang="en-US" sz="2800" dirty="0" smtClean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>proportion </a:t>
            </a:r>
            <a:r>
              <a:rPr lang="en-US" sz="2800" dirty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>of </a:t>
            </a:r>
            <a:r>
              <a:rPr lang="en-US" sz="2800" dirty="0" smtClean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>adults who approve </a:t>
            </a:r>
            <a:r>
              <a:rPr lang="en-US" sz="2800" dirty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>of attempts to clone humans. What sample size is necessary to be within </a:t>
            </a:r>
            <a:r>
              <a:rPr lang="en-US" sz="2800" u="sng" dirty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>+</a:t>
            </a:r>
            <a:r>
              <a:rPr lang="en-US" sz="2800" dirty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>0.04 </a:t>
            </a:r>
            <a:r>
              <a:rPr lang="en-US" sz="2800" dirty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>of the true proportion of adults who approve of attempts to clone humans with a </a:t>
            </a:r>
            <a:r>
              <a:rPr lang="en-US" sz="2800" dirty="0" smtClean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>95% confidence </a:t>
            </a:r>
            <a:r>
              <a:rPr lang="en-US" sz="2800" dirty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>i</a:t>
            </a:r>
            <a:r>
              <a:rPr lang="en-US" sz="2800" dirty="0" smtClean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>nterval</a:t>
            </a:r>
            <a:r>
              <a:rPr lang="en-US" sz="2800" dirty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000000"/>
              </a:solidFill>
              <a:latin typeface="Adelle Rg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48" y="44669"/>
            <a:ext cx="60807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0000">
                    <a:lumMod val="85000"/>
                    <a:lumOff val="1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The Human Cloning Problem</a:t>
            </a:r>
            <a:endParaRPr lang="en-US" sz="3200" dirty="0">
              <a:solidFill>
                <a:srgbClr val="000000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408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76200" y="76200"/>
            <a:ext cx="8229600" cy="9144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4800" dirty="0" smtClean="0">
                <a:solidFill>
                  <a:srgbClr val="660066"/>
                </a:solidFill>
                <a:latin typeface="Gotham Black" pitchFamily="50" charset="0"/>
              </a:rPr>
              <a:t>1-proportion z-interval</a:t>
            </a:r>
          </a:p>
        </p:txBody>
      </p:sp>
      <p:graphicFrame>
        <p:nvGraphicFramePr>
          <p:cNvPr id="36876" name="Object 12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06063377"/>
              </p:ext>
            </p:extLst>
          </p:nvPr>
        </p:nvGraphicFramePr>
        <p:xfrm>
          <a:off x="1352550" y="1708150"/>
          <a:ext cx="1022350" cy="161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2" name="Equation" r:id="rId4" imgW="152334" imgH="241195" progId="Equation.3">
                  <p:embed/>
                </p:oleObj>
              </mc:Choice>
              <mc:Fallback>
                <p:oleObj name="Equation" r:id="rId4" imgW="152334" imgH="241195" progId="Equation.3">
                  <p:embed/>
                  <p:pic>
                    <p:nvPicPr>
                      <p:cNvPr id="0" name="Picture 11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1708150"/>
                        <a:ext cx="1022350" cy="161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8" name="Object 1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452503774"/>
              </p:ext>
            </p:extLst>
          </p:nvPr>
        </p:nvGraphicFramePr>
        <p:xfrm>
          <a:off x="2320925" y="1825625"/>
          <a:ext cx="2349500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3" name="Equation" r:id="rId6" imgW="355138" imgH="177569" progId="Equation.3">
                  <p:embed/>
                </p:oleObj>
              </mc:Choice>
              <mc:Fallback>
                <p:oleObj name="Equation" r:id="rId6" imgW="355138" imgH="177569" progId="Equation.3">
                  <p:embed/>
                  <p:pic>
                    <p:nvPicPr>
                      <p:cNvPr id="0" name="Picture 11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925" y="1825625"/>
                        <a:ext cx="2349500" cy="1174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Text Box 5"/>
          <p:cNvSpPr txBox="1">
            <a:spLocks noChangeArrowheads="1"/>
          </p:cNvSpPr>
          <p:nvPr/>
        </p:nvSpPr>
        <p:spPr bwMode="auto">
          <a:xfrm>
            <a:off x="152400" y="3863975"/>
            <a:ext cx="8763000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300" b="1" dirty="0">
                <a:solidFill>
                  <a:srgbClr val="6600CC"/>
                </a:solidFill>
              </a:rPr>
              <a:t>Statistic </a:t>
            </a:r>
            <a:r>
              <a:rPr lang="en-US" sz="2300" b="1" u="sng" dirty="0">
                <a:solidFill>
                  <a:srgbClr val="6600CC"/>
                </a:solidFill>
              </a:rPr>
              <a:t>+</a:t>
            </a:r>
            <a:r>
              <a:rPr lang="en-US" sz="2300" b="1" dirty="0">
                <a:solidFill>
                  <a:srgbClr val="6600CC"/>
                </a:solidFill>
              </a:rPr>
              <a:t> Critical value </a:t>
            </a:r>
            <a:r>
              <a:rPr lang="en-US" sz="2300" b="1" dirty="0">
                <a:solidFill>
                  <a:srgbClr val="6600CC"/>
                </a:solidFill>
                <a:cs typeface="Arial" charset="0"/>
              </a:rPr>
              <a:t>× </a:t>
            </a:r>
            <a:r>
              <a:rPr lang="en-US" sz="2300" b="1" dirty="0">
                <a:solidFill>
                  <a:srgbClr val="6600CC"/>
                </a:solidFill>
              </a:rPr>
              <a:t>Standard deviation of the </a:t>
            </a:r>
            <a:r>
              <a:rPr lang="en-US" sz="2300" b="1" dirty="0" smtClean="0">
                <a:solidFill>
                  <a:srgbClr val="6600CC"/>
                </a:solidFill>
              </a:rPr>
              <a:t>statistic</a:t>
            </a:r>
            <a:endParaRPr lang="en-US" sz="2300" b="1" dirty="0">
              <a:solidFill>
                <a:srgbClr val="6600CC"/>
              </a:solidFill>
            </a:endParaRP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V="1">
            <a:off x="796925" y="2984500"/>
            <a:ext cx="762000" cy="914400"/>
          </a:xfrm>
          <a:prstGeom prst="line">
            <a:avLst/>
          </a:prstGeom>
          <a:noFill/>
          <a:ln w="76200">
            <a:solidFill>
              <a:srgbClr val="00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V="1">
            <a:off x="3159125" y="2832100"/>
            <a:ext cx="228600" cy="1066800"/>
          </a:xfrm>
          <a:prstGeom prst="line">
            <a:avLst/>
          </a:prstGeom>
          <a:noFill/>
          <a:ln w="76200">
            <a:solidFill>
              <a:srgbClr val="00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 flipV="1">
            <a:off x="5410200" y="3441699"/>
            <a:ext cx="0" cy="457199"/>
          </a:xfrm>
          <a:prstGeom prst="line">
            <a:avLst/>
          </a:prstGeom>
          <a:noFill/>
          <a:ln w="76200">
            <a:solidFill>
              <a:srgbClr val="0099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773630169"/>
              </p:ext>
            </p:extLst>
          </p:nvPr>
        </p:nvGraphicFramePr>
        <p:xfrm>
          <a:off x="4429125" y="1676400"/>
          <a:ext cx="2665413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84" name="Equation" r:id="rId8" imgW="647419" imgH="444307" progId="Equation.3">
                  <p:embed/>
                </p:oleObj>
              </mc:Choice>
              <mc:Fallback>
                <p:oleObj name="Equation" r:id="rId8" imgW="647419" imgH="444307" progId="Equation.3">
                  <p:embed/>
                  <p:pic>
                    <p:nvPicPr>
                      <p:cNvPr id="0" name="Picture 11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1676400"/>
                        <a:ext cx="2665413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487" y="4306669"/>
            <a:ext cx="1370696" cy="646331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otham Black" pitchFamily="50" charset="0"/>
              </a:rPr>
              <a:t>POINT</a:t>
            </a:r>
          </a:p>
          <a:p>
            <a:pPr algn="ctr"/>
            <a:r>
              <a:rPr lang="en-US" dirty="0" smtClean="0">
                <a:latin typeface="Gotham Black" pitchFamily="50" charset="0"/>
              </a:rPr>
              <a:t>ESTIMATE</a:t>
            </a:r>
            <a:endParaRPr lang="en-US" dirty="0">
              <a:latin typeface="Gotham Black" pitchFamily="50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38600" y="4306669"/>
            <a:ext cx="4343400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Gotham Black" pitchFamily="50" charset="0"/>
              </a:rPr>
              <a:t>STANDARD ERROR</a:t>
            </a:r>
          </a:p>
          <a:p>
            <a:pPr algn="ctr"/>
            <a:r>
              <a:rPr lang="en-US" dirty="0" smtClean="0">
                <a:latin typeface="Gotham Black" pitchFamily="50" charset="0"/>
              </a:rPr>
              <a:t>(an estimate for std. </a:t>
            </a:r>
            <a:r>
              <a:rPr lang="en-US" dirty="0" err="1" smtClean="0">
                <a:latin typeface="Gotham Black" pitchFamily="50" charset="0"/>
              </a:rPr>
              <a:t>dev</a:t>
            </a:r>
            <a:r>
              <a:rPr lang="en-US" dirty="0" smtClean="0">
                <a:latin typeface="Gotham Black" pitchFamily="50" charset="0"/>
              </a:rPr>
              <a:t>)</a:t>
            </a:r>
            <a:endParaRPr lang="en-US" dirty="0">
              <a:latin typeface="Gotham Black" pitchFamily="50" charset="0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24496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80" grpId="0" animBg="1"/>
      <p:bldP spid="36881" grpId="0" animBg="1"/>
      <p:bldP spid="36882" grpId="0" animBg="1"/>
      <p:bldP spid="2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077200" cy="1858962"/>
          </a:xfrm>
        </p:spPr>
        <p:txBody>
          <a:bodyPr/>
          <a:lstStyle/>
          <a:p>
            <a:pPr algn="l" eaLnBrk="1" hangingPunct="1"/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What p-hat (p) do you use when trying to find the sample size for a given margin of error?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590800"/>
            <a:ext cx="4038600" cy="35353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500" dirty="0" smtClean="0">
                <a:solidFill>
                  <a:schemeClr val="bg1"/>
                </a:solidFill>
                <a:latin typeface="Adelle Rg" pitchFamily="50" charset="0"/>
              </a:rPr>
              <a:t>.1(.9) = .09</a:t>
            </a:r>
          </a:p>
          <a:p>
            <a:pPr eaLnBrk="1" hangingPunct="1">
              <a:buFontTx/>
              <a:buNone/>
            </a:pPr>
            <a:r>
              <a:rPr lang="en-US" sz="3500" dirty="0" smtClean="0">
                <a:solidFill>
                  <a:schemeClr val="bg1"/>
                </a:solidFill>
                <a:latin typeface="Adelle Rg" pitchFamily="50" charset="0"/>
              </a:rPr>
              <a:t>.2(.8) = .16</a:t>
            </a:r>
          </a:p>
          <a:p>
            <a:pPr eaLnBrk="1" hangingPunct="1">
              <a:buFontTx/>
              <a:buNone/>
            </a:pPr>
            <a:r>
              <a:rPr lang="en-US" sz="3500" dirty="0" smtClean="0">
                <a:solidFill>
                  <a:schemeClr val="bg1"/>
                </a:solidFill>
                <a:latin typeface="Adelle Rg" pitchFamily="50" charset="0"/>
              </a:rPr>
              <a:t>.3(.7) = .21</a:t>
            </a:r>
          </a:p>
          <a:p>
            <a:pPr eaLnBrk="1" hangingPunct="1">
              <a:buFontTx/>
              <a:buNone/>
            </a:pPr>
            <a:r>
              <a:rPr lang="en-US" sz="3500" dirty="0" smtClean="0">
                <a:solidFill>
                  <a:schemeClr val="bg1"/>
                </a:solidFill>
                <a:latin typeface="Adelle Rg" pitchFamily="50" charset="0"/>
              </a:rPr>
              <a:t>.4(.6) = .24</a:t>
            </a:r>
          </a:p>
          <a:p>
            <a:pPr eaLnBrk="1" hangingPunct="1">
              <a:buFontTx/>
              <a:buNone/>
            </a:pPr>
            <a:r>
              <a:rPr lang="en-US" sz="3500" dirty="0" smtClean="0">
                <a:solidFill>
                  <a:schemeClr val="bg1"/>
                </a:solidFill>
                <a:latin typeface="Adelle Rg" pitchFamily="50" charset="0"/>
              </a:rPr>
              <a:t>.5(.5) = .25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86200" y="2590800"/>
            <a:ext cx="4800600" cy="2895600"/>
          </a:xfrm>
        </p:spPr>
        <p:txBody>
          <a:bodyPr/>
          <a:lstStyle/>
          <a:p>
            <a:pPr marL="6350" indent="7938" eaLnBrk="1" hangingPunct="1">
              <a:buFontTx/>
              <a:buNone/>
            </a:pP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By using 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0.5 for p-hat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, we are using the worst-case scenario and using the largest SD in our calculations.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2607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  <p:bldP spid="12292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152400" y="152400"/>
            <a:ext cx="8686800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500" dirty="0" smtClean="0">
                <a:solidFill>
                  <a:srgbClr val="000000"/>
                </a:solidFill>
                <a:latin typeface="Adelle Rg" pitchFamily="50" charset="0"/>
              </a:rPr>
              <a:t>What </a:t>
            </a:r>
            <a:r>
              <a:rPr lang="en-US" sz="2500" dirty="0">
                <a:solidFill>
                  <a:srgbClr val="000000"/>
                </a:solidFill>
                <a:latin typeface="Adelle Rg" pitchFamily="50" charset="0"/>
              </a:rPr>
              <a:t>sample size is necessary to be within </a:t>
            </a:r>
            <a:r>
              <a:rPr lang="en-US" sz="2500" u="sng" dirty="0" smtClean="0">
                <a:solidFill>
                  <a:srgbClr val="000000"/>
                </a:solidFill>
                <a:latin typeface="Adelle Rg" pitchFamily="50" charset="0"/>
              </a:rPr>
              <a:t>+</a:t>
            </a:r>
            <a:r>
              <a:rPr lang="en-US" sz="2500" dirty="0" smtClean="0">
                <a:solidFill>
                  <a:srgbClr val="000000"/>
                </a:solidFill>
                <a:latin typeface="Adelle Rg" pitchFamily="50" charset="0"/>
              </a:rPr>
              <a:t>0.04 </a:t>
            </a:r>
            <a:r>
              <a:rPr lang="en-US" sz="2500" dirty="0">
                <a:solidFill>
                  <a:srgbClr val="000000"/>
                </a:solidFill>
                <a:latin typeface="Adelle Rg" pitchFamily="50" charset="0"/>
              </a:rPr>
              <a:t>of the true proportion of adults who approve of attempts to clone humans with a 95% </a:t>
            </a:r>
            <a:r>
              <a:rPr lang="en-US" sz="2500" dirty="0" smtClean="0">
                <a:solidFill>
                  <a:srgbClr val="000000"/>
                </a:solidFill>
                <a:latin typeface="Adelle Rg" pitchFamily="50" charset="0"/>
              </a:rPr>
              <a:t>confidence interval</a:t>
            </a:r>
            <a:r>
              <a:rPr lang="en-US" sz="2500" dirty="0">
                <a:solidFill>
                  <a:srgbClr val="000000"/>
                </a:solidFill>
                <a:latin typeface="Adelle Rg" pitchFamily="50" charset="0"/>
              </a:rPr>
              <a:t>?</a:t>
            </a:r>
          </a:p>
        </p:txBody>
      </p:sp>
      <p:graphicFrame>
        <p:nvGraphicFramePr>
          <p:cNvPr id="92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505263"/>
              </p:ext>
            </p:extLst>
          </p:nvPr>
        </p:nvGraphicFramePr>
        <p:xfrm>
          <a:off x="1866540" y="1295400"/>
          <a:ext cx="2620602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20" name="Equation" r:id="rId4" imgW="1244520" imgH="2171520" progId="Equation.3">
                  <p:embed/>
                </p:oleObj>
              </mc:Choice>
              <mc:Fallback>
                <p:oleObj name="Equation" r:id="rId4" imgW="1244520" imgH="21715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540" y="1295400"/>
                        <a:ext cx="2620602" cy="45720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AutoShape 6"/>
          <p:cNvSpPr>
            <a:spLocks noChangeArrowheads="1"/>
          </p:cNvSpPr>
          <p:nvPr/>
        </p:nvSpPr>
        <p:spPr bwMode="auto">
          <a:xfrm>
            <a:off x="5105400" y="2376487"/>
            <a:ext cx="3200400" cy="533400"/>
          </a:xfrm>
          <a:prstGeom prst="wedgeRectCallout">
            <a:avLst>
              <a:gd name="adj1" fmla="val -69148"/>
              <a:gd name="adj2" fmla="val 18153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500" b="1">
                <a:solidFill>
                  <a:srgbClr val="333399"/>
                </a:solidFill>
              </a:rPr>
              <a:t>Use p-hat = .5</a:t>
            </a:r>
          </a:p>
        </p:txBody>
      </p:sp>
      <p:sp>
        <p:nvSpPr>
          <p:cNvPr id="23559" name="AutoShape 7"/>
          <p:cNvSpPr>
            <a:spLocks noChangeArrowheads="1"/>
          </p:cNvSpPr>
          <p:nvPr/>
        </p:nvSpPr>
        <p:spPr bwMode="auto">
          <a:xfrm>
            <a:off x="4800600" y="3595687"/>
            <a:ext cx="3200400" cy="533400"/>
          </a:xfrm>
          <a:prstGeom prst="wedgeRectCallout">
            <a:avLst>
              <a:gd name="adj1" fmla="val -69148"/>
              <a:gd name="adj2" fmla="val 18153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500" b="1">
                <a:solidFill>
                  <a:srgbClr val="333399"/>
                </a:solidFill>
              </a:rPr>
              <a:t>Divide by 1.96</a:t>
            </a:r>
          </a:p>
        </p:txBody>
      </p:sp>
      <p:sp>
        <p:nvSpPr>
          <p:cNvPr id="23560" name="AutoShape 8"/>
          <p:cNvSpPr>
            <a:spLocks noChangeArrowheads="1"/>
          </p:cNvSpPr>
          <p:nvPr/>
        </p:nvSpPr>
        <p:spPr bwMode="auto">
          <a:xfrm>
            <a:off x="5029200" y="4433887"/>
            <a:ext cx="3200400" cy="533400"/>
          </a:xfrm>
          <a:prstGeom prst="wedgeRectCallout">
            <a:avLst>
              <a:gd name="adj1" fmla="val -85167"/>
              <a:gd name="adj2" fmla="val 33931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500" b="1">
                <a:solidFill>
                  <a:srgbClr val="333399"/>
                </a:solidFill>
              </a:rPr>
              <a:t>Square both sides</a:t>
            </a:r>
          </a:p>
        </p:txBody>
      </p:sp>
      <p:sp>
        <p:nvSpPr>
          <p:cNvPr id="23561" name="AutoShape 9"/>
          <p:cNvSpPr>
            <a:spLocks noChangeArrowheads="1"/>
          </p:cNvSpPr>
          <p:nvPr/>
        </p:nvSpPr>
        <p:spPr bwMode="auto">
          <a:xfrm rot="10800000" flipV="1">
            <a:off x="4800600" y="5119687"/>
            <a:ext cx="4038600" cy="533400"/>
          </a:xfrm>
          <a:prstGeom prst="wedgeRectCallout">
            <a:avLst>
              <a:gd name="adj1" fmla="val 60611"/>
              <a:gd name="adj2" fmla="val 27972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500" b="1">
                <a:solidFill>
                  <a:srgbClr val="333399"/>
                </a:solidFill>
              </a:rPr>
              <a:t>Round up on sample size</a:t>
            </a:r>
          </a:p>
        </p:txBody>
      </p:sp>
      <p:pic>
        <p:nvPicPr>
          <p:cNvPr id="9224" name="Picture 10" descr="MCj00835950000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419600"/>
            <a:ext cx="1395413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2088101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1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9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7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 animBg="1"/>
      <p:bldP spid="23558" grpId="1" animBg="1"/>
      <p:bldP spid="23559" grpId="0" animBg="1"/>
      <p:bldP spid="23559" grpId="1" animBg="1"/>
      <p:bldP spid="23560" grpId="0" animBg="1"/>
      <p:bldP spid="23560" grpId="1" animBg="1"/>
      <p:bldP spid="2356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28600" y="629444"/>
            <a:ext cx="8077200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dirty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>According to an article in the Chicago Tribune, about 75% of all high school students owned a cell phone in 2010.  It is reasonable to believe that since that time, this proportion has increased.  Suppose we wish to conduct a survey to estimate the current proportion of high school students that have a cell phone within 6% with 90% confidence.  Find the necessary sample size.  </a:t>
            </a:r>
            <a:r>
              <a:rPr lang="en-US" sz="2000" dirty="0" smtClean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  <a:t/>
            </a:r>
            <a:br>
              <a:rPr lang="en-US" sz="2000" dirty="0" smtClean="0">
                <a:solidFill>
                  <a:srgbClr val="000000"/>
                </a:solidFill>
                <a:latin typeface="Adelle Rg" pitchFamily="50" charset="0"/>
                <a:cs typeface="Times New Roman" pitchFamily="18" charset="0"/>
              </a:rPr>
            </a:br>
            <a:r>
              <a:rPr lang="en-US" sz="1600" i="1" dirty="0" smtClean="0">
                <a:solidFill>
                  <a:srgbClr val="0000FF"/>
                </a:solidFill>
                <a:latin typeface="Adelle Rg" pitchFamily="50" charset="0"/>
                <a:cs typeface="Times New Roman" pitchFamily="18" charset="0"/>
              </a:rPr>
              <a:t>(</a:t>
            </a:r>
            <a:r>
              <a:rPr lang="en-US" sz="1600" i="1" dirty="0">
                <a:solidFill>
                  <a:srgbClr val="0000FF"/>
                </a:solidFill>
                <a:latin typeface="Adelle Rg" pitchFamily="50" charset="0"/>
                <a:cs typeface="Times New Roman" pitchFamily="18" charset="0"/>
              </a:rPr>
              <a:t>in this problem, we have additional information about the proportion of interest… so we should </a:t>
            </a:r>
            <a:r>
              <a:rPr lang="en-US" sz="1600" b="1" i="1" u="sng" dirty="0">
                <a:solidFill>
                  <a:srgbClr val="0000FF"/>
                </a:solidFill>
                <a:latin typeface="Adelle Rg" pitchFamily="50" charset="0"/>
                <a:cs typeface="Times New Roman" pitchFamily="18" charset="0"/>
              </a:rPr>
              <a:t>not</a:t>
            </a:r>
            <a:r>
              <a:rPr lang="en-US" sz="1600" i="1" dirty="0">
                <a:solidFill>
                  <a:srgbClr val="0000FF"/>
                </a:solidFill>
                <a:latin typeface="Adelle Rg" pitchFamily="50" charset="0"/>
                <a:cs typeface="Times New Roman" pitchFamily="18" charset="0"/>
              </a:rPr>
              <a:t> use 0.5 for p-hat</a:t>
            </a:r>
            <a:r>
              <a:rPr lang="en-US" sz="1600" i="1" dirty="0" smtClean="0">
                <a:solidFill>
                  <a:srgbClr val="0000FF"/>
                </a:solidFill>
                <a:latin typeface="Adelle Rg" pitchFamily="50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648" y="44669"/>
            <a:ext cx="67938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0000">
                    <a:lumMod val="85000"/>
                    <a:lumOff val="1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High </a:t>
            </a:r>
            <a:r>
              <a:rPr lang="en-US" sz="3200" dirty="0" err="1" smtClean="0">
                <a:solidFill>
                  <a:srgbClr val="000000">
                    <a:lumMod val="85000"/>
                    <a:lumOff val="1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schoolers</a:t>
            </a:r>
            <a:r>
              <a:rPr lang="en-US" sz="3200" dirty="0" smtClean="0">
                <a:solidFill>
                  <a:srgbClr val="000000">
                    <a:lumMod val="85000"/>
                    <a:lumOff val="1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 with cell phones</a:t>
            </a:r>
            <a:endParaRPr lang="en-US" sz="3200" dirty="0">
              <a:solidFill>
                <a:srgbClr val="000000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7454176"/>
              </p:ext>
            </p:extLst>
          </p:nvPr>
        </p:nvGraphicFramePr>
        <p:xfrm>
          <a:off x="2438400" y="3200400"/>
          <a:ext cx="3049587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38" name="Equation" r:id="rId4" imgW="1447560" imgH="1447560" progId="Equation.3">
                  <p:embed/>
                </p:oleObj>
              </mc:Choice>
              <mc:Fallback>
                <p:oleObj name="Equation" r:id="rId4" imgW="1447560" imgH="14475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200400"/>
                        <a:ext cx="3049587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465357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/>
            </a:gs>
            <a:gs pos="100000">
              <a:schemeClr val="tx1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28" y="1752600"/>
            <a:ext cx="7726772" cy="2184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1942 report" pitchFamily="1" charset="0"/>
              </a:rPr>
              <a:t>[fin]</a:t>
            </a:r>
            <a:endParaRPr lang="en-US" sz="3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1942 report" pitchFamily="1" charset="0"/>
            </a:endParaRPr>
          </a:p>
        </p:txBody>
      </p:sp>
      <p:sp>
        <p:nvSpPr>
          <p:cNvPr id="2" name="Multiply 1"/>
          <p:cNvSpPr/>
          <p:nvPr/>
        </p:nvSpPr>
        <p:spPr>
          <a:xfrm>
            <a:off x="2986087" y="1828800"/>
            <a:ext cx="457200" cy="457200"/>
          </a:xfrm>
          <a:prstGeom prst="mathMultiply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Multiply 4"/>
          <p:cNvSpPr/>
          <p:nvPr/>
        </p:nvSpPr>
        <p:spPr>
          <a:xfrm>
            <a:off x="4114800" y="1828800"/>
            <a:ext cx="457200" cy="457200"/>
          </a:xfrm>
          <a:prstGeom prst="mathMultiply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Multiply 5"/>
          <p:cNvSpPr/>
          <p:nvPr/>
        </p:nvSpPr>
        <p:spPr>
          <a:xfrm>
            <a:off x="4572000" y="1828800"/>
            <a:ext cx="457200" cy="457200"/>
          </a:xfrm>
          <a:prstGeom prst="mathMultiply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Multiply 6"/>
          <p:cNvSpPr/>
          <p:nvPr/>
        </p:nvSpPr>
        <p:spPr>
          <a:xfrm>
            <a:off x="5715000" y="1828800"/>
            <a:ext cx="457200" cy="457200"/>
          </a:xfrm>
          <a:prstGeom prst="mathMultiply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3364468"/>
            <a:ext cx="3065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Test Review (due test day)</a:t>
            </a:r>
            <a:endParaRPr lang="en-US" sz="1600" b="1" i="1" dirty="0">
              <a:solidFill>
                <a:srgbClr val="0000F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886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tx1"/>
            </a:gs>
            <a:gs pos="100000">
              <a:srgbClr val="660066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8229600" cy="1325562"/>
          </a:xfrm>
        </p:spPr>
        <p:txBody>
          <a:bodyPr anchor="t" anchorCtr="0"/>
          <a:lstStyle/>
          <a:p>
            <a:pPr algn="l" eaLnBrk="1" hangingPunct="1"/>
            <a:r>
              <a:rPr lang="en-US" sz="5500" dirty="0" smtClean="0">
                <a:solidFill>
                  <a:schemeClr val="bg1"/>
                </a:solidFill>
                <a:latin typeface="Gotham Black" pitchFamily="50" charset="0"/>
              </a:rPr>
              <a:t>CONDITIONS:</a:t>
            </a:r>
            <a:br>
              <a:rPr lang="en-US" sz="5500" dirty="0" smtClean="0">
                <a:solidFill>
                  <a:schemeClr val="bg1"/>
                </a:solidFill>
                <a:latin typeface="Gotham Black" pitchFamily="50" charset="0"/>
              </a:rPr>
            </a:br>
            <a:r>
              <a:rPr lang="en-US" sz="2400" dirty="0" smtClean="0">
                <a:solidFill>
                  <a:schemeClr val="bg1"/>
                </a:solidFill>
                <a:latin typeface="Gotham Black" pitchFamily="50" charset="0"/>
              </a:rPr>
              <a:t>Check these EVERY TIME you construct a CI!!!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98637"/>
            <a:ext cx="8229600" cy="28495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dirty="0" smtClean="0">
                <a:solidFill>
                  <a:schemeClr val="bg1"/>
                </a:solidFill>
                <a:latin typeface="Gotham Medium" pitchFamily="50" charset="0"/>
              </a:rPr>
              <a:t>Random sample?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dirty="0" smtClean="0">
                <a:solidFill>
                  <a:schemeClr val="bg1"/>
                </a:solidFill>
                <a:latin typeface="Gotham Medium" pitchFamily="50" charset="0"/>
              </a:rPr>
              <a:t>10% rule? </a:t>
            </a:r>
            <a:br>
              <a:rPr lang="en-US" sz="3600" dirty="0" smtClean="0">
                <a:solidFill>
                  <a:schemeClr val="bg1"/>
                </a:solidFill>
                <a:latin typeface="Gotham Medium" pitchFamily="50" charset="0"/>
              </a:rPr>
            </a:br>
            <a:endParaRPr lang="en-US" i="1" dirty="0" smtClean="0">
              <a:solidFill>
                <a:schemeClr val="bg1"/>
              </a:solidFill>
              <a:latin typeface="Gotham Medium" pitchFamily="50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600" dirty="0" smtClean="0">
                <a:solidFill>
                  <a:schemeClr val="bg1"/>
                </a:solidFill>
                <a:latin typeface="Gotham Medium" pitchFamily="50" charset="0"/>
              </a:rPr>
              <a:t>Success/failure: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152400" y="609600"/>
            <a:ext cx="8763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latin typeface="Adelle Rg" pitchFamily="50" charset="0"/>
                <a:cs typeface="Times New Roman" pitchFamily="18" charset="0"/>
              </a:rPr>
              <a:t>The town of Podunk is considering building a new football stadium, however the mayor will only approve the project if at least 40% of his citizens vote in favor of the new ballpark.  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latin typeface="Adelle Rg" pitchFamily="50" charset="0"/>
                <a:cs typeface="Times New Roman" pitchFamily="18" charset="0"/>
              </a:rPr>
              <a:t>Two days before the vote, they take a random sample of 1012 </a:t>
            </a:r>
            <a:r>
              <a:rPr lang="en-US" sz="2400" dirty="0" err="1" smtClean="0">
                <a:latin typeface="Adelle Rg" pitchFamily="50" charset="0"/>
                <a:cs typeface="Times New Roman" pitchFamily="18" charset="0"/>
              </a:rPr>
              <a:t>Podunkian</a:t>
            </a:r>
            <a:r>
              <a:rPr lang="en-US" sz="2400" dirty="0" smtClean="0">
                <a:latin typeface="Adelle Rg" pitchFamily="50" charset="0"/>
                <a:cs typeface="Times New Roman" pitchFamily="18" charset="0"/>
              </a:rPr>
              <a:t> adults, and 391 of them say that they would approve of a new ballpark.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 dirty="0" smtClean="0">
                <a:latin typeface="Adelle Rg" pitchFamily="50" charset="0"/>
                <a:cs typeface="Times New Roman" pitchFamily="18" charset="0"/>
              </a:rPr>
              <a:t>Construct and interpret a </a:t>
            </a:r>
            <a:r>
              <a:rPr lang="en-US" sz="2400" b="1" dirty="0" smtClean="0">
                <a:solidFill>
                  <a:srgbClr val="0033CC"/>
                </a:solidFill>
                <a:latin typeface="Adelle Rg" pitchFamily="50" charset="0"/>
                <a:cs typeface="Times New Roman" pitchFamily="18" charset="0"/>
              </a:rPr>
              <a:t>95% confidence interval </a:t>
            </a:r>
            <a:r>
              <a:rPr lang="en-US" sz="2400" b="1" dirty="0" smtClean="0">
                <a:latin typeface="Adelle Rg" pitchFamily="50" charset="0"/>
                <a:cs typeface="Times New Roman" pitchFamily="18" charset="0"/>
              </a:rPr>
              <a:t>for the proportion of Podunk citizens who approve of the new ballpark. </a:t>
            </a:r>
            <a:endParaRPr lang="en-US" sz="2400" b="1" dirty="0">
              <a:latin typeface="Adelle Rg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48" y="44669"/>
            <a:ext cx="46909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The Ballpark Problem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</a:endParaRPr>
          </a:p>
        </p:txBody>
      </p:sp>
      <p:pic>
        <p:nvPicPr>
          <p:cNvPr id="133122" name="Picture 2" descr="C:\Users\Brian Youn\Downloads\1280423555-stadium-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4008" y="3886200"/>
            <a:ext cx="4529992" cy="296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6590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152400" y="609600"/>
            <a:ext cx="8763000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>
                <a:latin typeface="Adelle Rg" pitchFamily="50" charset="0"/>
                <a:cs typeface="Times New Roman" pitchFamily="18" charset="0"/>
              </a:rPr>
              <a:t>Two days before the vote, they take a random sample of 1012 </a:t>
            </a:r>
            <a:r>
              <a:rPr lang="en-US" dirty="0" err="1" smtClean="0">
                <a:latin typeface="Adelle Rg" pitchFamily="50" charset="0"/>
                <a:cs typeface="Times New Roman" pitchFamily="18" charset="0"/>
              </a:rPr>
              <a:t>Podunkian</a:t>
            </a:r>
            <a:r>
              <a:rPr lang="en-US" dirty="0" smtClean="0">
                <a:latin typeface="Adelle Rg" pitchFamily="50" charset="0"/>
                <a:cs typeface="Times New Roman" pitchFamily="18" charset="0"/>
              </a:rPr>
              <a:t> adults, and 391 of them say that they would approve of a new ballpark.</a:t>
            </a:r>
          </a:p>
          <a:p>
            <a:pPr eaLnBrk="1" hangingPunct="1">
              <a:spcBef>
                <a:spcPct val="50000"/>
              </a:spcBef>
            </a:pPr>
            <a:r>
              <a:rPr lang="en-US" b="1" dirty="0" smtClean="0">
                <a:latin typeface="Adelle Rg" pitchFamily="50" charset="0"/>
                <a:cs typeface="Times New Roman" pitchFamily="18" charset="0"/>
              </a:rPr>
              <a:t>Construct and interpret a </a:t>
            </a:r>
            <a:r>
              <a:rPr lang="en-US" b="1" dirty="0" smtClean="0">
                <a:solidFill>
                  <a:srgbClr val="0033CC"/>
                </a:solidFill>
                <a:latin typeface="Adelle Rg" pitchFamily="50" charset="0"/>
                <a:cs typeface="Times New Roman" pitchFamily="18" charset="0"/>
              </a:rPr>
              <a:t>95% confidence interval </a:t>
            </a:r>
            <a:r>
              <a:rPr lang="en-US" b="1" dirty="0" smtClean="0">
                <a:latin typeface="Adelle Rg" pitchFamily="50" charset="0"/>
                <a:cs typeface="Times New Roman" pitchFamily="18" charset="0"/>
              </a:rPr>
              <a:t>for the proportion of Podunk citizens who approve of the new ballpark. </a:t>
            </a:r>
            <a:endParaRPr lang="en-US" b="1" dirty="0">
              <a:latin typeface="Adelle Rg" pitchFamily="50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48" y="44669"/>
            <a:ext cx="46909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The Ballpark Problem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urostile LT Bold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3375" y="1905000"/>
            <a:ext cx="85266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true proportion of all Podunk adults that favor the stadium</a:t>
            </a:r>
            <a:endParaRPr lang="en-US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62400" y="2786897"/>
            <a:ext cx="487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Conditions: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Given that we have a random sample of Podunk citizens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1012 is (hopefully) less than 10% of all adults in Podunk*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Success/failure:</a:t>
            </a:r>
            <a:endParaRPr lang="en-US" sz="20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340481"/>
              </p:ext>
            </p:extLst>
          </p:nvPr>
        </p:nvGraphicFramePr>
        <p:xfrm>
          <a:off x="6416675" y="4335463"/>
          <a:ext cx="1722438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59" name="Equation" r:id="rId4" imgW="850680" imgH="203040" progId="Equation.3">
                  <p:embed/>
                </p:oleObj>
              </mc:Choice>
              <mc:Fallback>
                <p:oleObj name="Equation" r:id="rId4" imgW="8506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416675" y="4335463"/>
                        <a:ext cx="1722438" cy="411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1433260"/>
              </p:ext>
            </p:extLst>
          </p:nvPr>
        </p:nvGraphicFramePr>
        <p:xfrm>
          <a:off x="6418263" y="4694238"/>
          <a:ext cx="172085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60" name="Equation" r:id="rId6" imgW="850680" imgH="203040" progId="Equation.3">
                  <p:embed/>
                </p:oleObj>
              </mc:Choice>
              <mc:Fallback>
                <p:oleObj name="Equation" r:id="rId6" imgW="8506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418263" y="4694238"/>
                        <a:ext cx="1720850" cy="411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645093"/>
              </p:ext>
            </p:extLst>
          </p:nvPr>
        </p:nvGraphicFramePr>
        <p:xfrm>
          <a:off x="333375" y="2286000"/>
          <a:ext cx="2209800" cy="736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61" name="Equation" r:id="rId8" imgW="1180800" imgH="393480" progId="Equation.3">
                  <p:embed/>
                </p:oleObj>
              </mc:Choice>
              <mc:Fallback>
                <p:oleObj name="Equation" r:id="rId8" imgW="11808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33375" y="2286000"/>
                        <a:ext cx="2209800" cy="7365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210631"/>
              </p:ext>
            </p:extLst>
          </p:nvPr>
        </p:nvGraphicFramePr>
        <p:xfrm>
          <a:off x="3352800" y="2436357"/>
          <a:ext cx="1306513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62" name="Equation" r:id="rId10" imgW="698400" imgH="203040" progId="Equation.3">
                  <p:embed/>
                </p:oleObj>
              </mc:Choice>
              <mc:Fallback>
                <p:oleObj name="Equation" r:id="rId10" imgW="69840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352800" y="2436357"/>
                        <a:ext cx="1306513" cy="379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784261"/>
              </p:ext>
            </p:extLst>
          </p:nvPr>
        </p:nvGraphicFramePr>
        <p:xfrm>
          <a:off x="5637213" y="2436358"/>
          <a:ext cx="1068387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63" name="Equation" r:id="rId12" imgW="571320" imgH="177480" progId="Equation.3">
                  <p:embed/>
                </p:oleObj>
              </mc:Choice>
              <mc:Fallback>
                <p:oleObj name="Equation" r:id="rId12" imgW="57132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637213" y="2436358"/>
                        <a:ext cx="1068387" cy="331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76200" y="3026551"/>
            <a:ext cx="2634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1-proportion </a:t>
            </a:r>
            <a:r>
              <a:rPr lang="en-US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-interval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955222"/>
              </p:ext>
            </p:extLst>
          </p:nvPr>
        </p:nvGraphicFramePr>
        <p:xfrm>
          <a:off x="627250" y="3654367"/>
          <a:ext cx="534380" cy="427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64" name="Equation" r:id="rId14" imgW="253800" imgH="203040" progId="Equation.3">
                  <p:embed/>
                </p:oleObj>
              </mc:Choice>
              <mc:Fallback>
                <p:oleObj name="Equation" r:id="rId14" imgW="25380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27250" y="3654367"/>
                        <a:ext cx="534380" cy="4275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4635845"/>
              </p:ext>
            </p:extLst>
          </p:nvPr>
        </p:nvGraphicFramePr>
        <p:xfrm>
          <a:off x="1224150" y="3628214"/>
          <a:ext cx="34766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65" name="Equation" r:id="rId16" imgW="164880" imgH="190440" progId="Equation.3">
                  <p:embed/>
                </p:oleObj>
              </mc:Choice>
              <mc:Fallback>
                <p:oleObj name="Equation" r:id="rId16" imgW="164880" imgH="1904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224150" y="3628214"/>
                        <a:ext cx="347663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258801"/>
              </p:ext>
            </p:extLst>
          </p:nvPr>
        </p:nvGraphicFramePr>
        <p:xfrm>
          <a:off x="1436875" y="3374214"/>
          <a:ext cx="776287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66" name="Equation" r:id="rId18" imgW="368280" imgH="444240" progId="Equation.3">
                  <p:embed/>
                </p:oleObj>
              </mc:Choice>
              <mc:Fallback>
                <p:oleObj name="Equation" r:id="rId18" imgW="36828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436875" y="3374214"/>
                        <a:ext cx="776287" cy="933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972888"/>
              </p:ext>
            </p:extLst>
          </p:nvPr>
        </p:nvGraphicFramePr>
        <p:xfrm>
          <a:off x="106362" y="4340225"/>
          <a:ext cx="3703638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67" name="Equation" r:id="rId20" imgW="2133360" imgH="444240" progId="Equation.3">
                  <p:embed/>
                </p:oleObj>
              </mc:Choice>
              <mc:Fallback>
                <p:oleObj name="Equation" r:id="rId20" imgW="213336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06362" y="4340225"/>
                        <a:ext cx="3703638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88801"/>
              </p:ext>
            </p:extLst>
          </p:nvPr>
        </p:nvGraphicFramePr>
        <p:xfrm>
          <a:off x="127022" y="5136170"/>
          <a:ext cx="17621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68" name="Equation" r:id="rId22" imgW="1015920" imgH="177480" progId="Equation.3">
                  <p:embed/>
                </p:oleObj>
              </mc:Choice>
              <mc:Fallback>
                <p:oleObj name="Equation" r:id="rId22" imgW="1015920" imgH="177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27022" y="5136170"/>
                        <a:ext cx="1762125" cy="30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0236965"/>
              </p:ext>
            </p:extLst>
          </p:nvPr>
        </p:nvGraphicFramePr>
        <p:xfrm>
          <a:off x="103188" y="5534025"/>
          <a:ext cx="184943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69" name="Equation" r:id="rId24" imgW="1066680" imgH="203040" progId="Equation.3">
                  <p:embed/>
                </p:oleObj>
              </mc:Choice>
              <mc:Fallback>
                <p:oleObj name="Equation" r:id="rId24" imgW="10666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03188" y="5534025"/>
                        <a:ext cx="1849437" cy="352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209800" y="5181600"/>
            <a:ext cx="678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Adelle Rg" pitchFamily="50" charset="0"/>
              </a:rPr>
              <a:t>We are 95% confident that the true proportion of </a:t>
            </a:r>
            <a:r>
              <a:rPr lang="en-US" sz="2400" dirty="0" err="1" smtClean="0">
                <a:solidFill>
                  <a:srgbClr val="FF0000"/>
                </a:solidFill>
                <a:latin typeface="Adelle Rg" pitchFamily="50" charset="0"/>
              </a:rPr>
              <a:t>Podunkians</a:t>
            </a:r>
            <a:r>
              <a:rPr lang="en-US" sz="2400" dirty="0" smtClean="0">
                <a:solidFill>
                  <a:srgbClr val="FF0000"/>
                </a:solidFill>
                <a:latin typeface="Adelle Rg" pitchFamily="50" charset="0"/>
              </a:rPr>
              <a:t> that are in favor of the new stadium is between 35.64% and 41.64%.</a:t>
            </a:r>
            <a:endParaRPr lang="en-US" sz="2400" dirty="0">
              <a:solidFill>
                <a:srgbClr val="FF0000"/>
              </a:solidFill>
              <a:latin typeface="Adelle Rg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85012" y="6581001"/>
            <a:ext cx="35589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i="1" dirty="0" smtClean="0"/>
              <a:t>*or else would they really need a new stadium???</a:t>
            </a:r>
            <a:endParaRPr lang="en-US" sz="1200" i="1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01755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9067800" cy="1143000"/>
          </a:xfrm>
        </p:spPr>
        <p:txBody>
          <a:bodyPr anchor="t" anchorCtr="0"/>
          <a:lstStyle/>
          <a:p>
            <a:pPr algn="l" eaLnBrk="1" hangingPunct="1">
              <a:defRPr/>
            </a:pPr>
            <a:r>
              <a:rPr lang="en-US" sz="3000" u="sng" dirty="0" smtClean="0">
                <a:solidFill>
                  <a:srgbClr val="660066"/>
                </a:solidFill>
                <a:latin typeface="Gotham Medium" pitchFamily="50" charset="0"/>
              </a:rPr>
              <a:t>INTERPRETING</a:t>
            </a:r>
            <a:r>
              <a:rPr lang="en-US" sz="3000" dirty="0" smtClean="0">
                <a:solidFill>
                  <a:srgbClr val="660066"/>
                </a:solidFill>
                <a:latin typeface="Gotham Medium" pitchFamily="50" charset="0"/>
              </a:rPr>
              <a:t> A CONFIDENCE </a:t>
            </a:r>
            <a:r>
              <a:rPr lang="en-US" sz="3000" u="sng" dirty="0" smtClean="0">
                <a:solidFill>
                  <a:srgbClr val="660066"/>
                </a:solidFill>
                <a:latin typeface="Gotham Black" pitchFamily="50" charset="0"/>
              </a:rPr>
              <a:t>INTERVAL</a:t>
            </a:r>
            <a:r>
              <a:rPr lang="en-US" sz="3000" dirty="0" smtClean="0">
                <a:solidFill>
                  <a:srgbClr val="EC1A60"/>
                </a:solidFill>
                <a:latin typeface="Gotham Black" pitchFamily="50" charset="0"/>
              </a:rPr>
              <a:t>  </a:t>
            </a:r>
            <a:br>
              <a:rPr lang="en-US" sz="3000" dirty="0" smtClean="0">
                <a:solidFill>
                  <a:srgbClr val="EC1A60"/>
                </a:solidFill>
                <a:latin typeface="Gotham Black" pitchFamily="50" charset="0"/>
              </a:rPr>
            </a:br>
            <a:r>
              <a:rPr lang="en-US" sz="2000" dirty="0" smtClean="0">
                <a:solidFill>
                  <a:schemeClr val="tx1"/>
                </a:solidFill>
                <a:latin typeface="Gotham Medium" pitchFamily="50" charset="0"/>
              </a:rPr>
              <a:t>(</a:t>
            </a:r>
            <a:r>
              <a:rPr lang="en-US" sz="2000" u="sng" dirty="0" smtClean="0">
                <a:solidFill>
                  <a:schemeClr val="tx1"/>
                </a:solidFill>
                <a:latin typeface="Gotham Black" pitchFamily="50" charset="0"/>
              </a:rPr>
              <a:t>ALWAYS</a:t>
            </a:r>
            <a:r>
              <a:rPr lang="en-US" sz="2000" dirty="0" smtClean="0">
                <a:solidFill>
                  <a:schemeClr val="tx1"/>
                </a:solidFill>
                <a:latin typeface="Gotham Medium" pitchFamily="50" charset="0"/>
              </a:rPr>
              <a:t> write this after finding a CI!!!)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9600" y="1295400"/>
            <a:ext cx="7924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Eurostile LT" pitchFamily="2" charset="0"/>
              </a:rPr>
              <a:t>We are _____% confident that the true proportion of _</a:t>
            </a:r>
            <a:r>
              <a:rPr lang="en-US" sz="4400" b="1" u="sng" dirty="0" smtClean="0">
                <a:latin typeface="Eurostile LT" pitchFamily="2" charset="0"/>
              </a:rPr>
              <a:t>[in context]</a:t>
            </a:r>
            <a:r>
              <a:rPr lang="en-US" sz="4400" b="1" dirty="0" smtClean="0">
                <a:latin typeface="Eurostile LT" pitchFamily="2" charset="0"/>
              </a:rPr>
              <a:t>_ is between ______ and ________.</a:t>
            </a:r>
            <a:endParaRPr lang="en-US" sz="4400" b="1" dirty="0">
              <a:latin typeface="Eurostile LT" pitchFamily="2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7" name="Ink 6"/>
              <p14:cNvContentPartPr/>
              <p14:nvPr/>
            </p14:nvContentPartPr>
            <p14:xfrm>
              <a:off x="2969749" y="1518960"/>
              <a:ext cx="1194840" cy="69120"/>
            </p14:xfrm>
          </p:contentPart>
        </mc:Choice>
        <mc:Fallback xmlns="">
          <p:pic>
            <p:nvPicPr>
              <p:cNvPr id="7" name="Ink 6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05669" y="1378560"/>
                <a:ext cx="1330560" cy="352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8" name="Ink 7"/>
              <p14:cNvContentPartPr/>
              <p14:nvPr/>
            </p14:nvContentPartPr>
            <p14:xfrm>
              <a:off x="2958229" y="1733520"/>
              <a:ext cx="1247400" cy="7704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903885" y="1590548"/>
                <a:ext cx="1373364" cy="33503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9" name="Ink 8"/>
              <p14:cNvContentPartPr/>
              <p14:nvPr/>
            </p14:nvContentPartPr>
            <p14:xfrm>
              <a:off x="771229" y="2766720"/>
              <a:ext cx="3365640" cy="99720"/>
            </p14:xfrm>
          </p:contentPart>
        </mc:Choice>
        <mc:Fallback xmlns="">
          <p:pic>
            <p:nvPicPr>
              <p:cNvPr id="9" name="Ink 8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22629" y="2622720"/>
                <a:ext cx="3487680" cy="37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0" name="Ink 9"/>
              <p14:cNvContentPartPr/>
              <p14:nvPr/>
            </p14:nvContentPartPr>
            <p14:xfrm>
              <a:off x="739909" y="2957520"/>
              <a:ext cx="3481920" cy="317160"/>
            </p14:xfrm>
          </p:contentPart>
        </mc:Choice>
        <mc:Fallback xmlns="">
          <p:pic>
            <p:nvPicPr>
              <p:cNvPr id="10" name="Ink 9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86994" y="2810640"/>
                <a:ext cx="3607547" cy="61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1" name="Ink 10"/>
              <p14:cNvContentPartPr/>
              <p14:nvPr/>
            </p14:nvContentPartPr>
            <p14:xfrm>
              <a:off x="696709" y="3592920"/>
              <a:ext cx="1762920" cy="55800"/>
            </p14:xfrm>
          </p:contentPart>
        </mc:Choice>
        <mc:Fallback xmlns="">
          <p:pic>
            <p:nvPicPr>
              <p:cNvPr id="11" name="Ink 10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56381" y="3455400"/>
                <a:ext cx="1873463" cy="32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2" name="Ink 11"/>
              <p14:cNvContentPartPr/>
              <p14:nvPr/>
            </p14:nvContentPartPr>
            <p14:xfrm>
              <a:off x="686629" y="3772920"/>
              <a:ext cx="1724040" cy="57600"/>
            </p14:xfrm>
          </p:contentPart>
        </mc:Choice>
        <mc:Fallback xmlns="">
          <p:pic>
            <p:nvPicPr>
              <p:cNvPr id="12" name="Ink 11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40539" y="3636840"/>
                <a:ext cx="1840704" cy="335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3" name="Ink 12"/>
              <p14:cNvContentPartPr/>
              <p14:nvPr/>
            </p14:nvContentPartPr>
            <p14:xfrm>
              <a:off x="3779029" y="3542520"/>
              <a:ext cx="2000520" cy="43200"/>
            </p14:xfrm>
          </p:contentPart>
        </mc:Choice>
        <mc:Fallback xmlns="">
          <p:pic>
            <p:nvPicPr>
              <p:cNvPr id="13" name="Ink 12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3728998" y="3405720"/>
                <a:ext cx="2118939" cy="31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4" name="Ink 13"/>
              <p14:cNvContentPartPr/>
              <p14:nvPr/>
            </p14:nvContentPartPr>
            <p14:xfrm>
              <a:off x="3735109" y="3749160"/>
              <a:ext cx="2133000" cy="10008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3693349" y="3642623"/>
                <a:ext cx="2246760" cy="350818"/>
              </a:xfrm>
              <a:prstGeom prst="rect">
                <a:avLst/>
              </a:prstGeom>
            </p:spPr>
          </p:pic>
        </mc:Fallback>
      </mc:AlternateContent>
      <p:sp>
        <p:nvSpPr>
          <p:cNvPr id="3" name="TextBox 2"/>
          <p:cNvSpPr txBox="1"/>
          <p:nvPr/>
        </p:nvSpPr>
        <p:spPr>
          <a:xfrm>
            <a:off x="706234" y="4267200"/>
            <a:ext cx="708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33CC"/>
                </a:solidFill>
              </a:rPr>
              <a:t>“We are </a:t>
            </a:r>
            <a:r>
              <a:rPr lang="en-US" sz="2400" i="1" u="sng" dirty="0" smtClean="0"/>
              <a:t>95%</a:t>
            </a:r>
            <a:r>
              <a:rPr lang="en-US" sz="2400" i="1" dirty="0" smtClean="0">
                <a:solidFill>
                  <a:srgbClr val="0033CC"/>
                </a:solidFill>
              </a:rPr>
              <a:t> confident that the true </a:t>
            </a:r>
            <a:r>
              <a:rPr lang="en-US" sz="2400" i="1" u="sng" dirty="0" smtClean="0"/>
              <a:t>proportion of </a:t>
            </a:r>
            <a:r>
              <a:rPr lang="en-US" sz="2400" i="1" u="sng" dirty="0" err="1" smtClean="0"/>
              <a:t>Podunkians</a:t>
            </a:r>
            <a:r>
              <a:rPr lang="en-US" sz="2400" i="1" u="sng" dirty="0" smtClean="0"/>
              <a:t> who approve of the ballpark</a:t>
            </a:r>
            <a:r>
              <a:rPr lang="en-US" sz="2400" i="1" dirty="0" smtClean="0">
                <a:solidFill>
                  <a:srgbClr val="0033CC"/>
                </a:solidFill>
              </a:rPr>
              <a:t> is between </a:t>
            </a:r>
            <a:r>
              <a:rPr lang="en-US" sz="2400" i="1" u="sng" dirty="0" smtClean="0"/>
              <a:t>0.3564</a:t>
            </a:r>
            <a:r>
              <a:rPr lang="en-US" sz="2400" i="1" dirty="0" smtClean="0">
                <a:solidFill>
                  <a:srgbClr val="0033CC"/>
                </a:solidFill>
              </a:rPr>
              <a:t> and </a:t>
            </a:r>
            <a:r>
              <a:rPr lang="en-US" sz="2400" i="1" u="sng" dirty="0" smtClean="0"/>
              <a:t>0.4164</a:t>
            </a:r>
            <a:r>
              <a:rPr lang="en-US" sz="2400" i="1" dirty="0" smtClean="0">
                <a:solidFill>
                  <a:srgbClr val="0033CC"/>
                </a:solidFill>
              </a:rPr>
              <a:t>” </a:t>
            </a:r>
            <a:endParaRPr lang="en-US" sz="2400" i="1" dirty="0">
              <a:solidFill>
                <a:srgbClr val="0033CC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9067800" cy="1143000"/>
          </a:xfrm>
        </p:spPr>
        <p:txBody>
          <a:bodyPr anchor="t" anchorCtr="0"/>
          <a:lstStyle/>
          <a:p>
            <a:pPr algn="l" eaLnBrk="1" hangingPunct="1">
              <a:defRPr/>
            </a:pPr>
            <a:r>
              <a:rPr lang="en-US" sz="3000" u="sng" dirty="0" smtClean="0">
                <a:solidFill>
                  <a:srgbClr val="660066"/>
                </a:solidFill>
                <a:latin typeface="Gotham Medium" pitchFamily="50" charset="0"/>
              </a:rPr>
              <a:t>INTERPRETING</a:t>
            </a:r>
            <a:r>
              <a:rPr lang="en-US" sz="3000" dirty="0" smtClean="0">
                <a:solidFill>
                  <a:srgbClr val="660066"/>
                </a:solidFill>
                <a:latin typeface="Gotham Medium" pitchFamily="50" charset="0"/>
              </a:rPr>
              <a:t> A CONFIDENCE </a:t>
            </a:r>
            <a:r>
              <a:rPr lang="en-US" sz="3000" u="sng" dirty="0" smtClean="0">
                <a:solidFill>
                  <a:srgbClr val="660066"/>
                </a:solidFill>
                <a:latin typeface="Gotham Black" pitchFamily="50" charset="0"/>
              </a:rPr>
              <a:t>INTERVAL</a:t>
            </a:r>
            <a:r>
              <a:rPr lang="en-US" sz="3000" dirty="0" smtClean="0">
                <a:solidFill>
                  <a:srgbClr val="EC1A60"/>
                </a:solidFill>
                <a:latin typeface="Gotham Black" pitchFamily="50" charset="0"/>
              </a:rPr>
              <a:t>  </a:t>
            </a:r>
            <a:br>
              <a:rPr lang="en-US" sz="3000" dirty="0" smtClean="0">
                <a:solidFill>
                  <a:srgbClr val="EC1A60"/>
                </a:solidFill>
                <a:latin typeface="Gotham Black" pitchFamily="50" charset="0"/>
              </a:rPr>
            </a:br>
            <a:r>
              <a:rPr lang="en-US" sz="2000" dirty="0" smtClean="0">
                <a:solidFill>
                  <a:schemeClr val="tx1"/>
                </a:solidFill>
                <a:latin typeface="Gotham Medium" pitchFamily="50" charset="0"/>
              </a:rPr>
              <a:t>(</a:t>
            </a:r>
            <a:r>
              <a:rPr lang="en-US" sz="2000" u="sng" dirty="0" smtClean="0">
                <a:solidFill>
                  <a:schemeClr val="tx1"/>
                </a:solidFill>
                <a:latin typeface="Gotham Black" pitchFamily="50" charset="0"/>
              </a:rPr>
              <a:t>ALWAYS</a:t>
            </a:r>
            <a:r>
              <a:rPr lang="en-US" sz="2000" dirty="0" smtClean="0">
                <a:solidFill>
                  <a:schemeClr val="tx1"/>
                </a:solidFill>
                <a:latin typeface="Gotham Medium" pitchFamily="50" charset="0"/>
              </a:rPr>
              <a:t> write this after finding a CI!!!)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1143000"/>
            <a:ext cx="7086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33CC"/>
                </a:solidFill>
              </a:rPr>
              <a:t>“We are </a:t>
            </a:r>
            <a:r>
              <a:rPr lang="en-US" sz="3200" u="sng" dirty="0" smtClean="0"/>
              <a:t>95%</a:t>
            </a:r>
            <a:r>
              <a:rPr lang="en-US" sz="3200" dirty="0" smtClean="0">
                <a:solidFill>
                  <a:srgbClr val="0033CC"/>
                </a:solidFill>
              </a:rPr>
              <a:t> confident that the true </a:t>
            </a:r>
            <a:r>
              <a:rPr lang="en-US" sz="3200" u="sng" dirty="0" smtClean="0"/>
              <a:t>proportion of </a:t>
            </a:r>
            <a:r>
              <a:rPr lang="en-US" sz="3200" u="sng" dirty="0" err="1" smtClean="0"/>
              <a:t>Podunkians</a:t>
            </a:r>
            <a:r>
              <a:rPr lang="en-US" sz="3200" u="sng" dirty="0" smtClean="0"/>
              <a:t> who approve of the ballpark</a:t>
            </a:r>
            <a:r>
              <a:rPr lang="en-US" sz="3200" dirty="0" smtClean="0">
                <a:solidFill>
                  <a:srgbClr val="0033CC"/>
                </a:solidFill>
              </a:rPr>
              <a:t> is between </a:t>
            </a:r>
            <a:r>
              <a:rPr lang="en-US" sz="3200" u="sng" dirty="0" smtClean="0"/>
              <a:t>0.3564</a:t>
            </a:r>
            <a:r>
              <a:rPr lang="en-US" sz="3200" dirty="0" smtClean="0">
                <a:solidFill>
                  <a:srgbClr val="0033CC"/>
                </a:solidFill>
              </a:rPr>
              <a:t> and </a:t>
            </a:r>
            <a:r>
              <a:rPr lang="en-US" sz="3200" u="sng" dirty="0" smtClean="0"/>
              <a:t>0.4164</a:t>
            </a:r>
            <a:r>
              <a:rPr lang="en-US" sz="3200" dirty="0" smtClean="0">
                <a:solidFill>
                  <a:srgbClr val="0033CC"/>
                </a:solidFill>
              </a:rPr>
              <a:t>” </a:t>
            </a:r>
            <a:endParaRPr lang="en-US" sz="3200" dirty="0">
              <a:solidFill>
                <a:srgbClr val="0033CC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4572000" y="3733800"/>
            <a:ext cx="2590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10800000">
            <a:off x="1066800" y="3733800"/>
            <a:ext cx="25908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257800" y="3769056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cher Bold" pitchFamily="50" charset="0"/>
              </a:rPr>
              <a:t>1.96 SE</a:t>
            </a:r>
            <a:endParaRPr lang="en-US" dirty="0">
              <a:solidFill>
                <a:schemeClr val="bg1"/>
              </a:solidFill>
              <a:latin typeface="Archer Bold" pitchFamily="50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81200" y="3780724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cher Bold" pitchFamily="50" charset="0"/>
              </a:rPr>
              <a:t>1.96 SE</a:t>
            </a:r>
            <a:endParaRPr lang="en-US" dirty="0">
              <a:solidFill>
                <a:schemeClr val="bg1"/>
              </a:solidFill>
              <a:latin typeface="Archer Bold" pitchFamily="50" charset="0"/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810000" y="1600200"/>
            <a:ext cx="609600" cy="6096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066800" y="5029200"/>
            <a:ext cx="63371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latin typeface="Adelle Rg" pitchFamily="50" charset="0"/>
              </a:rPr>
              <a:t>(We are 95% confident that “p” is in here </a:t>
            </a:r>
            <a:r>
              <a:rPr lang="en-US" sz="2000" i="1" u="sng" dirty="0" smtClean="0">
                <a:latin typeface="Adelle Rg" pitchFamily="50" charset="0"/>
              </a:rPr>
              <a:t>somewhere</a:t>
            </a:r>
            <a:r>
              <a:rPr lang="en-US" sz="2000" i="1" dirty="0" smtClean="0">
                <a:latin typeface="Adelle Rg" pitchFamily="50" charset="0"/>
              </a:rPr>
              <a:t>)</a:t>
            </a:r>
            <a:endParaRPr lang="en-US" sz="2000" i="1" dirty="0">
              <a:latin typeface="Adelle Rg" pitchFamily="50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449606"/>
              </p:ext>
            </p:extLst>
          </p:nvPr>
        </p:nvGraphicFramePr>
        <p:xfrm>
          <a:off x="3724275" y="3443288"/>
          <a:ext cx="78105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04" name="Equation" r:id="rId4" imgW="152280" imgH="203040" progId="Equation.3">
                  <p:embed/>
                </p:oleObj>
              </mc:Choice>
              <mc:Fallback>
                <p:oleObj name="Equation" r:id="rId4" imgW="152280" imgH="2030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24275" y="3443288"/>
                        <a:ext cx="781050" cy="1038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4150402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/>
      <p:bldP spid="19" grpId="0"/>
      <p:bldP spid="20" grpId="0" animBg="1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229600" cy="990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3200" dirty="0" smtClean="0">
                <a:solidFill>
                  <a:srgbClr val="660066"/>
                </a:solidFill>
                <a:latin typeface="Gotham Medium" pitchFamily="50" charset="0"/>
              </a:rPr>
              <a:t>INTERPRETING CONFIDENCE </a:t>
            </a:r>
            <a:r>
              <a:rPr lang="en-US" sz="3200" u="sng" dirty="0" smtClean="0">
                <a:solidFill>
                  <a:srgbClr val="660066"/>
                </a:solidFill>
                <a:latin typeface="Gotham Black" pitchFamily="50" charset="0"/>
              </a:rPr>
              <a:t>LEVEL</a:t>
            </a:r>
            <a:r>
              <a:rPr lang="en-US" sz="3200" dirty="0" smtClean="0">
                <a:solidFill>
                  <a:srgbClr val="660066"/>
                </a:solidFill>
                <a:latin typeface="Gotham Medium" pitchFamily="50" charset="0"/>
              </a:rPr>
              <a:t/>
            </a:r>
            <a:br>
              <a:rPr lang="en-US" sz="3200" dirty="0" smtClean="0">
                <a:solidFill>
                  <a:srgbClr val="660066"/>
                </a:solidFill>
                <a:latin typeface="Gotham Medium" pitchFamily="50" charset="0"/>
              </a:rPr>
            </a:br>
            <a:r>
              <a:rPr lang="en-US" sz="2400" dirty="0" smtClean="0">
                <a:solidFill>
                  <a:srgbClr val="660066"/>
                </a:solidFill>
                <a:latin typeface="Gotham Medium" pitchFamily="50" charset="0"/>
              </a:rPr>
              <a:t>(only do this when asked)</a:t>
            </a:r>
            <a:endParaRPr lang="en-US" sz="3200" dirty="0" smtClean="0">
              <a:solidFill>
                <a:srgbClr val="660066"/>
              </a:solidFill>
              <a:latin typeface="Gotham Medium" pitchFamily="50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077200" cy="3352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latin typeface="Adelle Rg" pitchFamily="50" charset="0"/>
              </a:rPr>
              <a:t>If we collect a </a:t>
            </a:r>
            <a:r>
              <a:rPr lang="en-US" sz="3600" b="1" dirty="0" smtClean="0">
                <a:latin typeface="Adelle Rg" pitchFamily="50" charset="0"/>
              </a:rPr>
              <a:t>LARGE</a:t>
            </a:r>
            <a:r>
              <a:rPr lang="en-US" sz="3600" dirty="0" smtClean="0">
                <a:latin typeface="Adelle Rg" pitchFamily="50" charset="0"/>
              </a:rPr>
              <a:t> number of samples using this method, about  ____% </a:t>
            </a:r>
            <a:r>
              <a:rPr lang="en-US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elle Rg" pitchFamily="50" charset="0"/>
              </a:rPr>
              <a:t>of the resulting confidence intervals </a:t>
            </a:r>
            <a:r>
              <a:rPr lang="en-US" sz="3600" dirty="0" smtClean="0">
                <a:latin typeface="Adelle Rg" pitchFamily="50" charset="0"/>
              </a:rPr>
              <a:t>will </a:t>
            </a:r>
            <a:r>
              <a:rPr lang="en-US" sz="36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elle Rg" pitchFamily="50" charset="0"/>
              </a:rPr>
              <a:t>contain</a:t>
            </a:r>
            <a:r>
              <a:rPr lang="en-US" sz="3600" dirty="0" smtClean="0">
                <a:latin typeface="Adelle Rg" pitchFamily="50" charset="0"/>
              </a:rPr>
              <a:t> the true [proportion/mean in context] </a:t>
            </a:r>
            <a:br>
              <a:rPr lang="en-US" sz="3600" dirty="0" smtClean="0">
                <a:latin typeface="Adelle Rg" pitchFamily="50" charset="0"/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1942 report" pitchFamily="1" charset="0"/>
              </a:rPr>
              <a:t>(be sure to write in CONTEXT!!!)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57200" y="3530639"/>
            <a:ext cx="6705600" cy="507960"/>
            <a:chOff x="739909" y="3835440"/>
            <a:chExt cx="3481920" cy="507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5" name="Ink 4"/>
                <p14:cNvContentPartPr/>
                <p14:nvPr/>
              </p14:nvContentPartPr>
              <p14:xfrm>
                <a:off x="771229" y="3835440"/>
                <a:ext cx="3365640" cy="99720"/>
              </p14:xfrm>
            </p:contentPart>
          </mc:Choice>
          <mc:Fallback xmlns="">
            <p:pic>
              <p:nvPicPr>
                <p:cNvPr id="5" name="Ink 4"/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745994" y="3691440"/>
                  <a:ext cx="3429009" cy="37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6" name="Ink 5"/>
                <p14:cNvContentPartPr/>
                <p14:nvPr/>
              </p14:nvContentPartPr>
              <p14:xfrm>
                <a:off x="739909" y="4026240"/>
                <a:ext cx="3481920" cy="317160"/>
              </p14:xfrm>
            </p:contentPart>
          </mc:Choice>
          <mc:Fallback xmlns="">
            <p:pic>
              <p:nvPicPr>
                <p:cNvPr id="6" name="Ink 5"/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712430" y="3879360"/>
                  <a:ext cx="3547158" cy="610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8" name="Ink 7"/>
              <p14:cNvContentPartPr/>
              <p14:nvPr/>
            </p14:nvContentPartPr>
            <p14:xfrm>
              <a:off x="621120" y="2527799"/>
              <a:ext cx="1194840" cy="6912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57040" y="2387399"/>
                <a:ext cx="1330560" cy="352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9" name="Ink 8"/>
              <p14:cNvContentPartPr/>
              <p14:nvPr/>
            </p14:nvContentPartPr>
            <p14:xfrm>
              <a:off x="609600" y="2742359"/>
              <a:ext cx="1247400" cy="77040"/>
            </p14:xfrm>
          </p:contentPart>
        </mc:Choice>
        <mc:Fallback xmlns="">
          <p:pic>
            <p:nvPicPr>
              <p:cNvPr id="9" name="Ink 8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55256" y="2599387"/>
                <a:ext cx="1373364" cy="335034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TextBox 9"/>
          <p:cNvSpPr txBox="1"/>
          <p:nvPr/>
        </p:nvSpPr>
        <p:spPr>
          <a:xfrm>
            <a:off x="706234" y="4438471"/>
            <a:ext cx="7086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33CC"/>
                </a:solidFill>
              </a:rPr>
              <a:t>If we take a large number of samples using this method, about </a:t>
            </a:r>
            <a:r>
              <a:rPr lang="en-US" sz="2400" b="1" i="1" u="sng" dirty="0" smtClean="0"/>
              <a:t>95%</a:t>
            </a:r>
            <a:r>
              <a:rPr lang="en-US" sz="2400" i="1" dirty="0" smtClean="0">
                <a:solidFill>
                  <a:srgbClr val="0033CC"/>
                </a:solidFill>
              </a:rPr>
              <a:t> of the resulting confidence intervals will contain the true </a:t>
            </a:r>
            <a:r>
              <a:rPr lang="en-US" sz="2400" i="1" u="sng" dirty="0" smtClean="0"/>
              <a:t>proportion of </a:t>
            </a:r>
            <a:r>
              <a:rPr lang="en-US" sz="2400" i="1" u="sng" dirty="0" err="1" smtClean="0"/>
              <a:t>Podunkians</a:t>
            </a:r>
            <a:r>
              <a:rPr lang="en-US" sz="2400" i="1" u="sng" dirty="0" smtClean="0"/>
              <a:t> who approve of the new ballpark.</a:t>
            </a:r>
            <a:endParaRPr lang="en-US" sz="2400" i="1" dirty="0">
              <a:solidFill>
                <a:srgbClr val="0033CC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utoUpdateAnimBg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 descr="http://1.bp.blogspot.com/_Oq7x_sZoa24/TIUAcDMNEOI/AAAAAAAAEOM/9UhX9Wswwrs/s1600/fly_swatt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038600"/>
            <a:ext cx="342900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8" name="Picture 8" descr="http://www.istockphoto.com/file_thumbview_approve/2932316/2/istockphoto_2932316_chop_stix_catching_a_fl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350" y="3952874"/>
            <a:ext cx="3619500" cy="271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Rate your confidence</a:t>
            </a:r>
            <a:br>
              <a:rPr lang="en-US" sz="40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</a:br>
            <a:r>
              <a:rPr lang="en-US" sz="40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urostile LT Bold" pitchFamily="2" charset="0"/>
              </a:rPr>
              <a:t>0 - 100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b="1" dirty="0" smtClean="0"/>
              <a:t>Guess my age within 10 years?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within 5 years?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within 1 year?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b="1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b="1" dirty="0" smtClean="0"/>
              <a:t>Catch a fly using a fly swatter?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using a pair of chopsticks?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smtClean="0"/>
              <a:t>using </a:t>
            </a:r>
            <a:r>
              <a:rPr lang="en-US" sz="2800" b="1" dirty="0" smtClean="0"/>
              <a:t>a pair of toothpicks?</a:t>
            </a:r>
          </a:p>
        </p:txBody>
      </p:sp>
      <p:pic>
        <p:nvPicPr>
          <p:cNvPr id="15364" name="Picture 4" descr="MCPE07015_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990600"/>
            <a:ext cx="16287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7979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MULTIRESPDIVISOR" val="1"/>
  <p:tag name="INCORRECTPOINTVALUE" val="0"/>
  <p:tag name="AUTOADJUSTPARTRANGE" val="True"/>
  <p:tag name="FIBNUMRESULTS" val="5"/>
  <p:tag name="PRRESPONSE2" val="9"/>
  <p:tag name="PRRESPONSE6" val="5"/>
  <p:tag name="PRRESPONSE10" val="1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722948"/>
  <p:tag name="GRIDROTATIONINTERVAL" val="2"/>
  <p:tag name="POLLINGCYCLE" val="2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RESETCHARTS" val="Tru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ALLOWUSERFEEDBACK" val="True"/>
  <p:tag name="FIBDISPLAYKEYWORDS" val="True"/>
  <p:tag name="SHOWBARVISIBLE" val="True"/>
  <p:tag name="NUMRESPONSES" val="1"/>
  <p:tag name="MAXRESPONDERS" val="5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INCLUDENONRESPONDERS" val="False"/>
  <p:tag name="SAVECSVWITHSESSION" val="True"/>
  <p:tag name="DISPLAYNAME" val="True"/>
  <p:tag name="PRRESPONSE7" val="4"/>
  <p:tag name="STDCHART" val="1"/>
  <p:tag name="RESPTABLESTYLE" val="-1"/>
  <p:tag name="CUSTOMCELLBACKCOLOR1" val="-657956"/>
  <p:tag name="PRRESPONSE4" val="7"/>
  <p:tag name="DELIMITERS" val="3.1"/>
  <p:tag name="ADVANCEDSETTINGSVIEW" val="True"/>
  <p:tag name="DISPLAYDEVICEID" val="False"/>
  <p:tag name="GRIDOPACITY" val="77"/>
  <p:tag name="USESCHEMECOLORS" val="False"/>
  <p:tag name="GRIDFONTSIZE" val="12"/>
  <p:tag name="CHARTCOLORINDICES" val="10,3,11,14,13,23,46,9,5,16,6,3"/>
  <p:tag name="CHARTCOLORS" val="2"/>
  <p:tag name="CHARTLABELS" val="0"/>
  <p:tag name="LUIDIAENABLED" val="False"/>
  <p:tag name="GRIDPOSITION" val="8"/>
  <p:tag name="GRIDSIZE" val="{Width=600, Height=400}"/>
  <p:tag name="POWERPOINTVERSION" val="14.0"/>
  <p:tag name="TASKPANEKEY" val="2e0a3059-ee60-4341-ae82-0b4e4f3ebeb6"/>
  <p:tag name="TPFULLVERSION" val="4.5.1.2243"/>
  <p:tag name="EXPANDSHOWBAR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6036</TotalTime>
  <Words>1418</Words>
  <Application>Microsoft Office PowerPoint</Application>
  <PresentationFormat>On-screen Show (4:3)</PresentationFormat>
  <Paragraphs>129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Office Theme</vt:lpstr>
      <vt:lpstr>2_Default Design</vt:lpstr>
      <vt:lpstr>1_Office Theme</vt:lpstr>
      <vt:lpstr>Equation</vt:lpstr>
      <vt:lpstr>Confidence Intervals  with proportions  a.k.a., “1-proportion z-intervals”  AP Statistics Chapter 19</vt:lpstr>
      <vt:lpstr>1-proportion z-interval</vt:lpstr>
      <vt:lpstr>CONDITIONS: Check these EVERY TIME you construct a CI!!!</vt:lpstr>
      <vt:lpstr>PowerPoint Presentation</vt:lpstr>
      <vt:lpstr>PowerPoint Presentation</vt:lpstr>
      <vt:lpstr>INTERPRETING A CONFIDENCE INTERVAL   (ALWAYS write this after finding a CI!!!)</vt:lpstr>
      <vt:lpstr>INTERPRETING A CONFIDENCE INTERVAL   (ALWAYS write this after finding a CI!!!)</vt:lpstr>
      <vt:lpstr>INTERPRETING CONFIDENCE LEVEL (only do this when asked)</vt:lpstr>
      <vt:lpstr>Rate your confidence 0 - 100</vt:lpstr>
      <vt:lpstr>PowerPoint Presentation</vt:lpstr>
      <vt:lpstr>Critical value (z*)</vt:lpstr>
      <vt:lpstr>[fin]</vt:lpstr>
      <vt:lpstr>Confidence Intervals  with proportions  a.k.a., “1-proportion z-intervals”  (part ii)</vt:lpstr>
      <vt:lpstr>PowerPoint Presentation</vt:lpstr>
      <vt:lpstr>PowerPoint Presentation</vt:lpstr>
      <vt:lpstr>The meaning of “95% Confidence”</vt:lpstr>
      <vt:lpstr>PowerPoint Presentation</vt:lpstr>
      <vt:lpstr>PowerPoint Presentation</vt:lpstr>
      <vt:lpstr>PowerPoint Presentation</vt:lpstr>
      <vt:lpstr>What p-hat (p) do you use when trying to find the sample size for a given margin of error?</vt:lpstr>
      <vt:lpstr>PowerPoint Presentation</vt:lpstr>
      <vt:lpstr>PowerPoint Presentation</vt:lpstr>
      <vt:lpstr>[fin]</vt:lpstr>
    </vt:vector>
  </TitlesOfParts>
  <Company>Fritz 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Inference</dc:title>
  <dc:creator>Doug Fritz</dc:creator>
  <cp:lastModifiedBy>Brian Youn</cp:lastModifiedBy>
  <cp:revision>249</cp:revision>
  <dcterms:created xsi:type="dcterms:W3CDTF">2004-02-13T11:16:33Z</dcterms:created>
  <dcterms:modified xsi:type="dcterms:W3CDTF">2015-01-21T04:55:53Z</dcterms:modified>
</cp:coreProperties>
</file>