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4" r:id="rId3"/>
    <p:sldMasterId id="2147483708" r:id="rId4"/>
    <p:sldMasterId id="2147483720" r:id="rId5"/>
  </p:sldMasterIdLst>
  <p:handoutMasterIdLst>
    <p:handoutMasterId r:id="rId21"/>
  </p:handoutMasterIdLst>
  <p:sldIdLst>
    <p:sldId id="305" r:id="rId6"/>
    <p:sldId id="319" r:id="rId7"/>
    <p:sldId id="320" r:id="rId8"/>
    <p:sldId id="321" r:id="rId9"/>
    <p:sldId id="335" r:id="rId10"/>
    <p:sldId id="323" r:id="rId11"/>
    <p:sldId id="324" r:id="rId12"/>
    <p:sldId id="325" r:id="rId13"/>
    <p:sldId id="337" r:id="rId14"/>
    <p:sldId id="310" r:id="rId15"/>
    <p:sldId id="311" r:id="rId16"/>
    <p:sldId id="316" r:id="rId17"/>
    <p:sldId id="312" r:id="rId18"/>
    <p:sldId id="313" r:id="rId19"/>
    <p:sldId id="315" r:id="rId20"/>
  </p:sldIdLst>
  <p:sldSz cx="9144000" cy="6858000" type="screen4x3"/>
  <p:notesSz cx="6858000" cy="9240838"/>
  <p:defaultTextStyle>
    <a:defPPr>
      <a:defRPr lang="en-US"/>
    </a:defPPr>
    <a:lvl1pPr algn="l" rtl="0" fontAlgn="base">
      <a:spcBef>
        <a:spcPct val="0"/>
      </a:spcBef>
      <a:spcAft>
        <a:spcPct val="0"/>
      </a:spcAft>
      <a:defRPr sz="2400" kern="1200">
        <a:solidFill>
          <a:schemeClr val="tx1"/>
        </a:solidFill>
        <a:latin typeface="Comic Sans MS" pitchFamily="66" charset="0"/>
        <a:ea typeface="MS PGothic" pitchFamily="34" charset="-128"/>
        <a:cs typeface="+mn-cs"/>
      </a:defRPr>
    </a:lvl1pPr>
    <a:lvl2pPr marL="457200" algn="l" rtl="0" fontAlgn="base">
      <a:spcBef>
        <a:spcPct val="0"/>
      </a:spcBef>
      <a:spcAft>
        <a:spcPct val="0"/>
      </a:spcAft>
      <a:defRPr sz="2400" kern="1200">
        <a:solidFill>
          <a:schemeClr val="tx1"/>
        </a:solidFill>
        <a:latin typeface="Comic Sans MS" pitchFamily="66" charset="0"/>
        <a:ea typeface="MS PGothic" pitchFamily="34" charset="-128"/>
        <a:cs typeface="+mn-cs"/>
      </a:defRPr>
    </a:lvl2pPr>
    <a:lvl3pPr marL="914400" algn="l" rtl="0" fontAlgn="base">
      <a:spcBef>
        <a:spcPct val="0"/>
      </a:spcBef>
      <a:spcAft>
        <a:spcPct val="0"/>
      </a:spcAft>
      <a:defRPr sz="2400" kern="1200">
        <a:solidFill>
          <a:schemeClr val="tx1"/>
        </a:solidFill>
        <a:latin typeface="Comic Sans MS" pitchFamily="66" charset="0"/>
        <a:ea typeface="MS PGothic" pitchFamily="34" charset="-128"/>
        <a:cs typeface="+mn-cs"/>
      </a:defRPr>
    </a:lvl3pPr>
    <a:lvl4pPr marL="1371600" algn="l" rtl="0" fontAlgn="base">
      <a:spcBef>
        <a:spcPct val="0"/>
      </a:spcBef>
      <a:spcAft>
        <a:spcPct val="0"/>
      </a:spcAft>
      <a:defRPr sz="2400" kern="1200">
        <a:solidFill>
          <a:schemeClr val="tx1"/>
        </a:solidFill>
        <a:latin typeface="Comic Sans MS" pitchFamily="66" charset="0"/>
        <a:ea typeface="MS PGothic" pitchFamily="34" charset="-128"/>
        <a:cs typeface="+mn-cs"/>
      </a:defRPr>
    </a:lvl4pPr>
    <a:lvl5pPr marL="1828800" algn="l" rtl="0" fontAlgn="base">
      <a:spcBef>
        <a:spcPct val="0"/>
      </a:spcBef>
      <a:spcAft>
        <a:spcPct val="0"/>
      </a:spcAft>
      <a:defRPr sz="2400" kern="1200">
        <a:solidFill>
          <a:schemeClr val="tx1"/>
        </a:solidFill>
        <a:latin typeface="Comic Sans MS" pitchFamily="66" charset="0"/>
        <a:ea typeface="MS PGothic" pitchFamily="34" charset="-128"/>
        <a:cs typeface="+mn-cs"/>
      </a:defRPr>
    </a:lvl5pPr>
    <a:lvl6pPr marL="2286000" algn="l" defTabSz="914400" rtl="0" eaLnBrk="1" latinLnBrk="0" hangingPunct="1">
      <a:defRPr sz="2400" kern="1200">
        <a:solidFill>
          <a:schemeClr val="tx1"/>
        </a:solidFill>
        <a:latin typeface="Comic Sans MS" pitchFamily="66" charset="0"/>
        <a:ea typeface="MS PGothic" pitchFamily="34" charset="-128"/>
        <a:cs typeface="+mn-cs"/>
      </a:defRPr>
    </a:lvl6pPr>
    <a:lvl7pPr marL="2743200" algn="l" defTabSz="914400" rtl="0" eaLnBrk="1" latinLnBrk="0" hangingPunct="1">
      <a:defRPr sz="2400" kern="1200">
        <a:solidFill>
          <a:schemeClr val="tx1"/>
        </a:solidFill>
        <a:latin typeface="Comic Sans MS" pitchFamily="66" charset="0"/>
        <a:ea typeface="MS PGothic" pitchFamily="34" charset="-128"/>
        <a:cs typeface="+mn-cs"/>
      </a:defRPr>
    </a:lvl7pPr>
    <a:lvl8pPr marL="3200400" algn="l" defTabSz="914400" rtl="0" eaLnBrk="1" latinLnBrk="0" hangingPunct="1">
      <a:defRPr sz="2400" kern="1200">
        <a:solidFill>
          <a:schemeClr val="tx1"/>
        </a:solidFill>
        <a:latin typeface="Comic Sans MS" pitchFamily="66" charset="0"/>
        <a:ea typeface="MS PGothic" pitchFamily="34" charset="-128"/>
        <a:cs typeface="+mn-cs"/>
      </a:defRPr>
    </a:lvl8pPr>
    <a:lvl9pPr marL="3657600" algn="l" defTabSz="914400" rtl="0" eaLnBrk="1" latinLnBrk="0" hangingPunct="1">
      <a:defRPr sz="2400" kern="1200">
        <a:solidFill>
          <a:schemeClr val="tx1"/>
        </a:solidFill>
        <a:latin typeface="Comic Sans MS" pitchFamily="66"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003399"/>
    <a:srgbClr val="9900CC"/>
    <a:srgbClr val="008000"/>
    <a:srgbClr val="FF99FF"/>
    <a:srgbClr val="66CCFF"/>
    <a:srgbClr val="006600"/>
    <a:srgbClr val="FF3300"/>
    <a:srgbClr val="FF33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28" autoAdjust="0"/>
    <p:restoredTop sz="94660"/>
  </p:normalViewPr>
  <p:slideViewPr>
    <p:cSldViewPr>
      <p:cViewPr>
        <p:scale>
          <a:sx n="91" d="100"/>
          <a:sy n="91" d="100"/>
        </p:scale>
        <p:origin x="-312"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1026"/>
          <p:cNvSpPr>
            <a:spLocks noGrp="1" noChangeArrowheads="1"/>
          </p:cNvSpPr>
          <p:nvPr>
            <p:ph type="hdr" sz="quarter"/>
          </p:nvPr>
        </p:nvSpPr>
        <p:spPr bwMode="auto">
          <a:xfrm>
            <a:off x="0" y="0"/>
            <a:ext cx="29718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ea typeface="+mn-ea"/>
              </a:defRPr>
            </a:lvl1pPr>
          </a:lstStyle>
          <a:p>
            <a:pPr>
              <a:defRPr/>
            </a:pPr>
            <a:endParaRPr lang="en-US"/>
          </a:p>
        </p:txBody>
      </p:sp>
      <p:sp>
        <p:nvSpPr>
          <p:cNvPr id="33795" name="Rectangle 1027"/>
          <p:cNvSpPr>
            <a:spLocks noGrp="1" noChangeArrowheads="1"/>
          </p:cNvSpPr>
          <p:nvPr>
            <p:ph type="dt" sz="quarter" idx="1"/>
          </p:nvPr>
        </p:nvSpPr>
        <p:spPr bwMode="auto">
          <a:xfrm>
            <a:off x="3886200" y="0"/>
            <a:ext cx="29718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ea typeface="+mn-ea"/>
              </a:defRPr>
            </a:lvl1pPr>
          </a:lstStyle>
          <a:p>
            <a:pPr>
              <a:defRPr/>
            </a:pPr>
            <a:endParaRPr lang="en-US"/>
          </a:p>
        </p:txBody>
      </p:sp>
      <p:sp>
        <p:nvSpPr>
          <p:cNvPr id="33796" name="Rectangle 1028"/>
          <p:cNvSpPr>
            <a:spLocks noGrp="1" noChangeArrowheads="1"/>
          </p:cNvSpPr>
          <p:nvPr>
            <p:ph type="ftr" sz="quarter" idx="2"/>
          </p:nvPr>
        </p:nvSpPr>
        <p:spPr bwMode="auto">
          <a:xfrm>
            <a:off x="0" y="8778875"/>
            <a:ext cx="2971800"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ea typeface="+mn-ea"/>
              </a:defRPr>
            </a:lvl1pPr>
          </a:lstStyle>
          <a:p>
            <a:pPr>
              <a:defRPr/>
            </a:pPr>
            <a:endParaRPr lang="en-US"/>
          </a:p>
        </p:txBody>
      </p:sp>
      <p:sp>
        <p:nvSpPr>
          <p:cNvPr id="33797" name="Rectangle 1029"/>
          <p:cNvSpPr>
            <a:spLocks noGrp="1" noChangeArrowheads="1"/>
          </p:cNvSpPr>
          <p:nvPr>
            <p:ph type="sldNum" sz="quarter" idx="3"/>
          </p:nvPr>
        </p:nvSpPr>
        <p:spPr bwMode="auto">
          <a:xfrm>
            <a:off x="3886200" y="8778875"/>
            <a:ext cx="2971800"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A938A6C6-BB02-4DB7-8E74-B82594D17748}" type="slidenum">
              <a:rPr lang="en-US"/>
              <a:pPr/>
              <a:t>‹#›</a:t>
            </a:fld>
            <a:endParaRPr lang="en-US"/>
          </a:p>
        </p:txBody>
      </p:sp>
    </p:spTree>
    <p:extLst>
      <p:ext uri="{BB962C8B-B14F-4D97-AF65-F5344CB8AC3E}">
        <p14:creationId xmlns:p14="http://schemas.microsoft.com/office/powerpoint/2010/main" val="297530009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5375662-D663-496B-84A5-50D200979ADD}" type="slidenum">
              <a:rPr lang="en-US"/>
              <a:pPr/>
              <a:t>‹#›</a:t>
            </a:fld>
            <a:endParaRPr lang="en-US"/>
          </a:p>
        </p:txBody>
      </p:sp>
    </p:spTree>
    <p:extLst>
      <p:ext uri="{BB962C8B-B14F-4D97-AF65-F5344CB8AC3E}">
        <p14:creationId xmlns:p14="http://schemas.microsoft.com/office/powerpoint/2010/main" val="231756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6A99580-C86A-44E1-8BFB-73A8A5211660}" type="slidenum">
              <a:rPr lang="en-US"/>
              <a:pPr/>
              <a:t>‹#›</a:t>
            </a:fld>
            <a:endParaRPr lang="en-US"/>
          </a:p>
        </p:txBody>
      </p:sp>
    </p:spTree>
    <p:extLst>
      <p:ext uri="{BB962C8B-B14F-4D97-AF65-F5344CB8AC3E}">
        <p14:creationId xmlns:p14="http://schemas.microsoft.com/office/powerpoint/2010/main" val="194533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1517AFD-84EC-4182-92DB-E75DD19D3FB5}" type="slidenum">
              <a:rPr lang="en-US"/>
              <a:pPr/>
              <a:t>‹#›</a:t>
            </a:fld>
            <a:endParaRPr lang="en-US"/>
          </a:p>
        </p:txBody>
      </p:sp>
    </p:spTree>
    <p:extLst>
      <p:ext uri="{BB962C8B-B14F-4D97-AF65-F5344CB8AC3E}">
        <p14:creationId xmlns:p14="http://schemas.microsoft.com/office/powerpoint/2010/main" val="2964105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CD719B7E-38EA-EF48-852F-D8695BCBB11D}" type="datetimeFigureOut">
              <a:rPr lang="en-US"/>
              <a:pPr/>
              <a:t>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E02BC4F-C448-304D-ABF8-A7680AD3C773}" type="slidenum">
              <a:rPr lang="en-US"/>
              <a:pPr/>
              <a:t>‹#›</a:t>
            </a:fld>
            <a:endParaRPr lang="en-US"/>
          </a:p>
        </p:txBody>
      </p:sp>
    </p:spTree>
    <p:extLst>
      <p:ext uri="{BB962C8B-B14F-4D97-AF65-F5344CB8AC3E}">
        <p14:creationId xmlns:p14="http://schemas.microsoft.com/office/powerpoint/2010/main" val="2616512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85FB0DD-0A61-DC45-BD47-19994866F87C}" type="datetimeFigureOut">
              <a:rPr lang="en-US"/>
              <a:pPr/>
              <a:t>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8E0342A3-4ED8-9E49-9548-43894EC5C5F5}" type="slidenum">
              <a:rPr lang="en-US"/>
              <a:pPr/>
              <a:t>‹#›</a:t>
            </a:fld>
            <a:endParaRPr lang="en-US"/>
          </a:p>
        </p:txBody>
      </p:sp>
    </p:spTree>
    <p:extLst>
      <p:ext uri="{BB962C8B-B14F-4D97-AF65-F5344CB8AC3E}">
        <p14:creationId xmlns:p14="http://schemas.microsoft.com/office/powerpoint/2010/main" val="11826202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657F49F0-9B08-9043-9C82-3ECEE0691C2D}" type="datetimeFigureOut">
              <a:rPr lang="en-US"/>
              <a:pPr/>
              <a:t>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E0526D26-6C5A-1F42-8852-BAD6872E9223}" type="slidenum">
              <a:rPr lang="en-US"/>
              <a:pPr/>
              <a:t>‹#›</a:t>
            </a:fld>
            <a:endParaRPr lang="en-US"/>
          </a:p>
        </p:txBody>
      </p:sp>
    </p:spTree>
    <p:extLst>
      <p:ext uri="{BB962C8B-B14F-4D97-AF65-F5344CB8AC3E}">
        <p14:creationId xmlns:p14="http://schemas.microsoft.com/office/powerpoint/2010/main" val="478832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D3EBD3C-00ED-2049-90D5-2E9B1AD58813}" type="datetimeFigureOut">
              <a:rPr lang="en-US"/>
              <a:pPr/>
              <a:t>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CF130E09-24FE-104B-9FCC-53645EADF197}" type="slidenum">
              <a:rPr lang="en-US"/>
              <a:pPr/>
              <a:t>‹#›</a:t>
            </a:fld>
            <a:endParaRPr lang="en-US"/>
          </a:p>
        </p:txBody>
      </p:sp>
    </p:spTree>
    <p:extLst>
      <p:ext uri="{BB962C8B-B14F-4D97-AF65-F5344CB8AC3E}">
        <p14:creationId xmlns:p14="http://schemas.microsoft.com/office/powerpoint/2010/main" val="39544518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B580A78B-DEC7-EB47-B064-D52B7555F824}" type="datetimeFigureOut">
              <a:rPr lang="en-US"/>
              <a:pPr/>
              <a:t>2/8/2015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A8F2CD32-A274-F948-8581-E26C734EF067}" type="slidenum">
              <a:rPr lang="en-US"/>
              <a:pPr/>
              <a:t>‹#›</a:t>
            </a:fld>
            <a:endParaRPr lang="en-US"/>
          </a:p>
        </p:txBody>
      </p:sp>
    </p:spTree>
    <p:extLst>
      <p:ext uri="{BB962C8B-B14F-4D97-AF65-F5344CB8AC3E}">
        <p14:creationId xmlns:p14="http://schemas.microsoft.com/office/powerpoint/2010/main" val="36844749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3AD0D601-C91B-E04B-8DC6-4ECAC9058348}" type="datetimeFigureOut">
              <a:rPr lang="en-US"/>
              <a:pPr/>
              <a:t>2/8/2015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A84639AE-CAB9-ED42-851B-ED02925CC91C}" type="slidenum">
              <a:rPr lang="en-US"/>
              <a:pPr/>
              <a:t>‹#›</a:t>
            </a:fld>
            <a:endParaRPr lang="en-US"/>
          </a:p>
        </p:txBody>
      </p:sp>
    </p:spTree>
    <p:extLst>
      <p:ext uri="{BB962C8B-B14F-4D97-AF65-F5344CB8AC3E}">
        <p14:creationId xmlns:p14="http://schemas.microsoft.com/office/powerpoint/2010/main" val="7790508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532F7970-A33E-074E-B2BD-B47FB923FD2A}" type="datetimeFigureOut">
              <a:rPr lang="en-US"/>
              <a:pPr/>
              <a:t>2/8/2015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1975088D-3251-6246-9360-BEA726BBD989}" type="slidenum">
              <a:rPr lang="en-US"/>
              <a:pPr/>
              <a:t>‹#›</a:t>
            </a:fld>
            <a:endParaRPr lang="en-US"/>
          </a:p>
        </p:txBody>
      </p:sp>
    </p:spTree>
    <p:extLst>
      <p:ext uri="{BB962C8B-B14F-4D97-AF65-F5344CB8AC3E}">
        <p14:creationId xmlns:p14="http://schemas.microsoft.com/office/powerpoint/2010/main" val="41504481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DBA9E9A8-23DA-114B-B5C6-0570532AF9FF}" type="datetimeFigureOut">
              <a:rPr lang="en-US"/>
              <a:pPr/>
              <a:t>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24448B7D-D746-A94B-9178-12A57686979B}" type="slidenum">
              <a:rPr lang="en-US"/>
              <a:pPr/>
              <a:t>‹#›</a:t>
            </a:fld>
            <a:endParaRPr lang="en-US"/>
          </a:p>
        </p:txBody>
      </p:sp>
    </p:spTree>
    <p:extLst>
      <p:ext uri="{BB962C8B-B14F-4D97-AF65-F5344CB8AC3E}">
        <p14:creationId xmlns:p14="http://schemas.microsoft.com/office/powerpoint/2010/main" val="3626289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6713BE4-C17A-4805-B15F-FA5C77AF3AD7}" type="slidenum">
              <a:rPr lang="en-US"/>
              <a:pPr/>
              <a:t>‹#›</a:t>
            </a:fld>
            <a:endParaRPr lang="en-US"/>
          </a:p>
        </p:txBody>
      </p:sp>
    </p:spTree>
    <p:extLst>
      <p:ext uri="{BB962C8B-B14F-4D97-AF65-F5344CB8AC3E}">
        <p14:creationId xmlns:p14="http://schemas.microsoft.com/office/powerpoint/2010/main" val="21961784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857492B1-734F-6E4B-8403-D0F116BAEA3E}" type="datetimeFigureOut">
              <a:rPr lang="en-US"/>
              <a:pPr/>
              <a:t>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F2355D0C-E5F1-364A-8A5B-00EB3E23B8D0}" type="slidenum">
              <a:rPr lang="en-US"/>
              <a:pPr/>
              <a:t>‹#›</a:t>
            </a:fld>
            <a:endParaRPr lang="en-US"/>
          </a:p>
        </p:txBody>
      </p:sp>
    </p:spTree>
    <p:extLst>
      <p:ext uri="{BB962C8B-B14F-4D97-AF65-F5344CB8AC3E}">
        <p14:creationId xmlns:p14="http://schemas.microsoft.com/office/powerpoint/2010/main" val="32091297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4C6F553-EF6F-7044-98AB-CCFF7FBCCE02}" type="datetimeFigureOut">
              <a:rPr lang="en-US"/>
              <a:pPr/>
              <a:t>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F62173DD-0DC6-014D-A455-B15C534C0D5C}" type="slidenum">
              <a:rPr lang="en-US"/>
              <a:pPr/>
              <a:t>‹#›</a:t>
            </a:fld>
            <a:endParaRPr lang="en-US"/>
          </a:p>
        </p:txBody>
      </p:sp>
    </p:spTree>
    <p:extLst>
      <p:ext uri="{BB962C8B-B14F-4D97-AF65-F5344CB8AC3E}">
        <p14:creationId xmlns:p14="http://schemas.microsoft.com/office/powerpoint/2010/main" val="3184319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27DDC6A-5147-2946-A30A-C8366EC03F38}" type="datetimeFigureOut">
              <a:rPr lang="en-US"/>
              <a:pPr/>
              <a:t>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2BB58174-304F-9942-BB66-0E8226DFDC1E}" type="slidenum">
              <a:rPr lang="en-US"/>
              <a:pPr/>
              <a:t>‹#›</a:t>
            </a:fld>
            <a:endParaRPr lang="en-US"/>
          </a:p>
        </p:txBody>
      </p:sp>
    </p:spTree>
    <p:extLst>
      <p:ext uri="{BB962C8B-B14F-4D97-AF65-F5344CB8AC3E}">
        <p14:creationId xmlns:p14="http://schemas.microsoft.com/office/powerpoint/2010/main" val="38124768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CD719B7E-38EA-EF48-852F-D8695BCBB11D}" type="datetimeFigureOut">
              <a:rPr lang="en-US"/>
              <a:pPr/>
              <a:t>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E02BC4F-C448-304D-ABF8-A7680AD3C773}" type="slidenum">
              <a:rPr lang="en-US"/>
              <a:pPr/>
              <a:t>‹#›</a:t>
            </a:fld>
            <a:endParaRPr lang="en-US"/>
          </a:p>
        </p:txBody>
      </p:sp>
    </p:spTree>
    <p:extLst>
      <p:ext uri="{BB962C8B-B14F-4D97-AF65-F5344CB8AC3E}">
        <p14:creationId xmlns:p14="http://schemas.microsoft.com/office/powerpoint/2010/main" val="41099423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85FB0DD-0A61-DC45-BD47-19994866F87C}" type="datetimeFigureOut">
              <a:rPr lang="en-US"/>
              <a:pPr/>
              <a:t>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8E0342A3-4ED8-9E49-9548-43894EC5C5F5}" type="slidenum">
              <a:rPr lang="en-US"/>
              <a:pPr/>
              <a:t>‹#›</a:t>
            </a:fld>
            <a:endParaRPr lang="en-US"/>
          </a:p>
        </p:txBody>
      </p:sp>
    </p:spTree>
    <p:extLst>
      <p:ext uri="{BB962C8B-B14F-4D97-AF65-F5344CB8AC3E}">
        <p14:creationId xmlns:p14="http://schemas.microsoft.com/office/powerpoint/2010/main" val="34713683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657F49F0-9B08-9043-9C82-3ECEE0691C2D}" type="datetimeFigureOut">
              <a:rPr lang="en-US"/>
              <a:pPr/>
              <a:t>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E0526D26-6C5A-1F42-8852-BAD6872E9223}" type="slidenum">
              <a:rPr lang="en-US"/>
              <a:pPr/>
              <a:t>‹#›</a:t>
            </a:fld>
            <a:endParaRPr lang="en-US"/>
          </a:p>
        </p:txBody>
      </p:sp>
    </p:spTree>
    <p:extLst>
      <p:ext uri="{BB962C8B-B14F-4D97-AF65-F5344CB8AC3E}">
        <p14:creationId xmlns:p14="http://schemas.microsoft.com/office/powerpoint/2010/main" val="2957906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D3EBD3C-00ED-2049-90D5-2E9B1AD58813}" type="datetimeFigureOut">
              <a:rPr lang="en-US"/>
              <a:pPr/>
              <a:t>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CF130E09-24FE-104B-9FCC-53645EADF197}" type="slidenum">
              <a:rPr lang="en-US"/>
              <a:pPr/>
              <a:t>‹#›</a:t>
            </a:fld>
            <a:endParaRPr lang="en-US"/>
          </a:p>
        </p:txBody>
      </p:sp>
    </p:spTree>
    <p:extLst>
      <p:ext uri="{BB962C8B-B14F-4D97-AF65-F5344CB8AC3E}">
        <p14:creationId xmlns:p14="http://schemas.microsoft.com/office/powerpoint/2010/main" val="29358155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B580A78B-DEC7-EB47-B064-D52B7555F824}" type="datetimeFigureOut">
              <a:rPr lang="en-US"/>
              <a:pPr/>
              <a:t>2/8/2015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A8F2CD32-A274-F948-8581-E26C734EF067}" type="slidenum">
              <a:rPr lang="en-US"/>
              <a:pPr/>
              <a:t>‹#›</a:t>
            </a:fld>
            <a:endParaRPr lang="en-US"/>
          </a:p>
        </p:txBody>
      </p:sp>
    </p:spTree>
    <p:extLst>
      <p:ext uri="{BB962C8B-B14F-4D97-AF65-F5344CB8AC3E}">
        <p14:creationId xmlns:p14="http://schemas.microsoft.com/office/powerpoint/2010/main" val="1108455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3AD0D601-C91B-E04B-8DC6-4ECAC9058348}" type="datetimeFigureOut">
              <a:rPr lang="en-US"/>
              <a:pPr/>
              <a:t>2/8/2015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A84639AE-CAB9-ED42-851B-ED02925CC91C}" type="slidenum">
              <a:rPr lang="en-US"/>
              <a:pPr/>
              <a:t>‹#›</a:t>
            </a:fld>
            <a:endParaRPr lang="en-US"/>
          </a:p>
        </p:txBody>
      </p:sp>
    </p:spTree>
    <p:extLst>
      <p:ext uri="{BB962C8B-B14F-4D97-AF65-F5344CB8AC3E}">
        <p14:creationId xmlns:p14="http://schemas.microsoft.com/office/powerpoint/2010/main" val="15847400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532F7970-A33E-074E-B2BD-B47FB923FD2A}" type="datetimeFigureOut">
              <a:rPr lang="en-US"/>
              <a:pPr/>
              <a:t>2/8/2015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1975088D-3251-6246-9360-BEA726BBD989}" type="slidenum">
              <a:rPr lang="en-US"/>
              <a:pPr/>
              <a:t>‹#›</a:t>
            </a:fld>
            <a:endParaRPr lang="en-US"/>
          </a:p>
        </p:txBody>
      </p:sp>
    </p:spTree>
    <p:extLst>
      <p:ext uri="{BB962C8B-B14F-4D97-AF65-F5344CB8AC3E}">
        <p14:creationId xmlns:p14="http://schemas.microsoft.com/office/powerpoint/2010/main" val="1523491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CB6B965-AEFC-4836-95E2-0BD7C27D9CC9}" type="slidenum">
              <a:rPr lang="en-US"/>
              <a:pPr/>
              <a:t>‹#›</a:t>
            </a:fld>
            <a:endParaRPr lang="en-US"/>
          </a:p>
        </p:txBody>
      </p:sp>
    </p:spTree>
    <p:extLst>
      <p:ext uri="{BB962C8B-B14F-4D97-AF65-F5344CB8AC3E}">
        <p14:creationId xmlns:p14="http://schemas.microsoft.com/office/powerpoint/2010/main" val="5216135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DBA9E9A8-23DA-114B-B5C6-0570532AF9FF}" type="datetimeFigureOut">
              <a:rPr lang="en-US"/>
              <a:pPr/>
              <a:t>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24448B7D-D746-A94B-9178-12A57686979B}" type="slidenum">
              <a:rPr lang="en-US"/>
              <a:pPr/>
              <a:t>‹#›</a:t>
            </a:fld>
            <a:endParaRPr lang="en-US"/>
          </a:p>
        </p:txBody>
      </p:sp>
    </p:spTree>
    <p:extLst>
      <p:ext uri="{BB962C8B-B14F-4D97-AF65-F5344CB8AC3E}">
        <p14:creationId xmlns:p14="http://schemas.microsoft.com/office/powerpoint/2010/main" val="12758942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857492B1-734F-6E4B-8403-D0F116BAEA3E}" type="datetimeFigureOut">
              <a:rPr lang="en-US"/>
              <a:pPr/>
              <a:t>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F2355D0C-E5F1-364A-8A5B-00EB3E23B8D0}" type="slidenum">
              <a:rPr lang="en-US"/>
              <a:pPr/>
              <a:t>‹#›</a:t>
            </a:fld>
            <a:endParaRPr lang="en-US"/>
          </a:p>
        </p:txBody>
      </p:sp>
    </p:spTree>
    <p:extLst>
      <p:ext uri="{BB962C8B-B14F-4D97-AF65-F5344CB8AC3E}">
        <p14:creationId xmlns:p14="http://schemas.microsoft.com/office/powerpoint/2010/main" val="23356653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4C6F553-EF6F-7044-98AB-CCFF7FBCCE02}" type="datetimeFigureOut">
              <a:rPr lang="en-US"/>
              <a:pPr/>
              <a:t>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F62173DD-0DC6-014D-A455-B15C534C0D5C}" type="slidenum">
              <a:rPr lang="en-US"/>
              <a:pPr/>
              <a:t>‹#›</a:t>
            </a:fld>
            <a:endParaRPr lang="en-US"/>
          </a:p>
        </p:txBody>
      </p:sp>
    </p:spTree>
    <p:extLst>
      <p:ext uri="{BB962C8B-B14F-4D97-AF65-F5344CB8AC3E}">
        <p14:creationId xmlns:p14="http://schemas.microsoft.com/office/powerpoint/2010/main" val="28406810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27DDC6A-5147-2946-A30A-C8366EC03F38}" type="datetimeFigureOut">
              <a:rPr lang="en-US"/>
              <a:pPr/>
              <a:t>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2BB58174-304F-9942-BB66-0E8226DFDC1E}" type="slidenum">
              <a:rPr lang="en-US"/>
              <a:pPr/>
              <a:t>‹#›</a:t>
            </a:fld>
            <a:endParaRPr lang="en-US"/>
          </a:p>
        </p:txBody>
      </p:sp>
    </p:spTree>
    <p:extLst>
      <p:ext uri="{BB962C8B-B14F-4D97-AF65-F5344CB8AC3E}">
        <p14:creationId xmlns:p14="http://schemas.microsoft.com/office/powerpoint/2010/main" val="41310835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5375662-D663-496B-84A5-50D200979ADD}" type="slidenum">
              <a:rPr lang="en-US" smtClean="0"/>
              <a:pPr/>
              <a:t>‹#›</a:t>
            </a:fld>
            <a:endParaRPr lang="en-US"/>
          </a:p>
        </p:txBody>
      </p:sp>
    </p:spTree>
    <p:extLst>
      <p:ext uri="{BB962C8B-B14F-4D97-AF65-F5344CB8AC3E}">
        <p14:creationId xmlns:p14="http://schemas.microsoft.com/office/powerpoint/2010/main" val="165480071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6713BE4-C17A-4805-B15F-FA5C77AF3AD7}" type="slidenum">
              <a:rPr lang="en-US" smtClean="0"/>
              <a:pPr/>
              <a:t>‹#›</a:t>
            </a:fld>
            <a:endParaRPr lang="en-US"/>
          </a:p>
        </p:txBody>
      </p:sp>
    </p:spTree>
    <p:extLst>
      <p:ext uri="{BB962C8B-B14F-4D97-AF65-F5344CB8AC3E}">
        <p14:creationId xmlns:p14="http://schemas.microsoft.com/office/powerpoint/2010/main" val="63762596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8CB6B965-AEFC-4836-95E2-0BD7C27D9CC9}" type="slidenum">
              <a:rPr lang="en-US" smtClean="0"/>
              <a:pPr/>
              <a:t>‹#›</a:t>
            </a:fld>
            <a:endParaRPr lang="en-US"/>
          </a:p>
        </p:txBody>
      </p:sp>
    </p:spTree>
    <p:extLst>
      <p:ext uri="{BB962C8B-B14F-4D97-AF65-F5344CB8AC3E}">
        <p14:creationId xmlns:p14="http://schemas.microsoft.com/office/powerpoint/2010/main" val="291436781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CA17B727-817A-463B-8524-E1ECDE9A541D}" type="slidenum">
              <a:rPr lang="en-US" smtClean="0"/>
              <a:pPr/>
              <a:t>‹#›</a:t>
            </a:fld>
            <a:endParaRPr lang="en-US"/>
          </a:p>
        </p:txBody>
      </p:sp>
    </p:spTree>
    <p:extLst>
      <p:ext uri="{BB962C8B-B14F-4D97-AF65-F5344CB8AC3E}">
        <p14:creationId xmlns:p14="http://schemas.microsoft.com/office/powerpoint/2010/main" val="13302412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29033A1E-1F40-41C6-905C-923FFDDD5A15}" type="slidenum">
              <a:rPr lang="en-US" smtClean="0"/>
              <a:pPr/>
              <a:t>‹#›</a:t>
            </a:fld>
            <a:endParaRPr lang="en-US"/>
          </a:p>
        </p:txBody>
      </p:sp>
    </p:spTree>
    <p:extLst>
      <p:ext uri="{BB962C8B-B14F-4D97-AF65-F5344CB8AC3E}">
        <p14:creationId xmlns:p14="http://schemas.microsoft.com/office/powerpoint/2010/main" val="40201468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C481B499-749A-4ED9-AE9A-BD74B0C7B617}" type="slidenum">
              <a:rPr lang="en-US" smtClean="0"/>
              <a:pPr/>
              <a:t>‹#›</a:t>
            </a:fld>
            <a:endParaRPr lang="en-US"/>
          </a:p>
        </p:txBody>
      </p:sp>
    </p:spTree>
    <p:extLst>
      <p:ext uri="{BB962C8B-B14F-4D97-AF65-F5344CB8AC3E}">
        <p14:creationId xmlns:p14="http://schemas.microsoft.com/office/powerpoint/2010/main" val="2774757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A17B727-817A-463B-8524-E1ECDE9A541D}" type="slidenum">
              <a:rPr lang="en-US"/>
              <a:pPr/>
              <a:t>‹#›</a:t>
            </a:fld>
            <a:endParaRPr lang="en-US"/>
          </a:p>
        </p:txBody>
      </p:sp>
    </p:spTree>
    <p:extLst>
      <p:ext uri="{BB962C8B-B14F-4D97-AF65-F5344CB8AC3E}">
        <p14:creationId xmlns:p14="http://schemas.microsoft.com/office/powerpoint/2010/main" val="172242695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9AFD7ECF-E6B2-4CDD-9FC4-9D57D3FCA7F0}" type="slidenum">
              <a:rPr lang="en-US" smtClean="0"/>
              <a:pPr/>
              <a:t>‹#›</a:t>
            </a:fld>
            <a:endParaRPr lang="en-US"/>
          </a:p>
        </p:txBody>
      </p:sp>
    </p:spTree>
    <p:extLst>
      <p:ext uri="{BB962C8B-B14F-4D97-AF65-F5344CB8AC3E}">
        <p14:creationId xmlns:p14="http://schemas.microsoft.com/office/powerpoint/2010/main" val="292811730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8A5C2A4A-53E5-44E2-A47E-64301C4DA6D7}" type="slidenum">
              <a:rPr lang="en-US" smtClean="0"/>
              <a:pPr/>
              <a:t>‹#›</a:t>
            </a:fld>
            <a:endParaRPr lang="en-US"/>
          </a:p>
        </p:txBody>
      </p:sp>
    </p:spTree>
    <p:extLst>
      <p:ext uri="{BB962C8B-B14F-4D97-AF65-F5344CB8AC3E}">
        <p14:creationId xmlns:p14="http://schemas.microsoft.com/office/powerpoint/2010/main" val="15213171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16A1717-742D-4F1B-8532-53C8945E89D3}" type="slidenum">
              <a:rPr lang="en-US" smtClean="0"/>
              <a:pPr/>
              <a:t>‹#›</a:t>
            </a:fld>
            <a:endParaRPr lang="en-US"/>
          </a:p>
        </p:txBody>
      </p:sp>
    </p:spTree>
    <p:extLst>
      <p:ext uri="{BB962C8B-B14F-4D97-AF65-F5344CB8AC3E}">
        <p14:creationId xmlns:p14="http://schemas.microsoft.com/office/powerpoint/2010/main" val="570639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6A99580-C86A-44E1-8BFB-73A8A5211660}" type="slidenum">
              <a:rPr lang="en-US" smtClean="0"/>
              <a:pPr/>
              <a:t>‹#›</a:t>
            </a:fld>
            <a:endParaRPr lang="en-US"/>
          </a:p>
        </p:txBody>
      </p:sp>
    </p:spTree>
    <p:extLst>
      <p:ext uri="{BB962C8B-B14F-4D97-AF65-F5344CB8AC3E}">
        <p14:creationId xmlns:p14="http://schemas.microsoft.com/office/powerpoint/2010/main" val="357993964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1517AFD-84EC-4182-92DB-E75DD19D3FB5}" type="slidenum">
              <a:rPr lang="en-US" smtClean="0"/>
              <a:pPr/>
              <a:t>‹#›</a:t>
            </a:fld>
            <a:endParaRPr lang="en-US"/>
          </a:p>
        </p:txBody>
      </p:sp>
    </p:spTree>
    <p:extLst>
      <p:ext uri="{BB962C8B-B14F-4D97-AF65-F5344CB8AC3E}">
        <p14:creationId xmlns:p14="http://schemas.microsoft.com/office/powerpoint/2010/main" val="231885903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5375662-D663-496B-84A5-50D200979AD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52947050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6713BE4-C17A-4805-B15F-FA5C77AF3AD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5591533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8CB6B965-AEFC-4836-95E2-0BD7C27D9CC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3065039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CA17B727-817A-463B-8524-E1ECDE9A541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532352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29033A1E-1F40-41C6-905C-923FFDDD5A1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65354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29033A1E-1F40-41C6-905C-923FFDDD5A15}" type="slidenum">
              <a:rPr lang="en-US"/>
              <a:pPr/>
              <a:t>‹#›</a:t>
            </a:fld>
            <a:endParaRPr lang="en-US"/>
          </a:p>
        </p:txBody>
      </p:sp>
    </p:spTree>
    <p:extLst>
      <p:ext uri="{BB962C8B-B14F-4D97-AF65-F5344CB8AC3E}">
        <p14:creationId xmlns:p14="http://schemas.microsoft.com/office/powerpoint/2010/main" val="338811356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C481B499-749A-4ED9-AE9A-BD74B0C7B61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3858225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9AFD7ECF-E6B2-4CDD-9FC4-9D57D3FCA7F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1653957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8A5C2A4A-53E5-44E2-A47E-64301C4DA6D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7471962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416A1717-742D-4F1B-8532-53C8945E89D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2801387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6A99580-C86A-44E1-8BFB-73A8A521166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1178463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D1517AFD-84EC-4182-92DB-E75DD19D3FB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752821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C481B499-749A-4ED9-AE9A-BD74B0C7B617}" type="slidenum">
              <a:rPr lang="en-US"/>
              <a:pPr/>
              <a:t>‹#›</a:t>
            </a:fld>
            <a:endParaRPr lang="en-US"/>
          </a:p>
        </p:txBody>
      </p:sp>
    </p:spTree>
    <p:extLst>
      <p:ext uri="{BB962C8B-B14F-4D97-AF65-F5344CB8AC3E}">
        <p14:creationId xmlns:p14="http://schemas.microsoft.com/office/powerpoint/2010/main" val="2561644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9AFD7ECF-E6B2-4CDD-9FC4-9D57D3FCA7F0}" type="slidenum">
              <a:rPr lang="en-US"/>
              <a:pPr/>
              <a:t>‹#›</a:t>
            </a:fld>
            <a:endParaRPr lang="en-US"/>
          </a:p>
        </p:txBody>
      </p:sp>
    </p:spTree>
    <p:extLst>
      <p:ext uri="{BB962C8B-B14F-4D97-AF65-F5344CB8AC3E}">
        <p14:creationId xmlns:p14="http://schemas.microsoft.com/office/powerpoint/2010/main" val="326233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A5C2A4A-53E5-44E2-A47E-64301C4DA6D7}" type="slidenum">
              <a:rPr lang="en-US"/>
              <a:pPr/>
              <a:t>‹#›</a:t>
            </a:fld>
            <a:endParaRPr lang="en-US"/>
          </a:p>
        </p:txBody>
      </p:sp>
    </p:spTree>
    <p:extLst>
      <p:ext uri="{BB962C8B-B14F-4D97-AF65-F5344CB8AC3E}">
        <p14:creationId xmlns:p14="http://schemas.microsoft.com/office/powerpoint/2010/main" val="868840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16A1717-742D-4F1B-8532-53C8945E89D3}" type="slidenum">
              <a:rPr lang="en-US"/>
              <a:pPr/>
              <a:t>‹#›</a:t>
            </a:fld>
            <a:endParaRPr lang="en-US"/>
          </a:p>
        </p:txBody>
      </p:sp>
    </p:spTree>
    <p:extLst>
      <p:ext uri="{BB962C8B-B14F-4D97-AF65-F5344CB8AC3E}">
        <p14:creationId xmlns:p14="http://schemas.microsoft.com/office/powerpoint/2010/main" val="2375100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EF9AD"/>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ea typeface="+mn-ea"/>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ea typeface="+mn-ea"/>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fld id="{2EE4441D-4110-43DD-B3AE-C3148D219A1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S PGothic" pitchFamily="34" charset="-128"/>
          <a:cs typeface="+mj-cs"/>
        </a:defRPr>
      </a:lvl1pPr>
      <a:lvl2pPr algn="ctr" rtl="0" eaLnBrk="0" fontAlgn="base" hangingPunct="0">
        <a:spcBef>
          <a:spcPct val="0"/>
        </a:spcBef>
        <a:spcAft>
          <a:spcPct val="0"/>
        </a:spcAft>
        <a:defRPr sz="44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44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44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4400">
          <a:solidFill>
            <a:schemeClr val="tx2"/>
          </a:solidFill>
          <a:latin typeface="Times New Roman" pitchFamily="18" charset="0"/>
          <a:ea typeface="MS PGothic" pitchFamily="34" charset="-128"/>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7B7DC25D-BE38-ED48-9583-ABE7819B233D}" type="datetimeFigureOut">
              <a:rPr lang="en-US">
                <a:latin typeface="Calibri" charset="0"/>
                <a:cs typeface="Arial" charset="0"/>
              </a:rPr>
              <a:pPr/>
              <a:t>2/8/2015</a:t>
            </a:fld>
            <a:endParaRPr lang="en-US">
              <a:latin typeface="Calibri" charset="0"/>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94DF886-3B2B-054C-BF98-300F95D87A4D}" type="slidenum">
              <a:rPr lang="en-US">
                <a:latin typeface="Calibri" charset="0"/>
                <a:cs typeface="Arial" charset="0"/>
              </a:rPr>
              <a:pPr/>
              <a:t>‹#›</a:t>
            </a:fld>
            <a:endParaRPr lang="en-US">
              <a:latin typeface="Calibri" charset="0"/>
              <a:cs typeface="Arial" charset="0"/>
            </a:endParaRPr>
          </a:p>
        </p:txBody>
      </p:sp>
    </p:spTree>
    <p:extLst>
      <p:ext uri="{BB962C8B-B14F-4D97-AF65-F5344CB8AC3E}">
        <p14:creationId xmlns:p14="http://schemas.microsoft.com/office/powerpoint/2010/main" val="3170438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7B7DC25D-BE38-ED48-9583-ABE7819B233D}" type="datetimeFigureOut">
              <a:rPr lang="en-US">
                <a:latin typeface="Calibri" charset="0"/>
                <a:cs typeface="Arial" charset="0"/>
              </a:rPr>
              <a:pPr/>
              <a:t>2/8/2015</a:t>
            </a:fld>
            <a:endParaRPr lang="en-US">
              <a:latin typeface="Calibri" charset="0"/>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94DF886-3B2B-054C-BF98-300F95D87A4D}" type="slidenum">
              <a:rPr lang="en-US">
                <a:latin typeface="Calibri" charset="0"/>
                <a:cs typeface="Arial" charset="0"/>
              </a:rPr>
              <a:pPr/>
              <a:t>‹#›</a:t>
            </a:fld>
            <a:endParaRPr lang="en-US">
              <a:latin typeface="Calibri" charset="0"/>
              <a:cs typeface="Arial" charset="0"/>
            </a:endParaRPr>
          </a:p>
        </p:txBody>
      </p:sp>
    </p:spTree>
    <p:extLst>
      <p:ext uri="{BB962C8B-B14F-4D97-AF65-F5344CB8AC3E}">
        <p14:creationId xmlns:p14="http://schemas.microsoft.com/office/powerpoint/2010/main" val="37327760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E4441D-4110-43DD-B3AE-C3148D219A1C}" type="slidenum">
              <a:rPr lang="en-US" smtClean="0"/>
              <a:pPr/>
              <a:t>‹#›</a:t>
            </a:fld>
            <a:endParaRPr lang="en-US"/>
          </a:p>
        </p:txBody>
      </p:sp>
    </p:spTree>
    <p:extLst>
      <p:ext uri="{BB962C8B-B14F-4D97-AF65-F5344CB8AC3E}">
        <p14:creationId xmlns:p14="http://schemas.microsoft.com/office/powerpoint/2010/main" val="91372866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CEF9AD"/>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ea typeface="+mn-ea"/>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ea typeface="+mn-ea"/>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fld id="{2EE4441D-4110-43DD-B3AE-C3148D219A1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6854103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0" fontAlgn="base" hangingPunct="0">
        <a:spcBef>
          <a:spcPct val="0"/>
        </a:spcBef>
        <a:spcAft>
          <a:spcPct val="0"/>
        </a:spcAft>
        <a:defRPr sz="4400">
          <a:solidFill>
            <a:schemeClr val="tx2"/>
          </a:solidFill>
          <a:latin typeface="+mj-lt"/>
          <a:ea typeface="MS PGothic" pitchFamily="34" charset="-128"/>
          <a:cs typeface="+mj-cs"/>
        </a:defRPr>
      </a:lvl1pPr>
      <a:lvl2pPr algn="ctr" rtl="0" eaLnBrk="0" fontAlgn="base" hangingPunct="0">
        <a:spcBef>
          <a:spcPct val="0"/>
        </a:spcBef>
        <a:spcAft>
          <a:spcPct val="0"/>
        </a:spcAft>
        <a:defRPr sz="44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44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44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4400">
          <a:solidFill>
            <a:schemeClr val="tx2"/>
          </a:solidFill>
          <a:latin typeface="Times New Roman" pitchFamily="18" charset="0"/>
          <a:ea typeface="MS PGothic" pitchFamily="34" charset="-128"/>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3.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9.bin"/><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image" Target="../media/image10.wmf"/><Relationship Id="rId4" Type="http://schemas.openxmlformats.org/officeDocument/2006/relationships/image" Target="../media/image14.w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48.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4.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5.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609600" y="1676400"/>
            <a:ext cx="7772400" cy="1600200"/>
          </a:xfrm>
        </p:spPr>
        <p:txBody>
          <a:bodyPr>
            <a:normAutofit fontScale="90000"/>
          </a:bodyPr>
          <a:lstStyle/>
          <a:p>
            <a:pPr eaLnBrk="1" hangingPunct="1"/>
            <a:r>
              <a:rPr lang="en-US" sz="5400" dirty="0" smtClean="0">
                <a:solidFill>
                  <a:schemeClr val="bg1"/>
                </a:solidFill>
                <a:latin typeface="Gotham Black" pitchFamily="50" charset="0"/>
              </a:rPr>
              <a:t>INFERENCE WITH MATCHED PAIRS</a:t>
            </a:r>
          </a:p>
        </p:txBody>
      </p:sp>
      <p:sp>
        <p:nvSpPr>
          <p:cNvPr id="14338" name="Rectangle 3"/>
          <p:cNvSpPr>
            <a:spLocks noGrp="1" noChangeArrowheads="1"/>
          </p:cNvSpPr>
          <p:nvPr>
            <p:ph type="subTitle" idx="1"/>
          </p:nvPr>
        </p:nvSpPr>
        <p:spPr>
          <a:xfrm>
            <a:off x="228600" y="3276600"/>
            <a:ext cx="8534400" cy="685800"/>
          </a:xfrm>
        </p:spPr>
        <p:txBody>
          <a:bodyPr/>
          <a:lstStyle/>
          <a:p>
            <a:pPr eaLnBrk="1" hangingPunct="1"/>
            <a:r>
              <a:rPr lang="en-US" sz="2800" dirty="0">
                <a:solidFill>
                  <a:schemeClr val="accent2">
                    <a:lumMod val="40000"/>
                    <a:lumOff val="60000"/>
                  </a:schemeClr>
                </a:solidFill>
                <a:latin typeface="Gotham Medium" pitchFamily="50" charset="0"/>
              </a:rPr>
              <a:t>a</a:t>
            </a:r>
            <a:r>
              <a:rPr lang="en-US" sz="2800" dirty="0" smtClean="0">
                <a:solidFill>
                  <a:schemeClr val="accent2">
                    <a:lumMod val="40000"/>
                    <a:lumOff val="60000"/>
                  </a:schemeClr>
                </a:solidFill>
                <a:latin typeface="Gotham Medium" pitchFamily="50" charset="0"/>
              </a:rPr>
              <a:t> special type of t-inference</a:t>
            </a:r>
          </a:p>
        </p:txBody>
      </p:sp>
      <p:sp>
        <p:nvSpPr>
          <p:cNvPr id="4" name="Subtitle 2"/>
          <p:cNvSpPr txBox="1">
            <a:spLocks/>
          </p:cNvSpPr>
          <p:nvPr/>
        </p:nvSpPr>
        <p:spPr bwMode="auto">
          <a:xfrm>
            <a:off x="1371600" y="4495800"/>
            <a:ext cx="6400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MS PGothic" pitchFamily="34" charset="-128"/>
                <a:cs typeface="+mn-cs"/>
              </a:defRPr>
            </a:lvl1pPr>
            <a:lvl2pPr marL="457200" indent="0" algn="ctr" rtl="0" eaLnBrk="0" fontAlgn="base" hangingPunct="0">
              <a:spcBef>
                <a:spcPct val="20000"/>
              </a:spcBef>
              <a:spcAft>
                <a:spcPct val="0"/>
              </a:spcAft>
              <a:buNone/>
              <a:defRPr sz="28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sz="2400">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20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2000">
                <a:solidFill>
                  <a:schemeClr val="tx1"/>
                </a:solidFill>
                <a:latin typeface="+mn-lt"/>
                <a:ea typeface="MS PGothic" pitchFamily="34" charset="-128"/>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eaLnBrk="1" hangingPunct="1"/>
            <a:r>
              <a:rPr lang="en-US" sz="2400" dirty="0" smtClean="0">
                <a:solidFill>
                  <a:schemeClr val="accent2">
                    <a:lumMod val="40000"/>
                    <a:lumOff val="60000"/>
                  </a:schemeClr>
                </a:solidFill>
                <a:latin typeface="Gotham Medium" pitchFamily="50" charset="0"/>
              </a:rPr>
              <a:t>AP Statistics</a:t>
            </a:r>
          </a:p>
          <a:p>
            <a:pPr eaLnBrk="1" hangingPunct="1"/>
            <a:r>
              <a:rPr lang="en-US" sz="2400" dirty="0" smtClean="0">
                <a:solidFill>
                  <a:schemeClr val="accent2">
                    <a:lumMod val="40000"/>
                    <a:lumOff val="60000"/>
                  </a:schemeClr>
                </a:solidFill>
                <a:latin typeface="Gotham Medium" pitchFamily="50" charset="0"/>
              </a:rPr>
              <a:t>Chapter 25</a:t>
            </a:r>
            <a:endParaRPr lang="en-US" sz="2400" dirty="0">
              <a:solidFill>
                <a:schemeClr val="accent2">
                  <a:lumMod val="40000"/>
                  <a:lumOff val="60000"/>
                </a:schemeClr>
              </a:solidFill>
              <a:latin typeface="Gotham Medium" pitchFamily="50"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Group 78"/>
          <p:cNvGraphicFramePr>
            <a:graphicFrameLocks noGrp="1"/>
          </p:cNvGraphicFramePr>
          <p:nvPr>
            <p:extLst>
              <p:ext uri="{D42A27DB-BD31-4B8C-83A1-F6EECF244321}">
                <p14:modId xmlns:p14="http://schemas.microsoft.com/office/powerpoint/2010/main" val="531891473"/>
              </p:ext>
            </p:extLst>
          </p:nvPr>
        </p:nvGraphicFramePr>
        <p:xfrm>
          <a:off x="228600" y="2514600"/>
          <a:ext cx="6324600" cy="1577721"/>
        </p:xfrm>
        <a:graphic>
          <a:graphicData uri="http://schemas.openxmlformats.org/drawingml/2006/table">
            <a:tbl>
              <a:tblPr/>
              <a:tblGrid>
                <a:gridCol w="1690688"/>
                <a:gridCol w="638175"/>
                <a:gridCol w="566737"/>
                <a:gridCol w="609600"/>
                <a:gridCol w="620205"/>
                <a:gridCol w="533400"/>
                <a:gridCol w="533400"/>
                <a:gridCol w="533400"/>
                <a:gridCol w="598995"/>
              </a:tblGrid>
              <a:tr h="5332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Day</a:t>
                      </a:r>
                    </a:p>
                  </a:txBody>
                  <a:tcPr marT="45704" marB="45704"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1</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3</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4</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5</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6</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7</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8</a:t>
                      </a:r>
                    </a:p>
                  </a:txBody>
                  <a:tcPr marT="45704" marB="45704"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111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Morning</a:t>
                      </a:r>
                    </a:p>
                  </a:txBody>
                  <a:tcPr marT="45704" marB="45704"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9</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7</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10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10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5</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7</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6</a:t>
                      </a:r>
                    </a:p>
                  </a:txBody>
                  <a:tcPr marT="45704" marB="45704"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Afternoon</a:t>
                      </a:r>
                    </a:p>
                  </a:txBody>
                  <a:tcPr marT="45704" marB="45704"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10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9</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9</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8</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4</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7</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9</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6</a:t>
                      </a:r>
                    </a:p>
                  </a:txBody>
                  <a:tcPr marT="45704" marB="45704"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9457" name="Text Box 2"/>
          <p:cNvSpPr txBox="1">
            <a:spLocks noChangeArrowheads="1"/>
          </p:cNvSpPr>
          <p:nvPr/>
        </p:nvSpPr>
        <p:spPr bwMode="auto">
          <a:xfrm>
            <a:off x="228600" y="76200"/>
            <a:ext cx="82296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588" indent="-1588" eaLnBrk="0" hangingPunct="0">
              <a:defRPr sz="2400">
                <a:solidFill>
                  <a:schemeClr val="tx1"/>
                </a:solidFill>
                <a:latin typeface="Comic Sans MS" pitchFamily="66" charset="0"/>
                <a:ea typeface="MS PGothic" pitchFamily="34" charset="-128"/>
              </a:defRPr>
            </a:lvl1pPr>
            <a:lvl2pPr marL="742950" indent="-285750" eaLnBrk="0" hangingPunct="0">
              <a:defRPr sz="2400">
                <a:solidFill>
                  <a:schemeClr val="tx1"/>
                </a:solidFill>
                <a:latin typeface="Comic Sans MS" pitchFamily="66" charset="0"/>
                <a:ea typeface="MS PGothic" pitchFamily="34" charset="-128"/>
              </a:defRPr>
            </a:lvl2pPr>
            <a:lvl3pPr marL="1143000" indent="-228600" eaLnBrk="0" hangingPunct="0">
              <a:defRPr sz="2400">
                <a:solidFill>
                  <a:schemeClr val="tx1"/>
                </a:solidFill>
                <a:latin typeface="Comic Sans MS" pitchFamily="66" charset="0"/>
                <a:ea typeface="MS PGothic" pitchFamily="34" charset="-128"/>
              </a:defRPr>
            </a:lvl3pPr>
            <a:lvl4pPr marL="1600200" indent="-228600" eaLnBrk="0" hangingPunct="0">
              <a:defRPr sz="2400">
                <a:solidFill>
                  <a:schemeClr val="tx1"/>
                </a:solidFill>
                <a:latin typeface="Comic Sans MS" pitchFamily="66" charset="0"/>
                <a:ea typeface="MS PGothic" pitchFamily="34" charset="-128"/>
              </a:defRPr>
            </a:lvl4pPr>
            <a:lvl5pPr marL="2057400" indent="-228600" eaLnBrk="0" hangingPunct="0">
              <a:defRPr sz="24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MS PGothic" pitchFamily="34" charset="-128"/>
              </a:defRPr>
            </a:lvl9pPr>
          </a:lstStyle>
          <a:p>
            <a:pPr eaLnBrk="1" hangingPunct="1">
              <a:spcBef>
                <a:spcPct val="50000"/>
              </a:spcBef>
            </a:pPr>
            <a:r>
              <a:rPr lang="en-US" dirty="0">
                <a:solidFill>
                  <a:schemeClr val="accent2"/>
                </a:solidFill>
              </a:rPr>
              <a:t>A whale-watching company noticed that many customers wanted to know whether it was better to book an excursion in the morning or the afternoon.  To test this question, the company collected the following data (number of whales sighted) on </a:t>
            </a:r>
            <a:r>
              <a:rPr lang="en-US" dirty="0" smtClean="0">
                <a:solidFill>
                  <a:schemeClr val="accent2"/>
                </a:solidFill>
              </a:rPr>
              <a:t>8 randomly </a:t>
            </a:r>
            <a:r>
              <a:rPr lang="en-US" dirty="0">
                <a:solidFill>
                  <a:schemeClr val="accent2"/>
                </a:solidFill>
              </a:rPr>
              <a:t>selected days over the past month</a:t>
            </a:r>
            <a:r>
              <a:rPr lang="en-US" dirty="0" smtClean="0">
                <a:solidFill>
                  <a:schemeClr val="accent2"/>
                </a:solidFill>
              </a:rPr>
              <a:t>.  </a:t>
            </a:r>
            <a:r>
              <a:rPr lang="en-US" sz="1600" dirty="0" smtClean="0">
                <a:solidFill>
                  <a:schemeClr val="accent2"/>
                </a:solidFill>
              </a:rPr>
              <a:t>(</a:t>
            </a:r>
            <a:r>
              <a:rPr lang="en-US" sz="1600" dirty="0">
                <a:solidFill>
                  <a:schemeClr val="accent2"/>
                </a:solidFill>
              </a:rPr>
              <a:t>Note: days were </a:t>
            </a:r>
            <a:r>
              <a:rPr lang="en-US" sz="1600" b="1" u="sng" dirty="0">
                <a:solidFill>
                  <a:schemeClr val="accent2"/>
                </a:solidFill>
              </a:rPr>
              <a:t>not</a:t>
            </a:r>
            <a:r>
              <a:rPr lang="en-US" sz="1600" dirty="0">
                <a:solidFill>
                  <a:schemeClr val="accent2"/>
                </a:solidFill>
              </a:rPr>
              <a:t> </a:t>
            </a:r>
            <a:r>
              <a:rPr lang="en-US" sz="1600" dirty="0" smtClean="0">
                <a:solidFill>
                  <a:schemeClr val="accent2"/>
                </a:solidFill>
              </a:rPr>
              <a:t>consecutive)</a:t>
            </a:r>
            <a:endParaRPr lang="en-US" sz="1600" dirty="0">
              <a:solidFill>
                <a:schemeClr val="accent2"/>
              </a:solidFill>
            </a:endParaRPr>
          </a:p>
        </p:txBody>
      </p:sp>
      <p:sp>
        <p:nvSpPr>
          <p:cNvPr id="67658" name="AutoShape 74"/>
          <p:cNvSpPr>
            <a:spLocks noChangeArrowheads="1"/>
          </p:cNvSpPr>
          <p:nvPr/>
        </p:nvSpPr>
        <p:spPr bwMode="auto">
          <a:xfrm>
            <a:off x="381000" y="4572000"/>
            <a:ext cx="4953000" cy="1600200"/>
          </a:xfrm>
          <a:prstGeom prst="wedgeRoundRectCallout">
            <a:avLst>
              <a:gd name="adj1" fmla="val -22306"/>
              <a:gd name="adj2" fmla="val -99403"/>
              <a:gd name="adj3" fmla="val 16667"/>
            </a:avLst>
          </a:prstGeom>
          <a:solidFill>
            <a:srgbClr val="85B6FF"/>
          </a:solidFill>
          <a:ln w="38100">
            <a:solidFill>
              <a:schemeClr val="accent2"/>
            </a:solidFill>
            <a:miter lim="800000"/>
            <a:headEnd/>
            <a:tailEnd/>
          </a:ln>
        </p:spPr>
        <p:txBody>
          <a:bodyPr/>
          <a:lstStyle/>
          <a:p>
            <a:pPr algn="ctr"/>
            <a:r>
              <a:rPr lang="en-US" dirty="0"/>
              <a:t>Since you have two values for each day, they are </a:t>
            </a:r>
            <a:r>
              <a:rPr lang="en-US" b="1" dirty="0">
                <a:solidFill>
                  <a:srgbClr val="FF3300"/>
                </a:solidFill>
              </a:rPr>
              <a:t>dependent</a:t>
            </a:r>
            <a:r>
              <a:rPr lang="en-US" b="1" dirty="0"/>
              <a:t> </a:t>
            </a:r>
            <a:r>
              <a:rPr lang="en-US" dirty="0"/>
              <a:t>on the day – making this data matched pairs</a:t>
            </a:r>
          </a:p>
        </p:txBody>
      </p:sp>
      <p:pic>
        <p:nvPicPr>
          <p:cNvPr id="19531" name="Picture 76" descr="MCj0424690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86600" y="2286000"/>
            <a:ext cx="1752600" cy="140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AutoShape 75"/>
          <p:cNvSpPr>
            <a:spLocks noChangeArrowheads="1"/>
          </p:cNvSpPr>
          <p:nvPr/>
        </p:nvSpPr>
        <p:spPr bwMode="auto">
          <a:xfrm>
            <a:off x="5181600" y="4191000"/>
            <a:ext cx="3657600" cy="1371600"/>
          </a:xfrm>
          <a:prstGeom prst="wedgeRoundRectCallout">
            <a:avLst>
              <a:gd name="adj1" fmla="val -61608"/>
              <a:gd name="adj2" fmla="val -56345"/>
              <a:gd name="adj3" fmla="val 16667"/>
            </a:avLst>
          </a:prstGeom>
          <a:solidFill>
            <a:srgbClr val="85B6FF"/>
          </a:solidFill>
          <a:ln w="38100">
            <a:solidFill>
              <a:schemeClr val="accent2"/>
            </a:solidFill>
            <a:miter lim="800000"/>
            <a:headEnd/>
            <a:tailEnd/>
          </a:ln>
        </p:spPr>
        <p:txBody>
          <a:bodyPr/>
          <a:lstStyle/>
          <a:p>
            <a:pPr algn="ctr"/>
            <a:r>
              <a:rPr lang="en-US" sz="2300" dirty="0"/>
              <a:t>You may subtract either way – just be careful when writing H</a:t>
            </a:r>
            <a:r>
              <a:rPr lang="en-US" sz="2300" baseline="-25000" dirty="0"/>
              <a:t>a</a:t>
            </a:r>
            <a:endParaRPr lang="en-US" sz="23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7658"/>
                                        </p:tgtEl>
                                        <p:attrNameLst>
                                          <p:attrName>style.visibility</p:attrName>
                                        </p:attrNameLst>
                                      </p:cBhvr>
                                      <p:to>
                                        <p:strVal val="visible"/>
                                      </p:to>
                                    </p:set>
                                    <p:animEffect transition="in" filter="wipe(up)">
                                      <p:cBhvr>
                                        <p:cTn id="12" dur="500"/>
                                        <p:tgtEl>
                                          <p:spTgt spid="6765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65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oup 78"/>
          <p:cNvGraphicFramePr>
            <a:graphicFrameLocks noGrp="1"/>
          </p:cNvGraphicFramePr>
          <p:nvPr>
            <p:extLst>
              <p:ext uri="{D42A27DB-BD31-4B8C-83A1-F6EECF244321}">
                <p14:modId xmlns:p14="http://schemas.microsoft.com/office/powerpoint/2010/main" val="1530844287"/>
              </p:ext>
            </p:extLst>
          </p:nvPr>
        </p:nvGraphicFramePr>
        <p:xfrm>
          <a:off x="152398" y="76200"/>
          <a:ext cx="6858002" cy="2213631"/>
        </p:xfrm>
        <a:graphic>
          <a:graphicData uri="http://schemas.openxmlformats.org/drawingml/2006/table">
            <a:tbl>
              <a:tblPr/>
              <a:tblGrid>
                <a:gridCol w="1833276"/>
                <a:gridCol w="691997"/>
                <a:gridCol w="614534"/>
                <a:gridCol w="661012"/>
                <a:gridCol w="618781"/>
                <a:gridCol w="609600"/>
                <a:gridCol w="609600"/>
                <a:gridCol w="609600"/>
                <a:gridCol w="609602"/>
              </a:tblGrid>
              <a:tr h="5332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Day</a:t>
                      </a:r>
                    </a:p>
                  </a:txBody>
                  <a:tcPr marT="45704" marB="457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1</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3</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4</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5</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6</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7</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8</a:t>
                      </a:r>
                    </a:p>
                  </a:txBody>
                  <a:tcPr marT="45704" marB="457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723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Morning</a:t>
                      </a:r>
                    </a:p>
                  </a:txBody>
                  <a:tcPr marT="45704" marB="457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9</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7</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10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10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5</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7</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6</a:t>
                      </a:r>
                    </a:p>
                  </a:txBody>
                  <a:tcPr marT="45704" marB="457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070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Afternoon</a:t>
                      </a:r>
                    </a:p>
                  </a:txBody>
                  <a:tcPr marT="45704" marB="457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10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9</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9</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8</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4</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7</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smtClean="0">
                          <a:ln>
                            <a:noFill/>
                          </a:ln>
                          <a:solidFill>
                            <a:srgbClr val="FF3300"/>
                          </a:solidFill>
                          <a:effectLst/>
                          <a:latin typeface="Comic Sans MS" pitchFamily="66" charset="0"/>
                        </a:rPr>
                        <a:t>9</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6</a:t>
                      </a:r>
                    </a:p>
                  </a:txBody>
                  <a:tcPr marT="45704" marB="457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0097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Comic Sans MS" pitchFamily="66" charset="0"/>
                        </a:rPr>
                        <a:t>Differences</a:t>
                      </a:r>
                    </a:p>
                  </a:txBody>
                  <a:tcPr marT="45704" marB="457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chemeClr val="tx1"/>
                          </a:solidFill>
                          <a:effectLst/>
                          <a:latin typeface="Comic Sans MS" pitchFamily="66" charset="0"/>
                        </a:rPr>
                        <a:t>-1</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chemeClr val="tx1"/>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chemeClr val="tx1"/>
                          </a:solidFill>
                          <a:effectLst/>
                          <a:latin typeface="Comic Sans MS" pitchFamily="66" charset="0"/>
                        </a:rPr>
                        <a:t>1</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chemeClr val="tx1"/>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chemeClr val="tx1"/>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chemeClr val="tx1"/>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chemeClr val="tx1"/>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chemeClr val="tx1"/>
                          </a:solidFill>
                          <a:effectLst/>
                          <a:latin typeface="Comic Sans MS" pitchFamily="66" charset="0"/>
                        </a:rPr>
                        <a:t>0</a:t>
                      </a:r>
                    </a:p>
                  </a:txBody>
                  <a:tcPr marT="45704" marB="457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r>
            </a:tbl>
          </a:graphicData>
        </a:graphic>
      </p:graphicFrame>
      <p:sp>
        <p:nvSpPr>
          <p:cNvPr id="68697" name="Text Box 89"/>
          <p:cNvSpPr txBox="1">
            <a:spLocks noChangeArrowheads="1"/>
          </p:cNvSpPr>
          <p:nvPr/>
        </p:nvSpPr>
        <p:spPr bwMode="auto">
          <a:xfrm>
            <a:off x="228600" y="2438400"/>
            <a:ext cx="8305800" cy="298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itchFamily="66" charset="0"/>
                <a:ea typeface="MS PGothic" pitchFamily="34" charset="-128"/>
              </a:defRPr>
            </a:lvl1pPr>
            <a:lvl2pPr marL="742950" indent="-285750" eaLnBrk="0" hangingPunct="0">
              <a:defRPr sz="2400">
                <a:solidFill>
                  <a:schemeClr val="tx1"/>
                </a:solidFill>
                <a:latin typeface="Comic Sans MS" pitchFamily="66" charset="0"/>
                <a:ea typeface="MS PGothic" pitchFamily="34" charset="-128"/>
              </a:defRPr>
            </a:lvl2pPr>
            <a:lvl3pPr marL="1143000" indent="-228600" eaLnBrk="0" hangingPunct="0">
              <a:defRPr sz="2400">
                <a:solidFill>
                  <a:schemeClr val="tx1"/>
                </a:solidFill>
                <a:latin typeface="Comic Sans MS" pitchFamily="66" charset="0"/>
                <a:ea typeface="MS PGothic" pitchFamily="34" charset="-128"/>
              </a:defRPr>
            </a:lvl3pPr>
            <a:lvl4pPr marL="1600200" indent="-228600" eaLnBrk="0" hangingPunct="0">
              <a:defRPr sz="2400">
                <a:solidFill>
                  <a:schemeClr val="tx1"/>
                </a:solidFill>
                <a:latin typeface="Comic Sans MS" pitchFamily="66" charset="0"/>
                <a:ea typeface="MS PGothic" pitchFamily="34" charset="-128"/>
              </a:defRPr>
            </a:lvl4pPr>
            <a:lvl5pPr marL="2057400" indent="-228600" eaLnBrk="0" hangingPunct="0">
              <a:defRPr sz="24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MS PGothic" pitchFamily="34" charset="-128"/>
              </a:defRPr>
            </a:lvl9pPr>
          </a:lstStyle>
          <a:p>
            <a:pPr eaLnBrk="1" hangingPunct="1">
              <a:spcBef>
                <a:spcPct val="50000"/>
              </a:spcBef>
            </a:pPr>
            <a:r>
              <a:rPr lang="en-US" sz="3200" b="1" dirty="0">
                <a:solidFill>
                  <a:schemeClr val="accent2"/>
                </a:solidFill>
                <a:effectLst>
                  <a:outerShdw blurRad="38100" dist="38100" dir="2700000" algn="tl">
                    <a:srgbClr val="000000">
                      <a:alpha val="43137"/>
                    </a:srgbClr>
                  </a:outerShdw>
                </a:effectLst>
              </a:rPr>
              <a:t>Conditions:</a:t>
            </a:r>
          </a:p>
          <a:p>
            <a:pPr marL="342900" indent="-342900" eaLnBrk="1" hangingPunct="1">
              <a:spcBef>
                <a:spcPct val="50000"/>
              </a:spcBef>
              <a:buFont typeface="Arial" pitchFamily="34" charset="0"/>
              <a:buChar char="•"/>
            </a:pPr>
            <a:r>
              <a:rPr lang="en-US" dirty="0" smtClean="0">
                <a:solidFill>
                  <a:schemeClr val="accent2"/>
                </a:solidFill>
              </a:rPr>
              <a:t>The </a:t>
            </a:r>
            <a:r>
              <a:rPr lang="en-US" dirty="0">
                <a:solidFill>
                  <a:schemeClr val="accent2"/>
                </a:solidFill>
              </a:rPr>
              <a:t>data are paired by day since </a:t>
            </a:r>
            <a:r>
              <a:rPr lang="en-US" dirty="0" smtClean="0">
                <a:solidFill>
                  <a:schemeClr val="accent2"/>
                </a:solidFill>
              </a:rPr>
              <a:t>whale-watching conditions </a:t>
            </a:r>
            <a:r>
              <a:rPr lang="en-US" dirty="0">
                <a:solidFill>
                  <a:schemeClr val="accent2"/>
                </a:solidFill>
              </a:rPr>
              <a:t>may change from day to day </a:t>
            </a:r>
          </a:p>
          <a:p>
            <a:pPr marL="342900" indent="-342900" eaLnBrk="1" hangingPunct="1">
              <a:spcBef>
                <a:spcPct val="50000"/>
              </a:spcBef>
              <a:buFont typeface="Arial" pitchFamily="34" charset="0"/>
              <a:buChar char="•"/>
            </a:pPr>
            <a:r>
              <a:rPr lang="en-US" dirty="0">
                <a:solidFill>
                  <a:schemeClr val="accent2"/>
                </a:solidFill>
              </a:rPr>
              <a:t>We have a random sample of days for whale-watching</a:t>
            </a:r>
          </a:p>
          <a:p>
            <a:pPr marL="342900" indent="-342900" eaLnBrk="1" hangingPunct="1">
              <a:spcBef>
                <a:spcPct val="50000"/>
              </a:spcBef>
              <a:buFont typeface="Arial" pitchFamily="34" charset="0"/>
              <a:buChar char="•"/>
            </a:pPr>
            <a:r>
              <a:rPr lang="en-US" dirty="0">
                <a:solidFill>
                  <a:schemeClr val="accent2"/>
                </a:solidFill>
              </a:rPr>
              <a:t>n = </a:t>
            </a:r>
            <a:r>
              <a:rPr lang="en-US" dirty="0" smtClean="0">
                <a:solidFill>
                  <a:schemeClr val="accent2"/>
                </a:solidFill>
              </a:rPr>
              <a:t>8 days </a:t>
            </a:r>
            <a:r>
              <a:rPr lang="en-US" dirty="0">
                <a:solidFill>
                  <a:schemeClr val="accent2"/>
                </a:solidFill>
              </a:rPr>
              <a:t>is certainly less than 10% of all whale-watching </a:t>
            </a:r>
            <a:r>
              <a:rPr lang="en-US" dirty="0" smtClean="0">
                <a:solidFill>
                  <a:schemeClr val="accent2"/>
                </a:solidFill>
              </a:rPr>
              <a:t>days</a:t>
            </a:r>
            <a:endParaRPr lang="en-US" dirty="0">
              <a:solidFill>
                <a:schemeClr val="accent2"/>
              </a:solidFill>
            </a:endParaRPr>
          </a:p>
        </p:txBody>
      </p:sp>
      <p:sp>
        <p:nvSpPr>
          <p:cNvPr id="68700" name="AutoShape 92"/>
          <p:cNvSpPr>
            <a:spLocks noChangeArrowheads="1"/>
          </p:cNvSpPr>
          <p:nvPr/>
        </p:nvSpPr>
        <p:spPr bwMode="auto">
          <a:xfrm>
            <a:off x="2819400" y="2209800"/>
            <a:ext cx="5257800" cy="990600"/>
          </a:xfrm>
          <a:prstGeom prst="wedgeRoundRectCallout">
            <a:avLst>
              <a:gd name="adj1" fmla="val -75310"/>
              <a:gd name="adj2" fmla="val -50000"/>
              <a:gd name="adj3" fmla="val 16667"/>
            </a:avLst>
          </a:prstGeom>
          <a:solidFill>
            <a:srgbClr val="85B6FF"/>
          </a:solidFill>
          <a:ln w="38100">
            <a:solidFill>
              <a:schemeClr val="accent2"/>
            </a:solidFill>
            <a:miter lim="800000"/>
            <a:headEnd/>
            <a:tailEnd/>
          </a:ln>
        </p:spPr>
        <p:txBody>
          <a:bodyPr/>
          <a:lstStyle/>
          <a:p>
            <a:pPr algn="ctr"/>
            <a:r>
              <a:rPr lang="en-US" dirty="0"/>
              <a:t>You need to state assumptions using the </a:t>
            </a:r>
            <a:r>
              <a:rPr lang="en-US" b="1" u="sng" dirty="0"/>
              <a:t>differences</a:t>
            </a:r>
            <a:r>
              <a:rPr lang="en-US" dirty="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8700"/>
                                        </p:tgtEl>
                                        <p:attrNameLst>
                                          <p:attrName>style.visibility</p:attrName>
                                        </p:attrNameLst>
                                      </p:cBhvr>
                                      <p:to>
                                        <p:strVal val="visible"/>
                                      </p:to>
                                    </p:set>
                                  </p:childTnLst>
                                  <p:subTnLst>
                                    <p:set>
                                      <p:cBhvr override="childStyle">
                                        <p:cTn dur="1" fill="hold" display="0" masterRel="nextClick" afterEffect="1"/>
                                        <p:tgtEl>
                                          <p:spTgt spid="68700"/>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8700"/>
                                        </p:tgtEl>
                                        <p:attrNameLst>
                                          <p:attrName>style.visibility</p:attrName>
                                        </p:attrNameLst>
                                      </p:cBhvr>
                                      <p:to>
                                        <p:strVal val="hidden"/>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nodeType="clickEffect">
                                  <p:stCondLst>
                                    <p:cond delay="0"/>
                                  </p:stCondLst>
                                  <p:childTnLst>
                                    <p:set>
                                      <p:cBhvr>
                                        <p:cTn id="14" dur="1" fill="hold">
                                          <p:stCondLst>
                                            <p:cond delay="0"/>
                                          </p:stCondLst>
                                        </p:cTn>
                                        <p:tgtEl>
                                          <p:spTgt spid="68697">
                                            <p:txEl>
                                              <p:pRg st="0" end="0"/>
                                            </p:txEl>
                                          </p:spTgt>
                                        </p:tgtEl>
                                        <p:attrNameLst>
                                          <p:attrName>style.visibility</p:attrName>
                                        </p:attrNameLst>
                                      </p:cBhvr>
                                      <p:to>
                                        <p:strVal val="visible"/>
                                      </p:to>
                                    </p:set>
                                    <p:animEffect transition="in" filter="wipe(left)">
                                      <p:cBhvr>
                                        <p:cTn id="15" dur="500"/>
                                        <p:tgtEl>
                                          <p:spTgt spid="6869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68697">
                                            <p:txEl>
                                              <p:pRg st="1" end="1"/>
                                            </p:txEl>
                                          </p:spTgt>
                                        </p:tgtEl>
                                        <p:attrNameLst>
                                          <p:attrName>style.visibility</p:attrName>
                                        </p:attrNameLst>
                                      </p:cBhvr>
                                      <p:to>
                                        <p:strVal val="visible"/>
                                      </p:to>
                                    </p:set>
                                    <p:animEffect transition="in" filter="wipe(left)">
                                      <p:cBhvr>
                                        <p:cTn id="20" dur="500"/>
                                        <p:tgtEl>
                                          <p:spTgt spid="68697">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68697">
                                            <p:txEl>
                                              <p:pRg st="2" end="2"/>
                                            </p:txEl>
                                          </p:spTgt>
                                        </p:tgtEl>
                                        <p:attrNameLst>
                                          <p:attrName>style.visibility</p:attrName>
                                        </p:attrNameLst>
                                      </p:cBhvr>
                                      <p:to>
                                        <p:strVal val="visible"/>
                                      </p:to>
                                    </p:set>
                                    <p:animEffect transition="in" filter="wipe(left)">
                                      <p:cBhvr>
                                        <p:cTn id="25" dur="500"/>
                                        <p:tgtEl>
                                          <p:spTgt spid="68697">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68697">
                                            <p:txEl>
                                              <p:pRg st="3" end="3"/>
                                            </p:txEl>
                                          </p:spTgt>
                                        </p:tgtEl>
                                        <p:attrNameLst>
                                          <p:attrName>style.visibility</p:attrName>
                                        </p:attrNameLst>
                                      </p:cBhvr>
                                      <p:to>
                                        <p:strVal val="visible"/>
                                      </p:to>
                                    </p:set>
                                    <p:animEffect transition="in" filter="wipe(left)">
                                      <p:cBhvr>
                                        <p:cTn id="30" dur="500"/>
                                        <p:tgtEl>
                                          <p:spTgt spid="6869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700" grpId="0" animBg="1" autoUpdateAnimBg="0"/>
      <p:bldP spid="68700"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85" name="Text Box 89"/>
          <p:cNvSpPr txBox="1">
            <a:spLocks noChangeArrowheads="1"/>
          </p:cNvSpPr>
          <p:nvPr/>
        </p:nvSpPr>
        <p:spPr bwMode="auto">
          <a:xfrm>
            <a:off x="76200" y="1529308"/>
            <a:ext cx="579120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omic Sans MS" pitchFamily="66" charset="0"/>
                <a:ea typeface="MS PGothic" pitchFamily="34" charset="-128"/>
              </a:defRPr>
            </a:lvl1pPr>
            <a:lvl2pPr marL="742950" indent="-285750" eaLnBrk="0" hangingPunct="0">
              <a:defRPr sz="2400">
                <a:solidFill>
                  <a:schemeClr val="tx1"/>
                </a:solidFill>
                <a:latin typeface="Comic Sans MS" pitchFamily="66" charset="0"/>
                <a:ea typeface="MS PGothic" pitchFamily="34" charset="-128"/>
              </a:defRPr>
            </a:lvl2pPr>
            <a:lvl3pPr marL="1143000" indent="-228600" eaLnBrk="0" hangingPunct="0">
              <a:defRPr sz="2400">
                <a:solidFill>
                  <a:schemeClr val="tx1"/>
                </a:solidFill>
                <a:latin typeface="Comic Sans MS" pitchFamily="66" charset="0"/>
                <a:ea typeface="MS PGothic" pitchFamily="34" charset="-128"/>
              </a:defRPr>
            </a:lvl3pPr>
            <a:lvl4pPr marL="1600200" indent="-228600" eaLnBrk="0" hangingPunct="0">
              <a:defRPr sz="2400">
                <a:solidFill>
                  <a:schemeClr val="tx1"/>
                </a:solidFill>
                <a:latin typeface="Comic Sans MS" pitchFamily="66" charset="0"/>
                <a:ea typeface="MS PGothic" pitchFamily="34" charset="-128"/>
              </a:defRPr>
            </a:lvl4pPr>
            <a:lvl5pPr marL="2057400" indent="-228600" eaLnBrk="0" hangingPunct="0">
              <a:defRPr sz="24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MS PGothic" pitchFamily="34" charset="-128"/>
              </a:defRPr>
            </a:lvl9pPr>
          </a:lstStyle>
          <a:p>
            <a:pPr eaLnBrk="1" hangingPunct="1">
              <a:spcBef>
                <a:spcPct val="50000"/>
              </a:spcBef>
            </a:pPr>
            <a:r>
              <a:rPr lang="en-US" b="1" dirty="0" smtClean="0">
                <a:solidFill>
                  <a:schemeClr val="accent2"/>
                </a:solidFill>
                <a:effectLst>
                  <a:outerShdw blurRad="38100" dist="38100" dir="2700000" algn="tl">
                    <a:srgbClr val="000000">
                      <a:alpha val="43137"/>
                    </a:srgbClr>
                  </a:outerShdw>
                </a:effectLst>
              </a:rPr>
              <a:t>Nearly Normal Condition:</a:t>
            </a:r>
            <a:endParaRPr lang="en-US" b="1" dirty="0">
              <a:solidFill>
                <a:schemeClr val="accent2"/>
              </a:solidFill>
              <a:effectLst>
                <a:outerShdw blurRad="38100" dist="38100" dir="2700000" algn="tl">
                  <a:srgbClr val="000000">
                    <a:alpha val="43137"/>
                  </a:srgbClr>
                </a:outerShdw>
              </a:effectLst>
            </a:endParaRPr>
          </a:p>
          <a:p>
            <a:pPr marL="342900" indent="-342900" eaLnBrk="1" hangingPunct="1">
              <a:spcBef>
                <a:spcPct val="50000"/>
              </a:spcBef>
              <a:buFont typeface="Arial" pitchFamily="34" charset="0"/>
              <a:buChar char="•"/>
            </a:pPr>
            <a:r>
              <a:rPr lang="en-US" dirty="0" smtClean="0">
                <a:solidFill>
                  <a:schemeClr val="accent2"/>
                </a:solidFill>
              </a:rPr>
              <a:t>The box plot of differences is skewed, but has no outliers, so normality is plausible (especially with this small a sample size)</a:t>
            </a:r>
            <a:br>
              <a:rPr lang="en-US" dirty="0" smtClean="0">
                <a:solidFill>
                  <a:schemeClr val="accent2"/>
                </a:solidFill>
              </a:rPr>
            </a:br>
            <a:r>
              <a:rPr lang="en-US" sz="1400" dirty="0" smtClean="0">
                <a:solidFill>
                  <a:schemeClr val="accent2"/>
                </a:solidFill>
              </a:rPr>
              <a:t>(remember, you can also do a dot plot!!!)</a:t>
            </a:r>
            <a:br>
              <a:rPr lang="en-US" sz="1400" dirty="0" smtClean="0">
                <a:solidFill>
                  <a:schemeClr val="accent2"/>
                </a:solidFill>
              </a:rPr>
            </a:br>
            <a:endParaRPr lang="en-US" sz="1400" dirty="0" smtClean="0">
              <a:solidFill>
                <a:schemeClr val="accent2"/>
              </a:solidFill>
            </a:endParaRPr>
          </a:p>
          <a:p>
            <a:pPr eaLnBrk="1" hangingPunct="1">
              <a:spcBef>
                <a:spcPct val="50000"/>
              </a:spcBef>
            </a:pPr>
            <a:r>
              <a:rPr lang="en-US" dirty="0" smtClean="0">
                <a:solidFill>
                  <a:schemeClr val="accent2"/>
                </a:solidFill>
              </a:rPr>
              <a:t>We may use a </a:t>
            </a:r>
            <a:r>
              <a:rPr lang="en-US" i="1" dirty="0" smtClean="0">
                <a:solidFill>
                  <a:schemeClr val="accent2"/>
                </a:solidFill>
              </a:rPr>
              <a:t>t</a:t>
            </a:r>
            <a:r>
              <a:rPr lang="en-US" dirty="0" smtClean="0">
                <a:solidFill>
                  <a:schemeClr val="accent2"/>
                </a:solidFill>
              </a:rPr>
              <a:t>-distribution w/ </a:t>
            </a:r>
            <a:r>
              <a:rPr lang="en-US" dirty="0" err="1" smtClean="0">
                <a:solidFill>
                  <a:schemeClr val="accent2"/>
                </a:solidFill>
              </a:rPr>
              <a:t>df</a:t>
            </a:r>
            <a:r>
              <a:rPr lang="en-US" dirty="0" smtClean="0">
                <a:solidFill>
                  <a:schemeClr val="accent2"/>
                </a:solidFill>
              </a:rPr>
              <a:t> = 7</a:t>
            </a:r>
            <a:endParaRPr lang="en-US" dirty="0">
              <a:solidFill>
                <a:schemeClr val="accent2"/>
              </a:solidFill>
            </a:endParaRPr>
          </a:p>
        </p:txBody>
      </p:sp>
      <p:graphicFrame>
        <p:nvGraphicFramePr>
          <p:cNvPr id="6" name="Group 78"/>
          <p:cNvGraphicFramePr>
            <a:graphicFrameLocks noGrp="1"/>
          </p:cNvGraphicFramePr>
          <p:nvPr>
            <p:extLst>
              <p:ext uri="{D42A27DB-BD31-4B8C-83A1-F6EECF244321}">
                <p14:modId xmlns:p14="http://schemas.microsoft.com/office/powerpoint/2010/main" val="277137286"/>
              </p:ext>
            </p:extLst>
          </p:nvPr>
        </p:nvGraphicFramePr>
        <p:xfrm>
          <a:off x="27542" y="149886"/>
          <a:ext cx="6324600" cy="1234179"/>
        </p:xfrm>
        <a:graphic>
          <a:graphicData uri="http://schemas.openxmlformats.org/drawingml/2006/table">
            <a:tbl>
              <a:tblPr/>
              <a:tblGrid>
                <a:gridCol w="1690688"/>
                <a:gridCol w="638175"/>
                <a:gridCol w="566737"/>
                <a:gridCol w="609600"/>
                <a:gridCol w="533400"/>
                <a:gridCol w="533400"/>
                <a:gridCol w="533400"/>
                <a:gridCol w="533400"/>
                <a:gridCol w="685800"/>
              </a:tblGrid>
              <a:tr h="5332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Day</a:t>
                      </a:r>
                    </a:p>
                  </a:txBody>
                  <a:tcPr marT="45704" marB="457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1</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3</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4</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5</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6</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7</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8</a:t>
                      </a:r>
                    </a:p>
                  </a:txBody>
                  <a:tcPr marT="45704" marB="457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0097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Differences</a:t>
                      </a:r>
                    </a:p>
                  </a:txBody>
                  <a:tcPr marT="45704" marB="457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-1</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1</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0</a:t>
                      </a:r>
                    </a:p>
                  </a:txBody>
                  <a:tcPr marT="45704" marB="457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pic>
        <p:nvPicPr>
          <p:cNvPr id="296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0279" y="3660928"/>
            <a:ext cx="3035121" cy="2054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6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1529308"/>
            <a:ext cx="3037267" cy="2055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9699"/>
                                        </p:tgtEl>
                                        <p:attrNameLst>
                                          <p:attrName>style.visibility</p:attrName>
                                        </p:attrNameLst>
                                      </p:cBhvr>
                                      <p:to>
                                        <p:strVal val="visible"/>
                                      </p:to>
                                    </p:set>
                                    <p:animEffect transition="in" filter="randombar(horizontal)">
                                      <p:cBhvr>
                                        <p:cTn id="7" dur="500"/>
                                        <p:tgtEl>
                                          <p:spTgt spid="29699"/>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29698"/>
                                        </p:tgtEl>
                                        <p:attrNameLst>
                                          <p:attrName>style.visibility</p:attrName>
                                        </p:attrNameLst>
                                      </p:cBhvr>
                                      <p:to>
                                        <p:strVal val="visible"/>
                                      </p:to>
                                    </p:set>
                                    <p:animEffect transition="in" filter="randombar(horizontal)">
                                      <p:cBhvr>
                                        <p:cTn id="11" dur="500"/>
                                        <p:tgtEl>
                                          <p:spTgt spid="29698"/>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80985">
                                            <p:txEl>
                                              <p:pRg st="1" end="1"/>
                                            </p:txEl>
                                          </p:spTgt>
                                        </p:tgtEl>
                                        <p:attrNameLst>
                                          <p:attrName>style.visibility</p:attrName>
                                        </p:attrNameLst>
                                      </p:cBhvr>
                                      <p:to>
                                        <p:strVal val="visible"/>
                                      </p:to>
                                    </p:set>
                                    <p:animEffect transition="in" filter="wipe(left)">
                                      <p:cBhvr>
                                        <p:cTn id="15" dur="500"/>
                                        <p:tgtEl>
                                          <p:spTgt spid="8098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80985">
                                            <p:txEl>
                                              <p:pRg st="2" end="2"/>
                                            </p:txEl>
                                          </p:spTgt>
                                        </p:tgtEl>
                                        <p:attrNameLst>
                                          <p:attrName>style.visibility</p:attrName>
                                        </p:attrNameLst>
                                      </p:cBhvr>
                                      <p:to>
                                        <p:strVal val="visible"/>
                                      </p:to>
                                    </p:set>
                                    <p:animEffect transition="in" filter="wipe(left)">
                                      <p:cBhvr>
                                        <p:cTn id="20" dur="500"/>
                                        <p:tgtEl>
                                          <p:spTgt spid="8098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65" name="Text Box 38"/>
          <p:cNvSpPr txBox="1">
            <a:spLocks noChangeArrowheads="1"/>
          </p:cNvSpPr>
          <p:nvPr/>
        </p:nvSpPr>
        <p:spPr bwMode="auto">
          <a:xfrm>
            <a:off x="381000" y="1355725"/>
            <a:ext cx="84582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itchFamily="66" charset="0"/>
                <a:ea typeface="MS PGothic" pitchFamily="34" charset="-128"/>
              </a:defRPr>
            </a:lvl1pPr>
            <a:lvl2pPr marL="742950" indent="-285750" eaLnBrk="0" hangingPunct="0">
              <a:defRPr sz="2400">
                <a:solidFill>
                  <a:schemeClr val="tx1"/>
                </a:solidFill>
                <a:latin typeface="Comic Sans MS" pitchFamily="66" charset="0"/>
                <a:ea typeface="MS PGothic" pitchFamily="34" charset="-128"/>
              </a:defRPr>
            </a:lvl2pPr>
            <a:lvl3pPr marL="1143000" indent="-228600" eaLnBrk="0" hangingPunct="0">
              <a:defRPr sz="2400">
                <a:solidFill>
                  <a:schemeClr val="tx1"/>
                </a:solidFill>
                <a:latin typeface="Comic Sans MS" pitchFamily="66" charset="0"/>
                <a:ea typeface="MS PGothic" pitchFamily="34" charset="-128"/>
              </a:defRPr>
            </a:lvl3pPr>
            <a:lvl4pPr marL="1600200" indent="-228600" eaLnBrk="0" hangingPunct="0">
              <a:defRPr sz="2400">
                <a:solidFill>
                  <a:schemeClr val="tx1"/>
                </a:solidFill>
                <a:latin typeface="Comic Sans MS" pitchFamily="66" charset="0"/>
                <a:ea typeface="MS PGothic" pitchFamily="34" charset="-128"/>
              </a:defRPr>
            </a:lvl4pPr>
            <a:lvl5pPr marL="2057400" indent="-228600" eaLnBrk="0" hangingPunct="0">
              <a:defRPr sz="24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MS PGothic" pitchFamily="34" charset="-128"/>
              </a:defRPr>
            </a:lvl9pPr>
          </a:lstStyle>
          <a:p>
            <a:pPr eaLnBrk="1" hangingPunct="1">
              <a:spcBef>
                <a:spcPct val="50000"/>
              </a:spcBef>
            </a:pPr>
            <a:r>
              <a:rPr lang="en-US" sz="2500" dirty="0" smtClean="0">
                <a:solidFill>
                  <a:schemeClr val="accent2"/>
                </a:solidFill>
              </a:rPr>
              <a:t>At the 5% significance level, is </a:t>
            </a:r>
            <a:r>
              <a:rPr lang="en-US" sz="2500" dirty="0">
                <a:solidFill>
                  <a:schemeClr val="accent2"/>
                </a:solidFill>
              </a:rPr>
              <a:t>there </a:t>
            </a:r>
            <a:r>
              <a:rPr lang="en-US" sz="2500" dirty="0" smtClean="0">
                <a:solidFill>
                  <a:schemeClr val="accent2"/>
                </a:solidFill>
              </a:rPr>
              <a:t>evidence </a:t>
            </a:r>
            <a:r>
              <a:rPr lang="en-US" sz="2500" dirty="0">
                <a:solidFill>
                  <a:schemeClr val="accent2"/>
                </a:solidFill>
              </a:rPr>
              <a:t>that </a:t>
            </a:r>
            <a:r>
              <a:rPr lang="en-US" sz="2500" b="1" dirty="0">
                <a:solidFill>
                  <a:schemeClr val="accent2"/>
                </a:solidFill>
              </a:rPr>
              <a:t>more whales are sighted in the afternoon</a:t>
            </a:r>
            <a:r>
              <a:rPr lang="en-US" sz="2500" dirty="0">
                <a:solidFill>
                  <a:schemeClr val="accent2"/>
                </a:solidFill>
              </a:rPr>
              <a:t>?</a:t>
            </a:r>
          </a:p>
        </p:txBody>
      </p:sp>
      <p:sp>
        <p:nvSpPr>
          <p:cNvPr id="69672" name="Text Box 40"/>
          <p:cNvSpPr txBox="1">
            <a:spLocks noChangeArrowheads="1"/>
          </p:cNvSpPr>
          <p:nvPr/>
        </p:nvSpPr>
        <p:spPr bwMode="auto">
          <a:xfrm>
            <a:off x="359004" y="2514600"/>
            <a:ext cx="7086600" cy="409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itchFamily="66" charset="0"/>
                <a:ea typeface="MS PGothic" pitchFamily="34" charset="-128"/>
              </a:defRPr>
            </a:lvl1pPr>
            <a:lvl2pPr marL="742950" indent="-285750" eaLnBrk="0" hangingPunct="0">
              <a:defRPr sz="2400">
                <a:solidFill>
                  <a:schemeClr val="tx1"/>
                </a:solidFill>
                <a:latin typeface="Comic Sans MS" pitchFamily="66" charset="0"/>
                <a:ea typeface="MS PGothic" pitchFamily="34" charset="-128"/>
              </a:defRPr>
            </a:lvl2pPr>
            <a:lvl3pPr marL="1143000" indent="-228600" eaLnBrk="0" hangingPunct="0">
              <a:defRPr sz="2400">
                <a:solidFill>
                  <a:schemeClr val="tx1"/>
                </a:solidFill>
                <a:latin typeface="Comic Sans MS" pitchFamily="66" charset="0"/>
                <a:ea typeface="MS PGothic" pitchFamily="34" charset="-128"/>
              </a:defRPr>
            </a:lvl3pPr>
            <a:lvl4pPr marL="1600200" indent="-228600" eaLnBrk="0" hangingPunct="0">
              <a:defRPr sz="2400">
                <a:solidFill>
                  <a:schemeClr val="tx1"/>
                </a:solidFill>
                <a:latin typeface="Comic Sans MS" pitchFamily="66" charset="0"/>
                <a:ea typeface="MS PGothic" pitchFamily="34" charset="-128"/>
              </a:defRPr>
            </a:lvl4pPr>
            <a:lvl5pPr marL="2057400" indent="-228600" eaLnBrk="0" hangingPunct="0">
              <a:defRPr sz="24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MS PGothic" pitchFamily="34" charset="-128"/>
              </a:defRPr>
            </a:lvl9pPr>
          </a:lstStyle>
          <a:p>
            <a:pPr eaLnBrk="1" hangingPunct="1">
              <a:spcBef>
                <a:spcPct val="50000"/>
              </a:spcBef>
            </a:pPr>
            <a:r>
              <a:rPr lang="en-US" sz="3500" dirty="0">
                <a:solidFill>
                  <a:schemeClr val="accent2"/>
                </a:solidFill>
              </a:rPr>
              <a:t>H</a:t>
            </a:r>
            <a:r>
              <a:rPr lang="en-US" sz="3500" baseline="-25000" dirty="0">
                <a:solidFill>
                  <a:schemeClr val="accent2"/>
                </a:solidFill>
              </a:rPr>
              <a:t>0</a:t>
            </a:r>
            <a:r>
              <a:rPr lang="en-US" sz="3500" dirty="0">
                <a:solidFill>
                  <a:schemeClr val="accent2"/>
                </a:solidFill>
              </a:rPr>
              <a:t>: </a:t>
            </a:r>
            <a:r>
              <a:rPr lang="en-US" sz="3500" dirty="0" err="1">
                <a:solidFill>
                  <a:schemeClr val="accent2"/>
                </a:solidFill>
                <a:latin typeface="Symbol" pitchFamily="18" charset="2"/>
              </a:rPr>
              <a:t>m</a:t>
            </a:r>
            <a:r>
              <a:rPr lang="en-US" sz="3500" baseline="-25000" dirty="0" err="1">
                <a:solidFill>
                  <a:schemeClr val="accent2"/>
                </a:solidFill>
              </a:rPr>
              <a:t>D</a:t>
            </a:r>
            <a:r>
              <a:rPr lang="en-US" sz="3500" dirty="0">
                <a:solidFill>
                  <a:schemeClr val="accent2"/>
                </a:solidFill>
              </a:rPr>
              <a:t> = 0</a:t>
            </a:r>
          </a:p>
          <a:p>
            <a:pPr eaLnBrk="1" hangingPunct="1">
              <a:spcBef>
                <a:spcPct val="50000"/>
              </a:spcBef>
            </a:pPr>
            <a:r>
              <a:rPr lang="en-US" sz="3500" dirty="0">
                <a:solidFill>
                  <a:schemeClr val="accent2"/>
                </a:solidFill>
              </a:rPr>
              <a:t>H</a:t>
            </a:r>
            <a:r>
              <a:rPr lang="en-US" sz="3500" baseline="-25000" dirty="0">
                <a:solidFill>
                  <a:schemeClr val="accent2"/>
                </a:solidFill>
              </a:rPr>
              <a:t>a</a:t>
            </a:r>
            <a:r>
              <a:rPr lang="en-US" sz="3500" dirty="0">
                <a:solidFill>
                  <a:schemeClr val="accent2"/>
                </a:solidFill>
              </a:rPr>
              <a:t>: </a:t>
            </a:r>
            <a:r>
              <a:rPr lang="en-US" sz="3500" dirty="0" err="1">
                <a:solidFill>
                  <a:schemeClr val="accent2"/>
                </a:solidFill>
                <a:latin typeface="Symbol" pitchFamily="18" charset="2"/>
              </a:rPr>
              <a:t>m</a:t>
            </a:r>
            <a:r>
              <a:rPr lang="en-US" sz="3500" baseline="-25000" dirty="0" err="1">
                <a:solidFill>
                  <a:schemeClr val="accent2"/>
                </a:solidFill>
              </a:rPr>
              <a:t>D</a:t>
            </a:r>
            <a:r>
              <a:rPr lang="en-US" sz="3500" dirty="0">
                <a:solidFill>
                  <a:schemeClr val="accent2"/>
                </a:solidFill>
              </a:rPr>
              <a:t> &lt; 0</a:t>
            </a:r>
          </a:p>
          <a:p>
            <a:pPr eaLnBrk="1" hangingPunct="1">
              <a:spcBef>
                <a:spcPct val="50000"/>
              </a:spcBef>
            </a:pPr>
            <a:r>
              <a:rPr lang="en-US" sz="3500" dirty="0" err="1" smtClean="0">
                <a:solidFill>
                  <a:schemeClr val="accent2"/>
                </a:solidFill>
                <a:latin typeface="Symbol" pitchFamily="18" charset="2"/>
              </a:rPr>
              <a:t>m</a:t>
            </a:r>
            <a:r>
              <a:rPr lang="en-US" sz="3500" baseline="-25000" dirty="0" err="1" smtClean="0">
                <a:solidFill>
                  <a:schemeClr val="accent2"/>
                </a:solidFill>
              </a:rPr>
              <a:t>D</a:t>
            </a:r>
            <a:r>
              <a:rPr lang="en-US" sz="3500" dirty="0" smtClean="0">
                <a:solidFill>
                  <a:schemeClr val="accent2"/>
                </a:solidFill>
              </a:rPr>
              <a:t> = true </a:t>
            </a:r>
            <a:r>
              <a:rPr lang="en-US" sz="3500" dirty="0">
                <a:solidFill>
                  <a:schemeClr val="accent2"/>
                </a:solidFill>
              </a:rPr>
              <a:t>mean difference in whale </a:t>
            </a:r>
            <a:r>
              <a:rPr lang="en-US" sz="3500" dirty="0" smtClean="0">
                <a:solidFill>
                  <a:schemeClr val="accent2"/>
                </a:solidFill>
              </a:rPr>
              <a:t>sightings, </a:t>
            </a:r>
            <a:br>
              <a:rPr lang="en-US" sz="3500" dirty="0" smtClean="0">
                <a:solidFill>
                  <a:schemeClr val="accent2"/>
                </a:solidFill>
              </a:rPr>
            </a:br>
            <a:r>
              <a:rPr lang="en-US" sz="3500" dirty="0" smtClean="0">
                <a:solidFill>
                  <a:srgbClr val="3333CC"/>
                </a:solidFill>
                <a:effectLst>
                  <a:outerShdw blurRad="38100" dist="38100" dir="2700000" algn="tl">
                    <a:srgbClr val="000000">
                      <a:alpha val="43137"/>
                    </a:srgbClr>
                  </a:outerShdw>
                </a:effectLst>
              </a:rPr>
              <a:t>morning – afternoon</a:t>
            </a:r>
            <a:endParaRPr lang="en-US" sz="3500" dirty="0">
              <a:solidFill>
                <a:srgbClr val="3333CC"/>
              </a:solidFill>
              <a:effectLst>
                <a:outerShdw blurRad="38100" dist="38100" dir="2700000" algn="tl">
                  <a:srgbClr val="000000">
                    <a:alpha val="43137"/>
                  </a:srgbClr>
                </a:outerShdw>
              </a:effectLst>
            </a:endParaRPr>
          </a:p>
          <a:p>
            <a:pPr eaLnBrk="1" hangingPunct="1">
              <a:spcBef>
                <a:spcPct val="50000"/>
              </a:spcBef>
            </a:pPr>
            <a:endParaRPr lang="en-US" sz="3500" dirty="0">
              <a:solidFill>
                <a:schemeClr val="accent2"/>
              </a:solidFill>
            </a:endParaRPr>
          </a:p>
        </p:txBody>
      </p:sp>
      <p:sp>
        <p:nvSpPr>
          <p:cNvPr id="69674" name="AutoShape 42"/>
          <p:cNvSpPr>
            <a:spLocks noChangeArrowheads="1"/>
          </p:cNvSpPr>
          <p:nvPr/>
        </p:nvSpPr>
        <p:spPr bwMode="auto">
          <a:xfrm>
            <a:off x="3048000" y="2971800"/>
            <a:ext cx="5334000" cy="1143000"/>
          </a:xfrm>
          <a:prstGeom prst="wedgeRoundRectCallout">
            <a:avLst>
              <a:gd name="adj1" fmla="val -60717"/>
              <a:gd name="adj2" fmla="val 14632"/>
              <a:gd name="adj3" fmla="val 16667"/>
            </a:avLst>
          </a:prstGeom>
          <a:solidFill>
            <a:srgbClr val="85B6FF"/>
          </a:solidFill>
          <a:ln w="38100">
            <a:solidFill>
              <a:schemeClr val="accent2"/>
            </a:solidFill>
            <a:miter lim="800000"/>
            <a:headEnd/>
            <a:tailEnd/>
          </a:ln>
        </p:spPr>
        <p:txBody>
          <a:bodyPr/>
          <a:lstStyle/>
          <a:p>
            <a:pPr algn="ctr"/>
            <a:r>
              <a:rPr lang="en-US" dirty="0"/>
              <a:t>If you subtract afternoon – morning; then H</a:t>
            </a:r>
            <a:r>
              <a:rPr lang="en-US" baseline="-25000" dirty="0"/>
              <a:t>a</a:t>
            </a:r>
            <a:r>
              <a:rPr lang="en-US" dirty="0"/>
              <a:t>: </a:t>
            </a:r>
            <a:r>
              <a:rPr lang="en-US" dirty="0" err="1" smtClean="0">
                <a:latin typeface="Symbol" pitchFamily="18" charset="2"/>
              </a:rPr>
              <a:t>m</a:t>
            </a:r>
            <a:r>
              <a:rPr lang="en-US" baseline="-25000" dirty="0" err="1" smtClean="0"/>
              <a:t>D</a:t>
            </a:r>
            <a:r>
              <a:rPr lang="en-US" baseline="-25000" dirty="0" smtClean="0"/>
              <a:t> </a:t>
            </a:r>
            <a:r>
              <a:rPr lang="en-US" sz="3500" dirty="0" smtClean="0"/>
              <a:t>&gt; 0</a:t>
            </a:r>
            <a:endParaRPr lang="en-US" sz="3500" dirty="0"/>
          </a:p>
        </p:txBody>
      </p:sp>
      <p:graphicFrame>
        <p:nvGraphicFramePr>
          <p:cNvPr id="8" name="Group 78"/>
          <p:cNvGraphicFramePr>
            <a:graphicFrameLocks noGrp="1"/>
          </p:cNvGraphicFramePr>
          <p:nvPr>
            <p:extLst>
              <p:ext uri="{D42A27DB-BD31-4B8C-83A1-F6EECF244321}">
                <p14:modId xmlns:p14="http://schemas.microsoft.com/office/powerpoint/2010/main" val="3050150872"/>
              </p:ext>
            </p:extLst>
          </p:nvPr>
        </p:nvGraphicFramePr>
        <p:xfrm>
          <a:off x="152400" y="76200"/>
          <a:ext cx="6324600" cy="1234179"/>
        </p:xfrm>
        <a:graphic>
          <a:graphicData uri="http://schemas.openxmlformats.org/drawingml/2006/table">
            <a:tbl>
              <a:tblPr/>
              <a:tblGrid>
                <a:gridCol w="1690688"/>
                <a:gridCol w="638175"/>
                <a:gridCol w="566737"/>
                <a:gridCol w="609600"/>
                <a:gridCol w="533400"/>
                <a:gridCol w="533400"/>
                <a:gridCol w="533400"/>
                <a:gridCol w="533400"/>
                <a:gridCol w="685800"/>
              </a:tblGrid>
              <a:tr h="5332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Day</a:t>
                      </a:r>
                    </a:p>
                  </a:txBody>
                  <a:tcPr marT="45704" marB="457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1</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3</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4</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5</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6</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7</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8</a:t>
                      </a:r>
                    </a:p>
                  </a:txBody>
                  <a:tcPr marT="45704" marB="457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0097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Differences</a:t>
                      </a:r>
                    </a:p>
                  </a:txBody>
                  <a:tcPr marT="45704" marB="457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-1</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1</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0</a:t>
                      </a:r>
                    </a:p>
                  </a:txBody>
                  <a:tcPr marT="45704" marB="457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9671" name="AutoShape 39"/>
          <p:cNvSpPr>
            <a:spLocks noChangeArrowheads="1"/>
          </p:cNvSpPr>
          <p:nvPr/>
        </p:nvSpPr>
        <p:spPr bwMode="auto">
          <a:xfrm>
            <a:off x="4424313" y="1981200"/>
            <a:ext cx="4495800" cy="2286000"/>
          </a:xfrm>
          <a:prstGeom prst="wedgeRoundRectCallout">
            <a:avLst>
              <a:gd name="adj1" fmla="val -97822"/>
              <a:gd name="adj2" fmla="val -45529"/>
              <a:gd name="adj3" fmla="val 16667"/>
            </a:avLst>
          </a:prstGeom>
          <a:solidFill>
            <a:srgbClr val="85B6FF"/>
          </a:solidFill>
          <a:ln w="38100">
            <a:solidFill>
              <a:schemeClr val="accent2"/>
            </a:solidFill>
            <a:miter lim="800000"/>
            <a:headEnd/>
            <a:tailEnd/>
          </a:ln>
        </p:spPr>
        <p:txBody>
          <a:bodyPr/>
          <a:lstStyle/>
          <a:p>
            <a:pPr algn="ctr"/>
            <a:r>
              <a:rPr lang="en-US" sz="2000" dirty="0"/>
              <a:t>Be careful writing your H</a:t>
            </a:r>
            <a:r>
              <a:rPr lang="en-US" sz="2000" baseline="-25000" dirty="0"/>
              <a:t>a</a:t>
            </a:r>
            <a:r>
              <a:rPr lang="en-US" sz="2000" dirty="0"/>
              <a:t>!</a:t>
            </a:r>
          </a:p>
          <a:p>
            <a:pPr algn="ctr"/>
            <a:r>
              <a:rPr lang="en-US" sz="2000" b="1" u="sng" dirty="0"/>
              <a:t>Think</a:t>
            </a:r>
            <a:r>
              <a:rPr lang="en-US" sz="2000" dirty="0"/>
              <a:t> about how you subtracted: </a:t>
            </a:r>
            <a:r>
              <a:rPr lang="en-US" sz="3200" dirty="0" smtClean="0"/>
              <a:t>M – A</a:t>
            </a:r>
            <a:endParaRPr lang="en-US" sz="3200" dirty="0"/>
          </a:p>
          <a:p>
            <a:pPr algn="ctr"/>
            <a:r>
              <a:rPr lang="en-US" sz="2000" dirty="0"/>
              <a:t>If </a:t>
            </a:r>
            <a:r>
              <a:rPr lang="en-US" sz="2000" b="1" dirty="0"/>
              <a:t>afternoon is </a:t>
            </a:r>
            <a:r>
              <a:rPr lang="en-US" sz="2000" b="1" dirty="0" smtClean="0"/>
              <a:t>more</a:t>
            </a:r>
            <a:r>
              <a:rPr lang="en-US" sz="2000" dirty="0" smtClean="0"/>
              <a:t>, should </a:t>
            </a:r>
            <a:r>
              <a:rPr lang="en-US" sz="2000" dirty="0"/>
              <a:t>the differences </a:t>
            </a:r>
            <a:r>
              <a:rPr lang="en-US" sz="2000" dirty="0" smtClean="0"/>
              <a:t>be </a:t>
            </a:r>
            <a:r>
              <a:rPr lang="en-US" sz="2000" dirty="0"/>
              <a:t>+ or -?</a:t>
            </a:r>
          </a:p>
          <a:p>
            <a:pPr algn="ctr"/>
            <a:r>
              <a:rPr lang="en-US" sz="1400" b="1" dirty="0" smtClean="0"/>
              <a:t>(Don</a:t>
            </a:r>
            <a:r>
              <a:rPr lang="ja-JP" altLang="en-US" sz="1400" b="1" dirty="0"/>
              <a:t>’</a:t>
            </a:r>
            <a:r>
              <a:rPr lang="en-US" altLang="ja-JP" sz="1400" b="1" dirty="0"/>
              <a:t>t look at numbers</a:t>
            </a:r>
            <a:r>
              <a:rPr lang="en-US" altLang="ja-JP" sz="1400" b="1" dirty="0" smtClean="0"/>
              <a:t>!!!!)</a:t>
            </a:r>
            <a:endParaRPr lang="en-US" sz="1400" b="1" dirty="0"/>
          </a:p>
        </p:txBody>
      </p:sp>
      <p:sp>
        <p:nvSpPr>
          <p:cNvPr id="9" name="AutoShape 42"/>
          <p:cNvSpPr>
            <a:spLocks noChangeArrowheads="1"/>
          </p:cNvSpPr>
          <p:nvPr/>
        </p:nvSpPr>
        <p:spPr bwMode="auto">
          <a:xfrm>
            <a:off x="4652913" y="4953000"/>
            <a:ext cx="4038600" cy="381000"/>
          </a:xfrm>
          <a:prstGeom prst="wedgeRoundRectCallout">
            <a:avLst>
              <a:gd name="adj1" fmla="val -58053"/>
              <a:gd name="adj2" fmla="val 51887"/>
              <a:gd name="adj3" fmla="val 16667"/>
            </a:avLst>
          </a:prstGeom>
          <a:solidFill>
            <a:srgbClr val="FFC000"/>
          </a:solidFill>
          <a:ln w="38100">
            <a:solidFill>
              <a:schemeClr val="bg1"/>
            </a:solidFill>
            <a:miter lim="800000"/>
            <a:headEnd/>
            <a:tailEnd/>
          </a:ln>
        </p:spPr>
        <p:txBody>
          <a:bodyPr/>
          <a:lstStyle/>
          <a:p>
            <a:pPr algn="ctr"/>
            <a:r>
              <a:rPr lang="en-US" sz="1600" dirty="0" smtClean="0"/>
              <a:t>define </a:t>
            </a:r>
            <a:r>
              <a:rPr lang="en-US" sz="1600" dirty="0"/>
              <a:t>which way you are subtracting!!!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967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967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9671"/>
                                        </p:tgtEl>
                                        <p:attrNameLst>
                                          <p:attrName>style.visibility</p:attrName>
                                        </p:attrNameLst>
                                      </p:cBhvr>
                                      <p:to>
                                        <p:strVal val="visible"/>
                                      </p:to>
                                    </p:set>
                                  </p:childTnLst>
                                  <p:subTnLst>
                                    <p:set>
                                      <p:cBhvr override="childStyle">
                                        <p:cTn dur="1" fill="hold" display="0" masterRel="nextClick" afterEffect="1"/>
                                        <p:tgtEl>
                                          <p:spTgt spid="69671"/>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967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967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74" grpId="0" animBg="1" autoUpdateAnimBg="0"/>
      <p:bldP spid="69671" grpId="0" animBg="1" autoUpdateAnimBg="0"/>
      <p:bldP spid="9"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Group 78"/>
          <p:cNvGraphicFramePr>
            <a:graphicFrameLocks noGrp="1"/>
          </p:cNvGraphicFramePr>
          <p:nvPr>
            <p:extLst>
              <p:ext uri="{D42A27DB-BD31-4B8C-83A1-F6EECF244321}">
                <p14:modId xmlns:p14="http://schemas.microsoft.com/office/powerpoint/2010/main" val="2702918823"/>
              </p:ext>
            </p:extLst>
          </p:nvPr>
        </p:nvGraphicFramePr>
        <p:xfrm>
          <a:off x="152400" y="76200"/>
          <a:ext cx="6324600" cy="1234179"/>
        </p:xfrm>
        <a:graphic>
          <a:graphicData uri="http://schemas.openxmlformats.org/drawingml/2006/table">
            <a:tbl>
              <a:tblPr/>
              <a:tblGrid>
                <a:gridCol w="1690688"/>
                <a:gridCol w="638175"/>
                <a:gridCol w="566737"/>
                <a:gridCol w="609600"/>
                <a:gridCol w="533400"/>
                <a:gridCol w="533400"/>
                <a:gridCol w="533400"/>
                <a:gridCol w="533400"/>
                <a:gridCol w="685800"/>
              </a:tblGrid>
              <a:tr h="5332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Day</a:t>
                      </a:r>
                    </a:p>
                  </a:txBody>
                  <a:tcPr marT="45704" marB="457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1</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3</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4</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5</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6</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7</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8</a:t>
                      </a:r>
                    </a:p>
                  </a:txBody>
                  <a:tcPr marT="45704" marB="457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70097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Differences</a:t>
                      </a:r>
                    </a:p>
                  </a:txBody>
                  <a:tcPr marT="45704" marB="457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-1</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1</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500" b="0" i="0" u="none" strike="noStrike" cap="none" normalizeH="0" baseline="0" dirty="0" smtClean="0">
                          <a:ln>
                            <a:noFill/>
                          </a:ln>
                          <a:solidFill>
                            <a:srgbClr val="FF3300"/>
                          </a:solidFill>
                          <a:effectLst/>
                          <a:latin typeface="Comic Sans MS" pitchFamily="66" charset="0"/>
                        </a:rPr>
                        <a:t>0</a:t>
                      </a:r>
                    </a:p>
                  </a:txBody>
                  <a:tcPr marT="45704" marB="457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70694" name="Text Box 38"/>
          <p:cNvSpPr txBox="1">
            <a:spLocks noChangeArrowheads="1"/>
          </p:cNvSpPr>
          <p:nvPr/>
        </p:nvSpPr>
        <p:spPr bwMode="auto">
          <a:xfrm>
            <a:off x="381000" y="1355725"/>
            <a:ext cx="8458200" cy="5093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omic Sans MS" pitchFamily="66" charset="0"/>
                <a:ea typeface="MS PGothic" pitchFamily="34" charset="-128"/>
              </a:defRPr>
            </a:lvl1pPr>
            <a:lvl2pPr marL="742950" indent="-285750" eaLnBrk="0" hangingPunct="0">
              <a:defRPr sz="2400">
                <a:solidFill>
                  <a:schemeClr val="tx1"/>
                </a:solidFill>
                <a:latin typeface="Comic Sans MS" pitchFamily="66" charset="0"/>
                <a:ea typeface="MS PGothic" pitchFamily="34" charset="-128"/>
              </a:defRPr>
            </a:lvl2pPr>
            <a:lvl3pPr marL="1143000" indent="-228600" eaLnBrk="0" hangingPunct="0">
              <a:defRPr sz="2400">
                <a:solidFill>
                  <a:schemeClr val="tx1"/>
                </a:solidFill>
                <a:latin typeface="Comic Sans MS" pitchFamily="66" charset="0"/>
                <a:ea typeface="MS PGothic" pitchFamily="34" charset="-128"/>
              </a:defRPr>
            </a:lvl3pPr>
            <a:lvl4pPr marL="1600200" indent="-228600" eaLnBrk="0" hangingPunct="0">
              <a:defRPr sz="2400">
                <a:solidFill>
                  <a:schemeClr val="tx1"/>
                </a:solidFill>
                <a:latin typeface="Comic Sans MS" pitchFamily="66" charset="0"/>
                <a:ea typeface="MS PGothic" pitchFamily="34" charset="-128"/>
              </a:defRPr>
            </a:lvl4pPr>
            <a:lvl5pPr marL="2057400" indent="-228600" eaLnBrk="0" hangingPunct="0">
              <a:defRPr sz="24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MS PGothic" pitchFamily="34" charset="-128"/>
              </a:defRPr>
            </a:lvl9pPr>
          </a:lstStyle>
          <a:p>
            <a:pPr eaLnBrk="1" hangingPunct="1">
              <a:spcBef>
                <a:spcPct val="50000"/>
              </a:spcBef>
            </a:pPr>
            <a:r>
              <a:rPr lang="en-US" sz="2500" dirty="0">
                <a:solidFill>
                  <a:schemeClr val="accent2"/>
                </a:solidFill>
              </a:rPr>
              <a:t>finishing the hypothesis test:</a:t>
            </a:r>
          </a:p>
          <a:p>
            <a:pPr eaLnBrk="1" hangingPunct="1">
              <a:spcBef>
                <a:spcPct val="50000"/>
              </a:spcBef>
            </a:pPr>
            <a:endParaRPr lang="en-US" sz="2500" dirty="0">
              <a:solidFill>
                <a:schemeClr val="accent2"/>
              </a:solidFill>
            </a:endParaRPr>
          </a:p>
          <a:p>
            <a:pPr eaLnBrk="1" hangingPunct="1">
              <a:spcBef>
                <a:spcPct val="50000"/>
              </a:spcBef>
            </a:pPr>
            <a:endParaRPr lang="en-US" sz="2500" dirty="0">
              <a:solidFill>
                <a:schemeClr val="accent2"/>
              </a:solidFill>
            </a:endParaRPr>
          </a:p>
          <a:p>
            <a:pPr eaLnBrk="1" hangingPunct="1">
              <a:spcBef>
                <a:spcPct val="50000"/>
              </a:spcBef>
            </a:pPr>
            <a:endParaRPr lang="en-US" sz="2500" dirty="0">
              <a:solidFill>
                <a:schemeClr val="accent2"/>
              </a:solidFill>
            </a:endParaRPr>
          </a:p>
          <a:p>
            <a:pPr eaLnBrk="1" hangingPunct="1">
              <a:spcBef>
                <a:spcPct val="50000"/>
              </a:spcBef>
            </a:pPr>
            <a:endParaRPr lang="en-US" sz="2500" dirty="0">
              <a:solidFill>
                <a:schemeClr val="accent2"/>
              </a:solidFill>
            </a:endParaRPr>
          </a:p>
          <a:p>
            <a:pPr eaLnBrk="1" hangingPunct="1">
              <a:spcBef>
                <a:spcPct val="50000"/>
              </a:spcBef>
            </a:pPr>
            <a:endParaRPr lang="en-US" sz="2500" dirty="0">
              <a:solidFill>
                <a:schemeClr val="accent2"/>
              </a:solidFill>
            </a:endParaRPr>
          </a:p>
          <a:p>
            <a:pPr eaLnBrk="1" hangingPunct="1">
              <a:spcBef>
                <a:spcPct val="50000"/>
              </a:spcBef>
            </a:pPr>
            <a:r>
              <a:rPr lang="en-US" sz="2500" dirty="0">
                <a:solidFill>
                  <a:schemeClr val="accent2"/>
                </a:solidFill>
              </a:rPr>
              <a:t>Since p-value (.</a:t>
            </a:r>
            <a:r>
              <a:rPr lang="en-US" sz="2500" dirty="0" smtClean="0">
                <a:solidFill>
                  <a:schemeClr val="accent2"/>
                </a:solidFill>
              </a:rPr>
              <a:t>1108) &gt; </a:t>
            </a:r>
            <a:r>
              <a:rPr lang="en-US" sz="2500" dirty="0">
                <a:solidFill>
                  <a:schemeClr val="accent2"/>
                </a:solidFill>
                <a:latin typeface="Symbol" pitchFamily="18" charset="2"/>
              </a:rPr>
              <a:t>a (.05)</a:t>
            </a:r>
            <a:r>
              <a:rPr lang="en-US" sz="2500" dirty="0">
                <a:solidFill>
                  <a:schemeClr val="accent2"/>
                </a:solidFill>
              </a:rPr>
              <a:t>, </a:t>
            </a:r>
            <a:r>
              <a:rPr lang="en-US" sz="2500" dirty="0" smtClean="0">
                <a:solidFill>
                  <a:schemeClr val="accent2"/>
                </a:solidFill>
              </a:rPr>
              <a:t>we </a:t>
            </a:r>
            <a:r>
              <a:rPr lang="en-US" sz="2500" b="1" dirty="0">
                <a:solidFill>
                  <a:schemeClr val="accent2"/>
                </a:solidFill>
                <a:effectLst>
                  <a:outerShdw blurRad="38100" dist="38100" dir="2700000" algn="tl">
                    <a:srgbClr val="000000">
                      <a:alpha val="43137"/>
                    </a:srgbClr>
                  </a:outerShdw>
                </a:effectLst>
              </a:rPr>
              <a:t>fail to reject </a:t>
            </a:r>
            <a:r>
              <a:rPr lang="en-US" sz="2500" dirty="0">
                <a:solidFill>
                  <a:schemeClr val="accent2"/>
                </a:solidFill>
              </a:rPr>
              <a:t>H</a:t>
            </a:r>
            <a:r>
              <a:rPr lang="en-US" sz="2500" baseline="-25000" dirty="0">
                <a:solidFill>
                  <a:schemeClr val="accent2"/>
                </a:solidFill>
              </a:rPr>
              <a:t>0</a:t>
            </a:r>
            <a:r>
              <a:rPr lang="en-US" sz="2500" dirty="0">
                <a:solidFill>
                  <a:schemeClr val="accent2"/>
                </a:solidFill>
              </a:rPr>
              <a:t>.  </a:t>
            </a:r>
            <a:r>
              <a:rPr lang="en-US" sz="2500" dirty="0" smtClean="0">
                <a:solidFill>
                  <a:schemeClr val="accent2"/>
                </a:solidFill>
              </a:rPr>
              <a:t/>
            </a:r>
            <a:br>
              <a:rPr lang="en-US" sz="2500" dirty="0" smtClean="0">
                <a:solidFill>
                  <a:schemeClr val="accent2"/>
                </a:solidFill>
              </a:rPr>
            </a:br>
            <a:r>
              <a:rPr lang="en-US" sz="2500" dirty="0" smtClean="0">
                <a:solidFill>
                  <a:schemeClr val="accent2"/>
                </a:solidFill>
              </a:rPr>
              <a:t>We </a:t>
            </a:r>
            <a:r>
              <a:rPr lang="en-US" sz="2500" b="1" dirty="0" smtClean="0">
                <a:solidFill>
                  <a:schemeClr val="accent2"/>
                </a:solidFill>
                <a:effectLst>
                  <a:outerShdw blurRad="38100" dist="38100" dir="2700000" algn="tl">
                    <a:srgbClr val="000000">
                      <a:alpha val="43137"/>
                    </a:srgbClr>
                  </a:outerShdw>
                </a:effectLst>
              </a:rPr>
              <a:t>lack</a:t>
            </a:r>
            <a:r>
              <a:rPr lang="en-US" sz="2500" b="1" dirty="0" smtClean="0">
                <a:solidFill>
                  <a:schemeClr val="accent2"/>
                </a:solidFill>
              </a:rPr>
              <a:t> </a:t>
            </a:r>
            <a:r>
              <a:rPr lang="en-US" sz="2500" dirty="0" smtClean="0">
                <a:solidFill>
                  <a:schemeClr val="accent2"/>
                </a:solidFill>
              </a:rPr>
              <a:t>sufficient </a:t>
            </a:r>
            <a:r>
              <a:rPr lang="en-US" sz="2500" dirty="0">
                <a:solidFill>
                  <a:schemeClr val="accent2"/>
                </a:solidFill>
              </a:rPr>
              <a:t>evidence to suggest that more whales are sighted in the afternoon than in the morning.</a:t>
            </a:r>
          </a:p>
        </p:txBody>
      </p:sp>
      <p:graphicFrame>
        <p:nvGraphicFramePr>
          <p:cNvPr id="70695" name="Object 39"/>
          <p:cNvGraphicFramePr>
            <a:graphicFrameLocks noChangeAspect="1"/>
          </p:cNvGraphicFramePr>
          <p:nvPr>
            <p:extLst>
              <p:ext uri="{D42A27DB-BD31-4B8C-83A1-F6EECF244321}">
                <p14:modId xmlns:p14="http://schemas.microsoft.com/office/powerpoint/2010/main" val="1406947585"/>
              </p:ext>
            </p:extLst>
          </p:nvPr>
        </p:nvGraphicFramePr>
        <p:xfrm>
          <a:off x="284163" y="1771650"/>
          <a:ext cx="5553075" cy="2724150"/>
        </p:xfrm>
        <a:graphic>
          <a:graphicData uri="http://schemas.openxmlformats.org/presentationml/2006/ole">
            <mc:AlternateContent xmlns:mc="http://schemas.openxmlformats.org/markup-compatibility/2006">
              <mc:Choice xmlns:v="urn:schemas-microsoft-com:vml" Requires="v">
                <p:oleObj spid="_x0000_s23699" name="Equation" r:id="rId3" imgW="2019240" imgH="990360" progId="Equation.3">
                  <p:embed/>
                </p:oleObj>
              </mc:Choice>
              <mc:Fallback>
                <p:oleObj name="Equation" r:id="rId3" imgW="2019240" imgH="990360" progId="Equation.3">
                  <p:embed/>
                  <p:pic>
                    <p:nvPicPr>
                      <p:cNvPr id="0" name="Object 39"/>
                      <p:cNvPicPr>
                        <a:picLocks noChangeAspect="1" noChangeArrowheads="1"/>
                      </p:cNvPicPr>
                      <p:nvPr/>
                    </p:nvPicPr>
                    <p:blipFill>
                      <a:blip r:embed="rId4"/>
                      <a:srcRect/>
                      <a:stretch>
                        <a:fillRect/>
                      </a:stretch>
                    </p:blipFill>
                    <p:spPr bwMode="auto">
                      <a:xfrm>
                        <a:off x="284163" y="1771650"/>
                        <a:ext cx="5553075" cy="272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70696" name="AutoShape 40"/>
          <p:cNvSpPr>
            <a:spLocks noChangeArrowheads="1"/>
          </p:cNvSpPr>
          <p:nvPr/>
        </p:nvSpPr>
        <p:spPr bwMode="auto">
          <a:xfrm>
            <a:off x="6019800" y="1828800"/>
            <a:ext cx="2895600" cy="2743200"/>
          </a:xfrm>
          <a:prstGeom prst="wedgeRoundRectCallout">
            <a:avLst>
              <a:gd name="adj1" fmla="val -64144"/>
              <a:gd name="adj2" fmla="val -25287"/>
              <a:gd name="adj3" fmla="val 16667"/>
            </a:avLst>
          </a:prstGeom>
          <a:solidFill>
            <a:srgbClr val="85B6FF"/>
          </a:solidFill>
          <a:ln w="38100">
            <a:solidFill>
              <a:schemeClr val="accent2"/>
            </a:solidFill>
            <a:miter lim="800000"/>
            <a:headEnd/>
            <a:tailEnd/>
          </a:ln>
        </p:spPr>
        <p:txBody>
          <a:bodyPr/>
          <a:lstStyle/>
          <a:p>
            <a:pPr algn="ctr"/>
            <a:r>
              <a:rPr lang="en-US" dirty="0"/>
              <a:t>Notice that if you subtracted A-M, then your test statistic</a:t>
            </a:r>
          </a:p>
          <a:p>
            <a:pPr algn="ctr"/>
            <a:r>
              <a:rPr lang="en-US" dirty="0"/>
              <a:t>t = + </a:t>
            </a:r>
            <a:r>
              <a:rPr lang="en-US" dirty="0" smtClean="0"/>
              <a:t>1.3416, </a:t>
            </a:r>
            <a:r>
              <a:rPr lang="en-US" dirty="0"/>
              <a:t>but </a:t>
            </a:r>
          </a:p>
          <a:p>
            <a:pPr algn="ctr"/>
            <a:r>
              <a:rPr lang="en-US" dirty="0"/>
              <a:t>p-value would be the same</a:t>
            </a:r>
          </a:p>
        </p:txBody>
      </p:sp>
      <p:sp>
        <p:nvSpPr>
          <p:cNvPr id="70697" name="AutoShape 41"/>
          <p:cNvSpPr>
            <a:spLocks noChangeArrowheads="1"/>
          </p:cNvSpPr>
          <p:nvPr/>
        </p:nvSpPr>
        <p:spPr bwMode="auto">
          <a:xfrm>
            <a:off x="5562600" y="1371600"/>
            <a:ext cx="3200400" cy="1828800"/>
          </a:xfrm>
          <a:prstGeom prst="wedgeRoundRectCallout">
            <a:avLst>
              <a:gd name="adj1" fmla="val -88046"/>
              <a:gd name="adj2" fmla="val -66231"/>
              <a:gd name="adj3" fmla="val 16667"/>
            </a:avLst>
          </a:prstGeom>
          <a:solidFill>
            <a:srgbClr val="85B6FF"/>
          </a:solidFill>
          <a:ln w="38100">
            <a:solidFill>
              <a:schemeClr val="accent2"/>
            </a:solidFill>
            <a:miter lim="800000"/>
            <a:headEnd/>
            <a:tailEnd/>
          </a:ln>
        </p:spPr>
        <p:txBody>
          <a:bodyPr/>
          <a:lstStyle/>
          <a:p>
            <a:pPr algn="ctr"/>
            <a:r>
              <a:rPr lang="en-US"/>
              <a:t>In your calculator, perform a t-test using the differences (L</a:t>
            </a:r>
            <a:r>
              <a:rPr lang="en-US" baseline="-25000"/>
              <a:t>3</a:t>
            </a:r>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0697"/>
                                        </p:tgtEl>
                                        <p:attrNameLst>
                                          <p:attrName>style.visibility</p:attrName>
                                        </p:attrNameLst>
                                      </p:cBhvr>
                                      <p:to>
                                        <p:strVal val="visible"/>
                                      </p:to>
                                    </p:set>
                                  </p:childTnLst>
                                  <p:subTnLst>
                                    <p:set>
                                      <p:cBhvr override="childStyle">
                                        <p:cTn dur="1" fill="hold" display="0" masterRel="nextClick" afterEffect="1"/>
                                        <p:tgtEl>
                                          <p:spTgt spid="70697"/>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069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0696"/>
                                        </p:tgtEl>
                                        <p:attrNameLst>
                                          <p:attrName>style.visibility</p:attrName>
                                        </p:attrNameLst>
                                      </p:cBhvr>
                                      <p:to>
                                        <p:strVal val="visible"/>
                                      </p:to>
                                    </p:set>
                                  </p:childTnLst>
                                  <p:subTnLst>
                                    <p:set>
                                      <p:cBhvr override="childStyle">
                                        <p:cTn dur="1" fill="hold" display="0" masterRel="nextClick" afterEffect="1"/>
                                        <p:tgtEl>
                                          <p:spTgt spid="70696"/>
                                        </p:tgtEl>
                                        <p:attrNameLst>
                                          <p:attrName>style.visibility</p:attrName>
                                        </p:attrNameLst>
                                      </p:cBhvr>
                                      <p:to>
                                        <p:strVal val="hidden"/>
                                      </p:to>
                                    </p:set>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069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96" grpId="0" animBg="1" autoUpdateAnimBg="0"/>
      <p:bldP spid="70697"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13" name="Text Box 43"/>
          <p:cNvSpPr txBox="1">
            <a:spLocks noChangeArrowheads="1"/>
          </p:cNvSpPr>
          <p:nvPr/>
        </p:nvSpPr>
        <p:spPr bwMode="auto">
          <a:xfrm>
            <a:off x="47382" y="585475"/>
            <a:ext cx="902041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ea typeface="MS PGothic" pitchFamily="34" charset="-128"/>
              </a:defRPr>
            </a:lvl1pPr>
            <a:lvl2pPr marL="742950" indent="-285750" eaLnBrk="0" hangingPunct="0">
              <a:defRPr sz="2400">
                <a:solidFill>
                  <a:schemeClr val="tx1"/>
                </a:solidFill>
                <a:latin typeface="Comic Sans MS" pitchFamily="66" charset="0"/>
                <a:ea typeface="MS PGothic" pitchFamily="34" charset="-128"/>
              </a:defRPr>
            </a:lvl2pPr>
            <a:lvl3pPr marL="1143000" indent="-228600" eaLnBrk="0" hangingPunct="0">
              <a:defRPr sz="2400">
                <a:solidFill>
                  <a:schemeClr val="tx1"/>
                </a:solidFill>
                <a:latin typeface="Comic Sans MS" pitchFamily="66" charset="0"/>
                <a:ea typeface="MS PGothic" pitchFamily="34" charset="-128"/>
              </a:defRPr>
            </a:lvl3pPr>
            <a:lvl4pPr marL="1600200" indent="-228600" eaLnBrk="0" hangingPunct="0">
              <a:defRPr sz="2400">
                <a:solidFill>
                  <a:schemeClr val="tx1"/>
                </a:solidFill>
                <a:latin typeface="Comic Sans MS" pitchFamily="66" charset="0"/>
                <a:ea typeface="MS PGothic" pitchFamily="34" charset="-128"/>
              </a:defRPr>
            </a:lvl4pPr>
            <a:lvl5pPr marL="2057400" indent="-228600" eaLnBrk="0" hangingPunct="0">
              <a:defRPr sz="24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MS PGothic" pitchFamily="34" charset="-128"/>
              </a:defRPr>
            </a:lvl9pPr>
          </a:lstStyle>
          <a:p>
            <a:pPr eaLnBrk="1" hangingPunct="1"/>
            <a:r>
              <a:rPr lang="en-US" dirty="0">
                <a:solidFill>
                  <a:srgbClr val="9900CC"/>
                </a:solidFill>
              </a:rPr>
              <a:t>Develop a 90% confidence interval for the true average </a:t>
            </a:r>
          </a:p>
          <a:p>
            <a:pPr eaLnBrk="1" hangingPunct="1"/>
            <a:r>
              <a:rPr lang="en-US" dirty="0">
                <a:solidFill>
                  <a:srgbClr val="9900CC"/>
                </a:solidFill>
              </a:rPr>
              <a:t>difference in number of whales sighted (morning – afternoon)</a:t>
            </a:r>
          </a:p>
        </p:txBody>
      </p:sp>
      <p:sp>
        <p:nvSpPr>
          <p:cNvPr id="78896" name="Text Box 48"/>
          <p:cNvSpPr txBox="1">
            <a:spLocks noChangeArrowheads="1"/>
          </p:cNvSpPr>
          <p:nvPr/>
        </p:nvSpPr>
        <p:spPr bwMode="auto">
          <a:xfrm>
            <a:off x="898943" y="1519407"/>
            <a:ext cx="295843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ea typeface="MS PGothic" pitchFamily="34" charset="-128"/>
              </a:defRPr>
            </a:lvl1pPr>
            <a:lvl2pPr marL="742950" indent="-285750" eaLnBrk="0" hangingPunct="0">
              <a:defRPr sz="2400">
                <a:solidFill>
                  <a:schemeClr val="tx1"/>
                </a:solidFill>
                <a:latin typeface="Comic Sans MS" pitchFamily="66" charset="0"/>
                <a:ea typeface="MS PGothic" pitchFamily="34" charset="-128"/>
              </a:defRPr>
            </a:lvl2pPr>
            <a:lvl3pPr marL="1143000" indent="-228600" eaLnBrk="0" hangingPunct="0">
              <a:defRPr sz="2400">
                <a:solidFill>
                  <a:schemeClr val="tx1"/>
                </a:solidFill>
                <a:latin typeface="Comic Sans MS" pitchFamily="66" charset="0"/>
                <a:ea typeface="MS PGothic" pitchFamily="34" charset="-128"/>
              </a:defRPr>
            </a:lvl3pPr>
            <a:lvl4pPr marL="1600200" indent="-228600" eaLnBrk="0" hangingPunct="0">
              <a:defRPr sz="2400">
                <a:solidFill>
                  <a:schemeClr val="tx1"/>
                </a:solidFill>
                <a:latin typeface="Comic Sans MS" pitchFamily="66" charset="0"/>
                <a:ea typeface="MS PGothic" pitchFamily="34" charset="-128"/>
              </a:defRPr>
            </a:lvl4pPr>
            <a:lvl5pPr marL="2057400" indent="-228600" eaLnBrk="0" hangingPunct="0">
              <a:defRPr sz="24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MS PGothic" pitchFamily="34" charset="-128"/>
              </a:defRPr>
            </a:lvl9pPr>
          </a:lstStyle>
          <a:p>
            <a:pPr eaLnBrk="1" hangingPunct="1"/>
            <a:r>
              <a:rPr lang="en-US" sz="1600" dirty="0" smtClean="0">
                <a:solidFill>
                  <a:srgbClr val="008000"/>
                </a:solidFill>
                <a:latin typeface="Adelle Rg" pitchFamily="50" charset="0"/>
              </a:rPr>
              <a:t>statistic </a:t>
            </a:r>
            <a:r>
              <a:rPr lang="en-US" sz="1600" dirty="0" smtClean="0">
                <a:solidFill>
                  <a:srgbClr val="008000"/>
                </a:solidFill>
                <a:latin typeface="Adelle Rg" pitchFamily="50" charset="0"/>
                <a:sym typeface="Symbol" pitchFamily="18" charset="2"/>
              </a:rPr>
              <a:t> (</a:t>
            </a:r>
            <a:r>
              <a:rPr lang="en-US" sz="1600" dirty="0">
                <a:solidFill>
                  <a:srgbClr val="008000"/>
                </a:solidFill>
                <a:latin typeface="Adelle Rg" pitchFamily="50" charset="0"/>
                <a:sym typeface="Symbol" pitchFamily="18" charset="2"/>
              </a:rPr>
              <a:t>critical value) </a:t>
            </a:r>
            <a:r>
              <a:rPr lang="en-US" sz="1600" dirty="0" smtClean="0">
                <a:solidFill>
                  <a:srgbClr val="008000"/>
                </a:solidFill>
                <a:latin typeface="Adelle Rg" pitchFamily="50" charset="0"/>
                <a:sym typeface="Symbol" pitchFamily="18" charset="2"/>
              </a:rPr>
              <a:t>(SE)</a:t>
            </a:r>
            <a:endParaRPr lang="en-US" sz="1600" dirty="0">
              <a:solidFill>
                <a:srgbClr val="008000"/>
              </a:solidFill>
              <a:latin typeface="Adelle Rg" pitchFamily="50" charset="0"/>
              <a:sym typeface="Symbol" pitchFamily="18" charset="2"/>
            </a:endParaRPr>
          </a:p>
        </p:txBody>
      </p:sp>
      <p:sp>
        <p:nvSpPr>
          <p:cNvPr id="78898" name="Text Box 50"/>
          <p:cNvSpPr txBox="1">
            <a:spLocks noChangeArrowheads="1"/>
          </p:cNvSpPr>
          <p:nvPr/>
        </p:nvSpPr>
        <p:spPr bwMode="auto">
          <a:xfrm>
            <a:off x="5385552" y="3415055"/>
            <a:ext cx="2844048" cy="523220"/>
          </a:xfrm>
          <a:prstGeom prst="rect">
            <a:avLst/>
          </a:prstGeom>
          <a:solidFill>
            <a:srgbClr val="FFC000"/>
          </a:solidFill>
          <a:ln>
            <a:noFill/>
          </a:ln>
          <a:extLst/>
        </p:spPr>
        <p:txBody>
          <a:bodyPr wrap="none">
            <a:spAutoFit/>
          </a:bodyPr>
          <a:lstStyle>
            <a:lvl1pPr eaLnBrk="0" hangingPunct="0">
              <a:defRPr sz="2400">
                <a:solidFill>
                  <a:schemeClr val="tx1"/>
                </a:solidFill>
                <a:latin typeface="Comic Sans MS" pitchFamily="66" charset="0"/>
                <a:ea typeface="MS PGothic" pitchFamily="34" charset="-128"/>
              </a:defRPr>
            </a:lvl1pPr>
            <a:lvl2pPr marL="742950" indent="-285750" eaLnBrk="0" hangingPunct="0">
              <a:defRPr sz="2400">
                <a:solidFill>
                  <a:schemeClr val="tx1"/>
                </a:solidFill>
                <a:latin typeface="Comic Sans MS" pitchFamily="66" charset="0"/>
                <a:ea typeface="MS PGothic" pitchFamily="34" charset="-128"/>
              </a:defRPr>
            </a:lvl2pPr>
            <a:lvl3pPr marL="1143000" indent="-228600" eaLnBrk="0" hangingPunct="0">
              <a:defRPr sz="2400">
                <a:solidFill>
                  <a:schemeClr val="tx1"/>
                </a:solidFill>
                <a:latin typeface="Comic Sans MS" pitchFamily="66" charset="0"/>
                <a:ea typeface="MS PGothic" pitchFamily="34" charset="-128"/>
              </a:defRPr>
            </a:lvl3pPr>
            <a:lvl4pPr marL="1600200" indent="-228600" eaLnBrk="0" hangingPunct="0">
              <a:defRPr sz="2400">
                <a:solidFill>
                  <a:schemeClr val="tx1"/>
                </a:solidFill>
                <a:latin typeface="Comic Sans MS" pitchFamily="66" charset="0"/>
                <a:ea typeface="MS PGothic" pitchFamily="34" charset="-128"/>
              </a:defRPr>
            </a:lvl4pPr>
            <a:lvl5pPr marL="2057400" indent="-228600" eaLnBrk="0" hangingPunct="0">
              <a:defRPr sz="24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MS PGothic" pitchFamily="34" charset="-128"/>
              </a:defRPr>
            </a:lvl9pPr>
          </a:lstStyle>
          <a:p>
            <a:pPr eaLnBrk="1" hangingPunct="1"/>
            <a:r>
              <a:rPr lang="en-US" sz="2800" dirty="0">
                <a:effectLst>
                  <a:outerShdw blurRad="38100" dist="38100" dir="2700000" algn="tl">
                    <a:srgbClr val="000000">
                      <a:alpha val="43137"/>
                    </a:srgbClr>
                  </a:outerShdw>
                </a:effectLst>
              </a:rPr>
              <a:t>(-</a:t>
            </a:r>
            <a:r>
              <a:rPr lang="en-US" sz="2800" dirty="0" smtClean="0">
                <a:effectLst>
                  <a:outerShdw blurRad="38100" dist="38100" dir="2700000" algn="tl">
                    <a:srgbClr val="000000">
                      <a:alpha val="43137"/>
                    </a:srgbClr>
                  </a:outerShdw>
                </a:effectLst>
              </a:rPr>
              <a:t>1.809, 0.3091)</a:t>
            </a:r>
            <a:endParaRPr lang="en-US" sz="2800" dirty="0">
              <a:effectLst>
                <a:outerShdw blurRad="38100" dist="38100" dir="2700000" algn="tl">
                  <a:srgbClr val="000000">
                    <a:alpha val="43137"/>
                  </a:srgbClr>
                </a:outerShdw>
              </a:effectLst>
            </a:endParaRPr>
          </a:p>
        </p:txBody>
      </p:sp>
      <p:sp>
        <p:nvSpPr>
          <p:cNvPr id="78899" name="Text Box 51"/>
          <p:cNvSpPr txBox="1">
            <a:spLocks noChangeArrowheads="1"/>
          </p:cNvSpPr>
          <p:nvPr/>
        </p:nvSpPr>
        <p:spPr bwMode="auto">
          <a:xfrm>
            <a:off x="228600" y="2743200"/>
            <a:ext cx="18646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ea typeface="MS PGothic" pitchFamily="34" charset="-128"/>
              </a:defRPr>
            </a:lvl1pPr>
            <a:lvl2pPr marL="742950" indent="-285750" eaLnBrk="0" hangingPunct="0">
              <a:defRPr sz="2400">
                <a:solidFill>
                  <a:schemeClr val="tx1"/>
                </a:solidFill>
                <a:latin typeface="Comic Sans MS" pitchFamily="66" charset="0"/>
                <a:ea typeface="MS PGothic" pitchFamily="34" charset="-128"/>
              </a:defRPr>
            </a:lvl2pPr>
            <a:lvl3pPr marL="1143000" indent="-228600" eaLnBrk="0" hangingPunct="0">
              <a:defRPr sz="2400">
                <a:solidFill>
                  <a:schemeClr val="tx1"/>
                </a:solidFill>
                <a:latin typeface="Comic Sans MS" pitchFamily="66" charset="0"/>
                <a:ea typeface="MS PGothic" pitchFamily="34" charset="-128"/>
              </a:defRPr>
            </a:lvl3pPr>
            <a:lvl4pPr marL="1600200" indent="-228600" eaLnBrk="0" hangingPunct="0">
              <a:defRPr sz="2400">
                <a:solidFill>
                  <a:schemeClr val="tx1"/>
                </a:solidFill>
                <a:latin typeface="Comic Sans MS" pitchFamily="66" charset="0"/>
                <a:ea typeface="MS PGothic" pitchFamily="34" charset="-128"/>
              </a:defRPr>
            </a:lvl4pPr>
            <a:lvl5pPr marL="2057400" indent="-228600" eaLnBrk="0" hangingPunct="0">
              <a:defRPr sz="24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MS PGothic" pitchFamily="34" charset="-128"/>
              </a:defRPr>
            </a:lvl9pPr>
          </a:lstStyle>
          <a:p>
            <a:pPr eaLnBrk="1" hangingPunct="1"/>
            <a:r>
              <a:rPr lang="en-US" i="1" dirty="0" err="1">
                <a:latin typeface="Times New Roman" pitchFamily="18" charset="0"/>
                <a:cs typeface="Times New Roman" pitchFamily="18" charset="0"/>
              </a:rPr>
              <a:t>df</a:t>
            </a:r>
            <a:r>
              <a:rPr lang="en-US" dirty="0">
                <a:latin typeface="Times New Roman" pitchFamily="18" charset="0"/>
                <a:cs typeface="Times New Roman" pitchFamily="18" charset="0"/>
              </a:rPr>
              <a:t> = </a:t>
            </a:r>
            <a:r>
              <a:rPr lang="en-US" dirty="0" smtClean="0">
                <a:latin typeface="Times New Roman" pitchFamily="18" charset="0"/>
                <a:cs typeface="Times New Roman" pitchFamily="18" charset="0"/>
              </a:rPr>
              <a:t>8 – </a:t>
            </a:r>
            <a:r>
              <a:rPr lang="en-US" dirty="0">
                <a:latin typeface="Times New Roman" pitchFamily="18" charset="0"/>
                <a:cs typeface="Times New Roman" pitchFamily="18" charset="0"/>
              </a:rPr>
              <a:t>1 = </a:t>
            </a:r>
            <a:r>
              <a:rPr lang="en-US" dirty="0" smtClean="0">
                <a:latin typeface="Times New Roman" pitchFamily="18" charset="0"/>
                <a:cs typeface="Times New Roman" pitchFamily="18" charset="0"/>
              </a:rPr>
              <a:t>7</a:t>
            </a:r>
            <a:endParaRPr lang="en-US" dirty="0">
              <a:latin typeface="Times New Roman" pitchFamily="18" charset="0"/>
              <a:cs typeface="Times New Roman" pitchFamily="18" charset="0"/>
            </a:endParaRPr>
          </a:p>
        </p:txBody>
      </p:sp>
      <p:sp>
        <p:nvSpPr>
          <p:cNvPr id="78900" name="Text Box 52"/>
          <p:cNvSpPr txBox="1">
            <a:spLocks noChangeArrowheads="1"/>
          </p:cNvSpPr>
          <p:nvPr/>
        </p:nvSpPr>
        <p:spPr bwMode="auto">
          <a:xfrm>
            <a:off x="287096" y="4209754"/>
            <a:ext cx="780121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omic Sans MS" pitchFamily="66" charset="0"/>
                <a:ea typeface="MS PGothic" pitchFamily="34" charset="-128"/>
              </a:defRPr>
            </a:lvl1pPr>
            <a:lvl2pPr marL="742950" indent="-285750" eaLnBrk="0" hangingPunct="0">
              <a:defRPr sz="2400">
                <a:solidFill>
                  <a:schemeClr val="tx1"/>
                </a:solidFill>
                <a:latin typeface="Comic Sans MS" pitchFamily="66" charset="0"/>
                <a:ea typeface="MS PGothic" pitchFamily="34" charset="-128"/>
              </a:defRPr>
            </a:lvl2pPr>
            <a:lvl3pPr marL="1143000" indent="-228600" eaLnBrk="0" hangingPunct="0">
              <a:defRPr sz="2400">
                <a:solidFill>
                  <a:schemeClr val="tx1"/>
                </a:solidFill>
                <a:latin typeface="Comic Sans MS" pitchFamily="66" charset="0"/>
                <a:ea typeface="MS PGothic" pitchFamily="34" charset="-128"/>
              </a:defRPr>
            </a:lvl3pPr>
            <a:lvl4pPr marL="1600200" indent="-228600" eaLnBrk="0" hangingPunct="0">
              <a:defRPr sz="2400">
                <a:solidFill>
                  <a:schemeClr val="tx1"/>
                </a:solidFill>
                <a:latin typeface="Comic Sans MS" pitchFamily="66" charset="0"/>
                <a:ea typeface="MS PGothic" pitchFamily="34" charset="-128"/>
              </a:defRPr>
            </a:lvl4pPr>
            <a:lvl5pPr marL="2057400" indent="-228600" eaLnBrk="0" hangingPunct="0">
              <a:defRPr sz="24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MS PGothic" pitchFamily="34" charset="-128"/>
              </a:defRPr>
            </a:lvl9pPr>
          </a:lstStyle>
          <a:p>
            <a:pPr eaLnBrk="1" hangingPunct="1"/>
            <a:r>
              <a:rPr lang="en-US" sz="2000" dirty="0"/>
              <a:t>We are 90% confident that the true mean difference </a:t>
            </a:r>
            <a:r>
              <a:rPr lang="en-US" sz="2000" dirty="0" smtClean="0"/>
              <a:t>in whale </a:t>
            </a:r>
            <a:r>
              <a:rPr lang="en-US" sz="2000" dirty="0"/>
              <a:t>sightings is from </a:t>
            </a:r>
            <a:r>
              <a:rPr lang="en-US" sz="2000" dirty="0" smtClean="0"/>
              <a:t>1.809 </a:t>
            </a:r>
            <a:r>
              <a:rPr lang="en-US" sz="2000" dirty="0">
                <a:solidFill>
                  <a:srgbClr val="3333CC"/>
                </a:solidFill>
              </a:rPr>
              <a:t>fewer</a:t>
            </a:r>
            <a:r>
              <a:rPr lang="en-US" sz="2000" dirty="0"/>
              <a:t> in the morning to </a:t>
            </a:r>
            <a:r>
              <a:rPr lang="en-US" sz="2000" dirty="0" smtClean="0"/>
              <a:t>0.3091 </a:t>
            </a:r>
            <a:r>
              <a:rPr lang="en-US" sz="2000" dirty="0" smtClean="0">
                <a:solidFill>
                  <a:srgbClr val="3333CC"/>
                </a:solidFill>
              </a:rPr>
              <a:t>more</a:t>
            </a:r>
            <a:r>
              <a:rPr lang="en-US" sz="2000" dirty="0" smtClean="0"/>
              <a:t> </a:t>
            </a:r>
            <a:r>
              <a:rPr lang="en-US" sz="2000" dirty="0"/>
              <a:t>in the morning.</a:t>
            </a:r>
          </a:p>
        </p:txBody>
      </p:sp>
      <p:sp>
        <p:nvSpPr>
          <p:cNvPr id="78901" name="Text Box 53"/>
          <p:cNvSpPr txBox="1">
            <a:spLocks noChangeArrowheads="1"/>
          </p:cNvSpPr>
          <p:nvPr/>
        </p:nvSpPr>
        <p:spPr bwMode="auto">
          <a:xfrm>
            <a:off x="279703" y="5253335"/>
            <a:ext cx="761939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Comic Sans MS" pitchFamily="66" charset="0"/>
                <a:ea typeface="MS PGothic" pitchFamily="34" charset="-128"/>
              </a:defRPr>
            </a:lvl1pPr>
            <a:lvl2pPr marL="742950" indent="-285750" eaLnBrk="0" hangingPunct="0">
              <a:defRPr sz="2400">
                <a:solidFill>
                  <a:schemeClr val="tx1"/>
                </a:solidFill>
                <a:latin typeface="Comic Sans MS" pitchFamily="66" charset="0"/>
                <a:ea typeface="MS PGothic" pitchFamily="34" charset="-128"/>
              </a:defRPr>
            </a:lvl2pPr>
            <a:lvl3pPr marL="1143000" indent="-228600" eaLnBrk="0" hangingPunct="0">
              <a:defRPr sz="2400">
                <a:solidFill>
                  <a:schemeClr val="tx1"/>
                </a:solidFill>
                <a:latin typeface="Comic Sans MS" pitchFamily="66" charset="0"/>
                <a:ea typeface="MS PGothic" pitchFamily="34" charset="-128"/>
              </a:defRPr>
            </a:lvl3pPr>
            <a:lvl4pPr marL="1600200" indent="-228600" eaLnBrk="0" hangingPunct="0">
              <a:defRPr sz="2400">
                <a:solidFill>
                  <a:schemeClr val="tx1"/>
                </a:solidFill>
                <a:latin typeface="Comic Sans MS" pitchFamily="66" charset="0"/>
                <a:ea typeface="MS PGothic" pitchFamily="34" charset="-128"/>
              </a:defRPr>
            </a:lvl4pPr>
            <a:lvl5pPr marL="2057400" indent="-228600" eaLnBrk="0" hangingPunct="0">
              <a:defRPr sz="2400">
                <a:solidFill>
                  <a:schemeClr val="tx1"/>
                </a:solidFill>
                <a:latin typeface="Comic Sans MS" pitchFamily="66" charset="0"/>
                <a:ea typeface="MS PGothic" pitchFamily="34" charset="-128"/>
              </a:defRPr>
            </a:lvl5pPr>
            <a:lvl6pPr marL="2514600" indent="-228600" eaLnBrk="0" fontAlgn="base" hangingPunct="0">
              <a:spcBef>
                <a:spcPct val="0"/>
              </a:spcBef>
              <a:spcAft>
                <a:spcPct val="0"/>
              </a:spcAft>
              <a:defRPr sz="2400">
                <a:solidFill>
                  <a:schemeClr val="tx1"/>
                </a:solidFill>
                <a:latin typeface="Comic Sans MS" pitchFamily="66" charset="0"/>
                <a:ea typeface="MS PGothic" pitchFamily="34" charset="-128"/>
              </a:defRPr>
            </a:lvl6pPr>
            <a:lvl7pPr marL="2971800" indent="-228600" eaLnBrk="0" fontAlgn="base" hangingPunct="0">
              <a:spcBef>
                <a:spcPct val="0"/>
              </a:spcBef>
              <a:spcAft>
                <a:spcPct val="0"/>
              </a:spcAft>
              <a:defRPr sz="2400">
                <a:solidFill>
                  <a:schemeClr val="tx1"/>
                </a:solidFill>
                <a:latin typeface="Comic Sans MS" pitchFamily="66" charset="0"/>
                <a:ea typeface="MS PGothic" pitchFamily="34" charset="-128"/>
              </a:defRPr>
            </a:lvl7pPr>
            <a:lvl8pPr marL="3429000" indent="-228600" eaLnBrk="0" fontAlgn="base" hangingPunct="0">
              <a:spcBef>
                <a:spcPct val="0"/>
              </a:spcBef>
              <a:spcAft>
                <a:spcPct val="0"/>
              </a:spcAft>
              <a:defRPr sz="2400">
                <a:solidFill>
                  <a:schemeClr val="tx1"/>
                </a:solidFill>
                <a:latin typeface="Comic Sans MS" pitchFamily="66" charset="0"/>
                <a:ea typeface="MS PGothic" pitchFamily="34" charset="-128"/>
              </a:defRPr>
            </a:lvl8pPr>
            <a:lvl9pPr marL="3886200" indent="-228600" eaLnBrk="0" fontAlgn="base" hangingPunct="0">
              <a:spcBef>
                <a:spcPct val="0"/>
              </a:spcBef>
              <a:spcAft>
                <a:spcPct val="0"/>
              </a:spcAft>
              <a:defRPr sz="2400">
                <a:solidFill>
                  <a:schemeClr val="tx1"/>
                </a:solidFill>
                <a:latin typeface="Comic Sans MS" pitchFamily="66" charset="0"/>
                <a:ea typeface="MS PGothic" pitchFamily="34" charset="-128"/>
              </a:defRPr>
            </a:lvl9pPr>
          </a:lstStyle>
          <a:p>
            <a:pPr eaLnBrk="1" hangingPunct="1"/>
            <a:r>
              <a:rPr lang="en-US" sz="2200" dirty="0">
                <a:solidFill>
                  <a:srgbClr val="9900CC"/>
                </a:solidFill>
              </a:rPr>
              <a:t>We can</a:t>
            </a:r>
            <a:r>
              <a:rPr lang="ja-JP" altLang="en-US" sz="2200" dirty="0">
                <a:solidFill>
                  <a:srgbClr val="9900CC"/>
                </a:solidFill>
              </a:rPr>
              <a:t>’</a:t>
            </a:r>
            <a:r>
              <a:rPr lang="en-US" altLang="ja-JP" sz="2200" dirty="0">
                <a:solidFill>
                  <a:srgbClr val="9900CC"/>
                </a:solidFill>
              </a:rPr>
              <a:t>t really say that it matters when you </a:t>
            </a:r>
            <a:r>
              <a:rPr lang="en-US" altLang="ja-JP" sz="2200" dirty="0" smtClean="0">
                <a:solidFill>
                  <a:srgbClr val="9900CC"/>
                </a:solidFill>
              </a:rPr>
              <a:t>go whaling!</a:t>
            </a:r>
            <a:endParaRPr lang="en-US" sz="2200" dirty="0">
              <a:solidFill>
                <a:srgbClr val="9900CC"/>
              </a:solidFill>
            </a:endParaRPr>
          </a:p>
        </p:txBody>
      </p:sp>
      <p:graphicFrame>
        <p:nvGraphicFramePr>
          <p:cNvPr id="78902" name="Object 54"/>
          <p:cNvGraphicFramePr>
            <a:graphicFrameLocks noChangeAspect="1"/>
          </p:cNvGraphicFramePr>
          <p:nvPr>
            <p:extLst>
              <p:ext uri="{D42A27DB-BD31-4B8C-83A1-F6EECF244321}">
                <p14:modId xmlns:p14="http://schemas.microsoft.com/office/powerpoint/2010/main" val="1201127837"/>
              </p:ext>
            </p:extLst>
          </p:nvPr>
        </p:nvGraphicFramePr>
        <p:xfrm>
          <a:off x="1190382" y="1712600"/>
          <a:ext cx="2514600" cy="1354138"/>
        </p:xfrm>
        <a:graphic>
          <a:graphicData uri="http://schemas.openxmlformats.org/presentationml/2006/ole">
            <mc:AlternateContent xmlns:mc="http://schemas.openxmlformats.org/markup-compatibility/2006">
              <mc:Choice xmlns:v="urn:schemas-microsoft-com:vml" Requires="v">
                <p:oleObj spid="_x0000_s24830" name="Equation" r:id="rId3" imgW="1320227" imgH="710891" progId="Equation.DSMT4">
                  <p:embed/>
                </p:oleObj>
              </mc:Choice>
              <mc:Fallback>
                <p:oleObj name="Equation" r:id="rId3" imgW="1320227" imgH="710891" progId="Equation.DSMT4">
                  <p:embed/>
                  <p:pic>
                    <p:nvPicPr>
                      <p:cNvPr id="0" name="Object 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0382" y="1712600"/>
                        <a:ext cx="2514600" cy="1354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pic>
        <p:nvPicPr>
          <p:cNvPr id="24621" name="Picture 55" descr="MCj0424690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94739" y="1409093"/>
            <a:ext cx="2197100" cy="1765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Object 1"/>
          <p:cNvGraphicFramePr>
            <a:graphicFrameLocks noChangeAspect="1"/>
          </p:cNvGraphicFramePr>
          <p:nvPr>
            <p:extLst>
              <p:ext uri="{D42A27DB-BD31-4B8C-83A1-F6EECF244321}">
                <p14:modId xmlns:p14="http://schemas.microsoft.com/office/powerpoint/2010/main" val="4255604237"/>
              </p:ext>
            </p:extLst>
          </p:nvPr>
        </p:nvGraphicFramePr>
        <p:xfrm>
          <a:off x="938963" y="3119451"/>
          <a:ext cx="3832819" cy="1071890"/>
        </p:xfrm>
        <a:graphic>
          <a:graphicData uri="http://schemas.openxmlformats.org/presentationml/2006/ole">
            <mc:AlternateContent xmlns:mc="http://schemas.openxmlformats.org/markup-compatibility/2006">
              <mc:Choice xmlns:v="urn:schemas-microsoft-com:vml" Requires="v">
                <p:oleObj spid="_x0000_s24831" name="Equation" r:id="rId6" imgW="1498320" imgH="419040" progId="Equation.3">
                  <p:embed/>
                </p:oleObj>
              </mc:Choice>
              <mc:Fallback>
                <p:oleObj name="Equation" r:id="rId6" imgW="1498320" imgH="419040" progId="Equation.3">
                  <p:embed/>
                  <p:pic>
                    <p:nvPicPr>
                      <p:cNvPr id="0" name=""/>
                      <p:cNvPicPr/>
                      <p:nvPr/>
                    </p:nvPicPr>
                    <p:blipFill>
                      <a:blip r:embed="rId7"/>
                      <a:stretch>
                        <a:fillRect/>
                      </a:stretch>
                    </p:blipFill>
                    <p:spPr>
                      <a:xfrm>
                        <a:off x="938963" y="3119451"/>
                        <a:ext cx="3832819" cy="1071890"/>
                      </a:xfrm>
                      <a:prstGeom prst="rect">
                        <a:avLst/>
                      </a:prstGeom>
                    </p:spPr>
                  </p:pic>
                </p:oleObj>
              </mc:Fallback>
            </mc:AlternateContent>
          </a:graphicData>
        </a:graphic>
      </p:graphicFrame>
      <p:sp>
        <p:nvSpPr>
          <p:cNvPr id="3" name="TextBox 2"/>
          <p:cNvSpPr txBox="1"/>
          <p:nvPr/>
        </p:nvSpPr>
        <p:spPr>
          <a:xfrm>
            <a:off x="72520" y="51062"/>
            <a:ext cx="6320769" cy="584775"/>
          </a:xfrm>
          <a:prstGeom prst="rect">
            <a:avLst/>
          </a:prstGeom>
          <a:noFill/>
        </p:spPr>
        <p:txBody>
          <a:bodyPr wrap="none" rtlCol="0">
            <a:spAutoFit/>
          </a:bodyPr>
          <a:lstStyle/>
          <a:p>
            <a:r>
              <a:rPr lang="en-US" sz="3200" b="1" i="1" dirty="0" smtClean="0">
                <a:effectLst>
                  <a:outerShdw blurRad="38100" dist="38100" dir="2700000" algn="tl">
                    <a:srgbClr val="000000">
                      <a:alpha val="43137"/>
                    </a:srgbClr>
                  </a:outerShdw>
                </a:effectLst>
                <a:latin typeface="Eurostile LT" pitchFamily="2" charset="0"/>
              </a:rPr>
              <a:t>…and now, a </a:t>
            </a:r>
            <a:r>
              <a:rPr lang="en-US" sz="3200" b="1" i="1" dirty="0" smtClean="0">
                <a:solidFill>
                  <a:srgbClr val="3333CC"/>
                </a:solidFill>
                <a:effectLst>
                  <a:outerShdw blurRad="38100" dist="38100" dir="2700000" algn="tl">
                    <a:srgbClr val="000000">
                      <a:alpha val="43137"/>
                    </a:srgbClr>
                  </a:outerShdw>
                </a:effectLst>
                <a:latin typeface="Eurostile LT Bold" pitchFamily="2" charset="0"/>
              </a:rPr>
              <a:t>paired t-interval</a:t>
            </a:r>
            <a:endParaRPr lang="en-US" sz="3200" b="1" i="1" dirty="0">
              <a:solidFill>
                <a:srgbClr val="3333CC"/>
              </a:solidFill>
              <a:effectLst>
                <a:outerShdw blurRad="38100" dist="38100" dir="2700000" algn="tl">
                  <a:srgbClr val="000000">
                    <a:alpha val="43137"/>
                  </a:srgbClr>
                </a:outerShdw>
              </a:effectLst>
              <a:latin typeface="Eurostile LT Bold" pitchFamily="2" charset="0"/>
            </a:endParaRPr>
          </a:p>
        </p:txBody>
      </p:sp>
      <p:sp>
        <p:nvSpPr>
          <p:cNvPr id="4" name="Rectangle 3"/>
          <p:cNvSpPr/>
          <p:nvPr/>
        </p:nvSpPr>
        <p:spPr>
          <a:xfrm>
            <a:off x="5867400" y="5684222"/>
            <a:ext cx="2422458" cy="461665"/>
          </a:xfrm>
          <a:prstGeom prst="rect">
            <a:avLst/>
          </a:prstGeom>
        </p:spPr>
        <p:txBody>
          <a:bodyPr wrap="none">
            <a:spAutoFit/>
          </a:bodyPr>
          <a:lstStyle/>
          <a:p>
            <a:r>
              <a:rPr lang="en-US" altLang="ja-JP" dirty="0">
                <a:solidFill>
                  <a:srgbClr val="9900CC"/>
                </a:solidFill>
              </a:rPr>
              <a:t>whale </a:t>
            </a:r>
            <a:r>
              <a:rPr lang="en-US" altLang="ja-JP" b="1" dirty="0" smtClean="0">
                <a:solidFill>
                  <a:srgbClr val="9900CC"/>
                </a:solidFill>
              </a:rPr>
              <a:t>watching!</a:t>
            </a:r>
            <a:endParaRPr lang="en-US" b="1" dirty="0"/>
          </a:p>
        </p:txBody>
      </p:sp>
      <p:sp>
        <p:nvSpPr>
          <p:cNvPr id="5" name="Multiply 4"/>
          <p:cNvSpPr/>
          <p:nvPr/>
        </p:nvSpPr>
        <p:spPr>
          <a:xfrm>
            <a:off x="6517365" y="5143129"/>
            <a:ext cx="1407435" cy="661719"/>
          </a:xfrm>
          <a:prstGeom prst="mathMultiply">
            <a:avLst>
              <a:gd name="adj1" fmla="val 1114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utoShape 41"/>
          <p:cNvSpPr>
            <a:spLocks noChangeArrowheads="1"/>
          </p:cNvSpPr>
          <p:nvPr/>
        </p:nvSpPr>
        <p:spPr bwMode="auto">
          <a:xfrm>
            <a:off x="685800" y="4085274"/>
            <a:ext cx="4401694" cy="1264622"/>
          </a:xfrm>
          <a:prstGeom prst="wedgeRoundRectCallout">
            <a:avLst>
              <a:gd name="adj1" fmla="val -3068"/>
              <a:gd name="adj2" fmla="val -73270"/>
              <a:gd name="adj3" fmla="val 16667"/>
            </a:avLst>
          </a:prstGeom>
          <a:solidFill>
            <a:srgbClr val="85B6FF"/>
          </a:solidFill>
          <a:ln w="38100">
            <a:solidFill>
              <a:schemeClr val="accent2"/>
            </a:solidFill>
            <a:miter lim="800000"/>
            <a:headEnd/>
            <a:tailEnd/>
          </a:ln>
        </p:spPr>
        <p:txBody>
          <a:bodyPr/>
          <a:lstStyle/>
          <a:p>
            <a:pPr algn="ctr"/>
            <a:r>
              <a:rPr lang="en-US" dirty="0" smtClean="0"/>
              <a:t>since this is really a </a:t>
            </a:r>
            <a:br>
              <a:rPr lang="en-US" dirty="0" smtClean="0"/>
            </a:br>
            <a:r>
              <a:rPr lang="en-US" dirty="0" smtClean="0"/>
              <a:t>1-sample interval, get the </a:t>
            </a:r>
            <a:br>
              <a:rPr lang="en-US" dirty="0" smtClean="0"/>
            </a:br>
            <a:r>
              <a:rPr lang="en-US" dirty="0" smtClean="0"/>
              <a:t>t* value from the t-table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9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89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9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8898"/>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6" presetClass="exit" presetSubtype="21" fill="hold" grpId="1" nodeType="clickEffect">
                                  <p:stCondLst>
                                    <p:cond delay="0"/>
                                  </p:stCondLst>
                                  <p:childTnLst>
                                    <p:animEffect transition="out" filter="barn(inVertical)">
                                      <p:cBhvr>
                                        <p:cTn id="31" dur="500"/>
                                        <p:tgtEl>
                                          <p:spTgt spid="14"/>
                                        </p:tgtEl>
                                      </p:cBhvr>
                                    </p:animEffect>
                                    <p:set>
                                      <p:cBhvr>
                                        <p:cTn id="32" dur="1" fill="hold">
                                          <p:stCondLst>
                                            <p:cond delay="499"/>
                                          </p:stCondLst>
                                        </p:cTn>
                                        <p:tgtEl>
                                          <p:spTgt spid="14"/>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890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890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randombar(horizontal)">
                                      <p:cBhvr>
                                        <p:cTn id="45" dur="500"/>
                                        <p:tgtEl>
                                          <p:spTgt spid="4"/>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5"/>
                                        </p:tgtEl>
                                        <p:attrNameLst>
                                          <p:attrName>style.visibility</p:attrName>
                                        </p:attrNameLst>
                                      </p:cBhvr>
                                      <p:to>
                                        <p:strVal val="visible"/>
                                      </p:to>
                                    </p:set>
                                    <p:anim calcmode="lin" valueType="num">
                                      <p:cBhvr>
                                        <p:cTn id="48" dur="500" fill="hold"/>
                                        <p:tgtEl>
                                          <p:spTgt spid="5"/>
                                        </p:tgtEl>
                                        <p:attrNameLst>
                                          <p:attrName>ppt_w</p:attrName>
                                        </p:attrNameLst>
                                      </p:cBhvr>
                                      <p:tavLst>
                                        <p:tav tm="0">
                                          <p:val>
                                            <p:fltVal val="0"/>
                                          </p:val>
                                        </p:tav>
                                        <p:tav tm="100000">
                                          <p:val>
                                            <p:strVal val="#ppt_w"/>
                                          </p:val>
                                        </p:tav>
                                      </p:tavLst>
                                    </p:anim>
                                    <p:anim calcmode="lin" valueType="num">
                                      <p:cBhvr>
                                        <p:cTn id="49" dur="500" fill="hold"/>
                                        <p:tgtEl>
                                          <p:spTgt spid="5"/>
                                        </p:tgtEl>
                                        <p:attrNameLst>
                                          <p:attrName>ppt_h</p:attrName>
                                        </p:attrNameLst>
                                      </p:cBhvr>
                                      <p:tavLst>
                                        <p:tav tm="0">
                                          <p:val>
                                            <p:fltVal val="0"/>
                                          </p:val>
                                        </p:tav>
                                        <p:tav tm="100000">
                                          <p:val>
                                            <p:strVal val="#ppt_h"/>
                                          </p:val>
                                        </p:tav>
                                      </p:tavLst>
                                    </p:anim>
                                    <p:animEffect transition="in" filter="fade">
                                      <p:cBhvr>
                                        <p:cTn id="5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96" grpId="0"/>
      <p:bldP spid="78898" grpId="0" animBg="1"/>
      <p:bldP spid="78899" grpId="0"/>
      <p:bldP spid="78900" grpId="0"/>
      <p:bldP spid="78901" grpId="0"/>
      <p:bldP spid="4" grpId="0"/>
      <p:bldP spid="5" grpId="0" animBg="1"/>
      <p:bldP spid="14" grpId="0" animBg="1"/>
      <p:bldP spid="14"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2">
                <a:lumMod val="75000"/>
              </a:schemeClr>
            </a:gs>
            <a:gs pos="98000">
              <a:schemeClr val="bg2">
                <a:lumMod val="1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152400" y="2298477"/>
            <a:ext cx="8534400" cy="3568923"/>
          </a:xfrm>
        </p:spPr>
        <p:txBody>
          <a:bodyPr/>
          <a:lstStyle/>
          <a:p>
            <a:pPr marL="457200" indent="-457200" eaLnBrk="1" hangingPunct="1">
              <a:buFont typeface="+mj-lt"/>
              <a:buAutoNum type="alphaLcParenR"/>
            </a:pPr>
            <a:r>
              <a:rPr lang="en-US" sz="2000" dirty="0" smtClean="0">
                <a:solidFill>
                  <a:schemeClr val="bg1"/>
                </a:solidFill>
                <a:effectLst>
                  <a:outerShdw blurRad="38100" dist="38100" dir="2700000" algn="tl">
                    <a:srgbClr val="000000">
                      <a:alpha val="43137"/>
                    </a:srgbClr>
                  </a:outerShdw>
                </a:effectLst>
                <a:latin typeface="Eurostile LT" pitchFamily="2" charset="0"/>
              </a:rPr>
              <a:t>He randomly selects 50 students and has each student perform a memory test </a:t>
            </a:r>
            <a:r>
              <a:rPr lang="en-US" sz="2000" dirty="0" smtClean="0">
                <a:solidFill>
                  <a:srgbClr val="FFFF00"/>
                </a:solidFill>
                <a:effectLst>
                  <a:outerShdw blurRad="38100" dist="38100" dir="2700000" algn="tl">
                    <a:srgbClr val="000000">
                      <a:alpha val="43137"/>
                    </a:srgbClr>
                  </a:outerShdw>
                </a:effectLst>
                <a:latin typeface="Eurostile LT" pitchFamily="2" charset="0"/>
              </a:rPr>
              <a:t>once </a:t>
            </a:r>
            <a:r>
              <a:rPr lang="en-US" sz="2000" u="sng" dirty="0" smtClean="0">
                <a:solidFill>
                  <a:srgbClr val="FFFF00"/>
                </a:solidFill>
                <a:effectLst>
                  <a:outerShdw blurRad="38100" dist="38100" dir="2700000" algn="tl">
                    <a:srgbClr val="000000">
                      <a:alpha val="43137"/>
                    </a:srgbClr>
                  </a:outerShdw>
                </a:effectLst>
                <a:latin typeface="Eurostile LT Bold" pitchFamily="2" charset="0"/>
              </a:rPr>
              <a:t>while</a:t>
            </a:r>
            <a:r>
              <a:rPr lang="en-US" sz="2000" dirty="0" smtClean="0">
                <a:solidFill>
                  <a:srgbClr val="FFFF00"/>
                </a:solidFill>
                <a:effectLst>
                  <a:outerShdw blurRad="38100" dist="38100" dir="2700000" algn="tl">
                    <a:srgbClr val="000000">
                      <a:alpha val="43137"/>
                    </a:srgbClr>
                  </a:outerShdw>
                </a:effectLst>
                <a:latin typeface="Eurostile LT" pitchFamily="2" charset="0"/>
              </a:rPr>
              <a:t> listening to music </a:t>
            </a:r>
            <a:r>
              <a:rPr lang="en-US" sz="2000" dirty="0" smtClean="0">
                <a:solidFill>
                  <a:schemeClr val="bg1"/>
                </a:solidFill>
                <a:effectLst>
                  <a:outerShdw blurRad="38100" dist="38100" dir="2700000" algn="tl">
                    <a:srgbClr val="000000">
                      <a:alpha val="43137"/>
                    </a:srgbClr>
                  </a:outerShdw>
                </a:effectLst>
                <a:latin typeface="Eurostile LT" pitchFamily="2" charset="0"/>
              </a:rPr>
              <a:t>and </a:t>
            </a:r>
            <a:r>
              <a:rPr lang="en-US" sz="2000" dirty="0" smtClean="0">
                <a:solidFill>
                  <a:srgbClr val="FFFF00"/>
                </a:solidFill>
                <a:effectLst>
                  <a:outerShdw blurRad="38100" dist="38100" dir="2700000" algn="tl">
                    <a:srgbClr val="000000">
                      <a:alpha val="43137"/>
                    </a:srgbClr>
                  </a:outerShdw>
                </a:effectLst>
                <a:latin typeface="Eurostile LT" pitchFamily="2" charset="0"/>
              </a:rPr>
              <a:t>once </a:t>
            </a:r>
            <a:r>
              <a:rPr lang="en-US" sz="2000" u="sng" dirty="0" smtClean="0">
                <a:solidFill>
                  <a:srgbClr val="FFFF00"/>
                </a:solidFill>
                <a:effectLst>
                  <a:outerShdw blurRad="38100" dist="38100" dir="2700000" algn="tl">
                    <a:srgbClr val="000000">
                      <a:alpha val="43137"/>
                    </a:srgbClr>
                  </a:outerShdw>
                </a:effectLst>
                <a:latin typeface="Eurostile LT Bold" pitchFamily="2" charset="0"/>
              </a:rPr>
              <a:t>without</a:t>
            </a:r>
            <a:r>
              <a:rPr lang="en-US" sz="2000" dirty="0" smtClean="0">
                <a:solidFill>
                  <a:srgbClr val="FFFF00"/>
                </a:solidFill>
                <a:effectLst>
                  <a:outerShdw blurRad="38100" dist="38100" dir="2700000" algn="tl">
                    <a:srgbClr val="000000">
                      <a:alpha val="43137"/>
                    </a:srgbClr>
                  </a:outerShdw>
                </a:effectLst>
                <a:latin typeface="Eurostile LT" pitchFamily="2" charset="0"/>
              </a:rPr>
              <a:t> listening to music</a:t>
            </a:r>
            <a:r>
              <a:rPr lang="en-US" sz="2000" dirty="0" smtClean="0">
                <a:solidFill>
                  <a:schemeClr val="bg1"/>
                </a:solidFill>
                <a:effectLst>
                  <a:outerShdw blurRad="38100" dist="38100" dir="2700000" algn="tl">
                    <a:srgbClr val="000000">
                      <a:alpha val="43137"/>
                    </a:srgbClr>
                  </a:outerShdw>
                </a:effectLst>
                <a:latin typeface="Eurostile LT" pitchFamily="2" charset="0"/>
              </a:rPr>
              <a:t>. He then compares the two scores for each student, “with music” vs. “without music”…</a:t>
            </a:r>
          </a:p>
          <a:p>
            <a:pPr marL="457200" indent="-457200" eaLnBrk="1" hangingPunct="1">
              <a:buFont typeface="+mj-lt"/>
              <a:buAutoNum type="alphaLcParenR"/>
            </a:pPr>
            <a:endParaRPr lang="en-US" sz="2000" dirty="0" smtClean="0">
              <a:solidFill>
                <a:schemeClr val="bg1"/>
              </a:solidFill>
              <a:effectLst>
                <a:outerShdw blurRad="38100" dist="38100" dir="2700000" algn="tl">
                  <a:srgbClr val="000000">
                    <a:alpha val="43137"/>
                  </a:srgbClr>
                </a:outerShdw>
              </a:effectLst>
              <a:latin typeface="Eurostile LT" pitchFamily="2" charset="0"/>
            </a:endParaRPr>
          </a:p>
          <a:p>
            <a:pPr marL="457200" indent="-457200" eaLnBrk="1" hangingPunct="1">
              <a:buFont typeface="+mj-lt"/>
              <a:buAutoNum type="alphaLcParenR"/>
            </a:pPr>
            <a:r>
              <a:rPr lang="en-US" sz="2000" dirty="0" smtClean="0">
                <a:solidFill>
                  <a:schemeClr val="bg1"/>
                </a:solidFill>
                <a:effectLst>
                  <a:outerShdw blurRad="38100" dist="38100" dir="2700000" algn="tl">
                    <a:srgbClr val="000000">
                      <a:alpha val="43137"/>
                    </a:srgbClr>
                  </a:outerShdw>
                </a:effectLst>
                <a:latin typeface="Eurostile LT" pitchFamily="2" charset="0"/>
              </a:rPr>
              <a:t>He takes 50 students, and has </a:t>
            </a:r>
            <a:r>
              <a:rPr lang="en-US" sz="2000" dirty="0" smtClean="0">
                <a:solidFill>
                  <a:srgbClr val="FFFF00"/>
                </a:solidFill>
                <a:effectLst>
                  <a:outerShdw blurRad="38100" dist="38100" dir="2700000" algn="tl">
                    <a:srgbClr val="000000">
                      <a:alpha val="43137"/>
                    </a:srgbClr>
                  </a:outerShdw>
                </a:effectLst>
                <a:latin typeface="Eurostile LT" pitchFamily="2" charset="0"/>
              </a:rPr>
              <a:t>half of them perform a memory test </a:t>
            </a:r>
            <a:r>
              <a:rPr lang="en-US" sz="2000" u="sng" dirty="0" smtClean="0">
                <a:solidFill>
                  <a:srgbClr val="FFFF00"/>
                </a:solidFill>
                <a:effectLst>
                  <a:outerShdw blurRad="38100" dist="38100" dir="2700000" algn="tl">
                    <a:srgbClr val="000000">
                      <a:alpha val="43137"/>
                    </a:srgbClr>
                  </a:outerShdw>
                </a:effectLst>
                <a:latin typeface="Eurostile LT Bold" pitchFamily="2" charset="0"/>
              </a:rPr>
              <a:t>without</a:t>
            </a:r>
            <a:r>
              <a:rPr lang="en-US" sz="2000" dirty="0" smtClean="0">
                <a:solidFill>
                  <a:srgbClr val="FFFF00"/>
                </a:solidFill>
                <a:effectLst>
                  <a:outerShdw blurRad="38100" dist="38100" dir="2700000" algn="tl">
                    <a:srgbClr val="000000">
                      <a:alpha val="43137"/>
                    </a:srgbClr>
                  </a:outerShdw>
                </a:effectLst>
                <a:latin typeface="Eurostile LT" pitchFamily="2" charset="0"/>
              </a:rPr>
              <a:t> listening to music</a:t>
            </a:r>
            <a:r>
              <a:rPr lang="en-US" sz="2000" dirty="0" smtClean="0">
                <a:solidFill>
                  <a:schemeClr val="bg1"/>
                </a:solidFill>
                <a:effectLst>
                  <a:outerShdw blurRad="38100" dist="38100" dir="2700000" algn="tl">
                    <a:srgbClr val="000000">
                      <a:alpha val="43137"/>
                    </a:srgbClr>
                  </a:outerShdw>
                </a:effectLst>
                <a:latin typeface="Eurostile LT" pitchFamily="2" charset="0"/>
              </a:rPr>
              <a:t>, and </a:t>
            </a:r>
            <a:r>
              <a:rPr lang="en-US" sz="2000" dirty="0" smtClean="0">
                <a:solidFill>
                  <a:srgbClr val="FFFF00"/>
                </a:solidFill>
                <a:effectLst>
                  <a:outerShdw blurRad="38100" dist="38100" dir="2700000" algn="tl">
                    <a:srgbClr val="000000">
                      <a:alpha val="43137"/>
                    </a:srgbClr>
                  </a:outerShdw>
                </a:effectLst>
                <a:latin typeface="Eurostile LT" pitchFamily="2" charset="0"/>
              </a:rPr>
              <a:t>the other half perform the memory test </a:t>
            </a:r>
            <a:r>
              <a:rPr lang="en-US" sz="2000" u="sng" dirty="0" smtClean="0">
                <a:solidFill>
                  <a:srgbClr val="FFFF00"/>
                </a:solidFill>
                <a:effectLst>
                  <a:outerShdw blurRad="38100" dist="38100" dir="2700000" algn="tl">
                    <a:srgbClr val="000000">
                      <a:alpha val="43137"/>
                    </a:srgbClr>
                  </a:outerShdw>
                </a:effectLst>
                <a:latin typeface="Eurostile LT Bold" pitchFamily="2" charset="0"/>
              </a:rPr>
              <a:t>while</a:t>
            </a:r>
            <a:r>
              <a:rPr lang="en-US" sz="2000" dirty="0" smtClean="0">
                <a:solidFill>
                  <a:srgbClr val="FFFF00"/>
                </a:solidFill>
                <a:effectLst>
                  <a:outerShdw blurRad="38100" dist="38100" dir="2700000" algn="tl">
                    <a:srgbClr val="000000">
                      <a:alpha val="43137"/>
                    </a:srgbClr>
                  </a:outerShdw>
                </a:effectLst>
                <a:latin typeface="Eurostile LT" pitchFamily="2" charset="0"/>
              </a:rPr>
              <a:t> listening to music</a:t>
            </a:r>
            <a:r>
              <a:rPr lang="en-US" sz="2000" dirty="0" smtClean="0">
                <a:solidFill>
                  <a:schemeClr val="bg1"/>
                </a:solidFill>
                <a:effectLst>
                  <a:outerShdw blurRad="38100" dist="38100" dir="2700000" algn="tl">
                    <a:srgbClr val="000000">
                      <a:alpha val="43137"/>
                    </a:srgbClr>
                  </a:outerShdw>
                </a:effectLst>
                <a:latin typeface="Eurostile LT" pitchFamily="2" charset="0"/>
              </a:rPr>
              <a:t>.  He then obtains the means and standard deviations of the “with music” and the “without music” groups…</a:t>
            </a:r>
            <a:endParaRPr lang="en-US" sz="2000" dirty="0">
              <a:solidFill>
                <a:schemeClr val="bg1"/>
              </a:solidFill>
              <a:effectLst>
                <a:outerShdw blurRad="38100" dist="38100" dir="2700000" algn="tl">
                  <a:srgbClr val="000000">
                    <a:alpha val="43137"/>
                  </a:srgbClr>
                </a:outerShdw>
              </a:effectLst>
              <a:latin typeface="Eurostile LT" pitchFamily="2" charset="0"/>
            </a:endParaRPr>
          </a:p>
        </p:txBody>
      </p:sp>
      <p:sp>
        <p:nvSpPr>
          <p:cNvPr id="3" name="Rectangle 2"/>
          <p:cNvSpPr/>
          <p:nvPr/>
        </p:nvSpPr>
        <p:spPr>
          <a:xfrm>
            <a:off x="76200" y="76200"/>
            <a:ext cx="8610600" cy="830997"/>
          </a:xfrm>
          <a:prstGeom prst="rect">
            <a:avLst/>
          </a:prstGeom>
        </p:spPr>
        <p:txBody>
          <a:bodyPr wrap="square">
            <a:spAutoFit/>
          </a:bodyPr>
          <a:lstStyle/>
          <a:p>
            <a:pPr indent="3175">
              <a:spcBef>
                <a:spcPct val="20000"/>
              </a:spcBef>
            </a:pPr>
            <a:r>
              <a:rPr lang="en-US" dirty="0" smtClean="0">
                <a:solidFill>
                  <a:prstClr val="white"/>
                </a:solidFill>
                <a:effectLst>
                  <a:outerShdw blurRad="38100" dist="38100" dir="2700000" algn="tl">
                    <a:srgbClr val="000000">
                      <a:alpha val="43137"/>
                    </a:srgbClr>
                  </a:outerShdw>
                </a:effectLst>
                <a:latin typeface="Eurostile LT Bold" pitchFamily="2" charset="0"/>
                <a:ea typeface="+mn-ea"/>
                <a:cs typeface="Arial" charset="0"/>
              </a:rPr>
              <a:t>Which situation requires a </a:t>
            </a:r>
            <a:r>
              <a:rPr lang="en-US" dirty="0" smtClean="0">
                <a:solidFill>
                  <a:srgbClr val="FFFF00"/>
                </a:solidFill>
                <a:effectLst>
                  <a:outerShdw blurRad="38100" dist="38100" dir="2700000" algn="tl">
                    <a:srgbClr val="000000">
                      <a:alpha val="43137"/>
                    </a:srgbClr>
                  </a:outerShdw>
                </a:effectLst>
                <a:latin typeface="Eurostile LT Bold" pitchFamily="2" charset="0"/>
                <a:ea typeface="+mn-ea"/>
                <a:cs typeface="Arial" charset="0"/>
              </a:rPr>
              <a:t>2-sample t procedure</a:t>
            </a:r>
            <a:r>
              <a:rPr lang="en-US" dirty="0" smtClean="0">
                <a:solidFill>
                  <a:prstClr val="white"/>
                </a:solidFill>
                <a:effectLst>
                  <a:outerShdw blurRad="38100" dist="38100" dir="2700000" algn="tl">
                    <a:srgbClr val="000000">
                      <a:alpha val="43137"/>
                    </a:srgbClr>
                  </a:outerShdw>
                </a:effectLst>
                <a:latin typeface="Eurostile LT Bold" pitchFamily="2" charset="0"/>
                <a:ea typeface="+mn-ea"/>
                <a:cs typeface="Arial" charset="0"/>
              </a:rPr>
              <a:t>, and which requires </a:t>
            </a:r>
            <a:r>
              <a:rPr lang="en-US" dirty="0" smtClean="0">
                <a:solidFill>
                  <a:schemeClr val="accent3">
                    <a:lumMod val="40000"/>
                    <a:lumOff val="60000"/>
                  </a:schemeClr>
                </a:solidFill>
                <a:effectLst>
                  <a:outerShdw blurRad="38100" dist="38100" dir="2700000" algn="tl">
                    <a:srgbClr val="000000">
                      <a:alpha val="43137"/>
                    </a:srgbClr>
                  </a:outerShdw>
                </a:effectLst>
                <a:latin typeface="Eurostile LT Bold" pitchFamily="2" charset="0"/>
                <a:ea typeface="+mn-ea"/>
                <a:cs typeface="Arial" charset="0"/>
              </a:rPr>
              <a:t>matched pairs</a:t>
            </a:r>
            <a:r>
              <a:rPr lang="en-US" dirty="0" smtClean="0">
                <a:solidFill>
                  <a:prstClr val="white"/>
                </a:solidFill>
                <a:effectLst>
                  <a:outerShdw blurRad="38100" dist="38100" dir="2700000" algn="tl">
                    <a:srgbClr val="000000">
                      <a:alpha val="43137"/>
                    </a:srgbClr>
                  </a:outerShdw>
                </a:effectLst>
                <a:latin typeface="Eurostile LT Bold" pitchFamily="2" charset="0"/>
                <a:ea typeface="+mn-ea"/>
                <a:cs typeface="Arial" charset="0"/>
              </a:rPr>
              <a:t>?</a:t>
            </a:r>
            <a:endParaRPr lang="en-US" dirty="0">
              <a:solidFill>
                <a:prstClr val="white"/>
              </a:solidFill>
              <a:effectLst>
                <a:outerShdw blurRad="38100" dist="38100" dir="2700000" algn="tl">
                  <a:srgbClr val="000000">
                    <a:alpha val="43137"/>
                  </a:srgbClr>
                </a:outerShdw>
              </a:effectLst>
              <a:latin typeface="Eurostile LT Bold" pitchFamily="2" charset="0"/>
              <a:ea typeface="+mn-ea"/>
              <a:cs typeface="Arial" charset="0"/>
            </a:endParaRPr>
          </a:p>
        </p:txBody>
      </p:sp>
      <p:pic>
        <p:nvPicPr>
          <p:cNvPr id="26626" name="Picture 2" descr="C:\Users\Brian Youn\AppData\Local\Microsoft\Windows\Temporary Internet Files\Content.IE5\04MF6PBP\MC90044133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381000"/>
            <a:ext cx="2286000" cy="2286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52400" y="907197"/>
            <a:ext cx="7239000" cy="1384995"/>
          </a:xfrm>
          <a:prstGeom prst="rect">
            <a:avLst/>
          </a:prstGeom>
        </p:spPr>
        <p:txBody>
          <a:bodyPr wrap="square">
            <a:spAutoFit/>
          </a:bodyPr>
          <a:lstStyle/>
          <a:p>
            <a:pPr lvl="0">
              <a:spcBef>
                <a:spcPct val="20000"/>
              </a:spcBef>
            </a:pPr>
            <a:r>
              <a:rPr lang="en-US" sz="2800" dirty="0">
                <a:solidFill>
                  <a:prstClr val="white"/>
                </a:solidFill>
                <a:effectLst>
                  <a:outerShdw blurRad="38100" dist="38100" dir="2700000" algn="tl">
                    <a:srgbClr val="000000">
                      <a:alpha val="43137"/>
                    </a:srgbClr>
                  </a:outerShdw>
                </a:effectLst>
                <a:latin typeface="Eurostile LT" pitchFamily="2" charset="0"/>
                <a:ea typeface="+mn-ea"/>
              </a:rPr>
              <a:t>A researcher wishes to determine whether listening to music affects students' performance on memory test.  </a:t>
            </a:r>
          </a:p>
        </p:txBody>
      </p:sp>
      <p:sp>
        <p:nvSpPr>
          <p:cNvPr id="5" name="TextBox 4"/>
          <p:cNvSpPr txBox="1"/>
          <p:nvPr/>
        </p:nvSpPr>
        <p:spPr>
          <a:xfrm rot="21384557">
            <a:off x="4358719" y="3137555"/>
            <a:ext cx="4163319" cy="769441"/>
          </a:xfrm>
          <a:prstGeom prst="rect">
            <a:avLst/>
          </a:prstGeom>
          <a:solidFill>
            <a:srgbClr val="C00000"/>
          </a:solidFill>
        </p:spPr>
        <p:txBody>
          <a:bodyPr wrap="none" rtlCol="0">
            <a:spAutoFit/>
          </a:bodyPr>
          <a:lstStyle/>
          <a:p>
            <a:r>
              <a:rPr lang="en-US" sz="4400" b="1" dirty="0" smtClean="0">
                <a:solidFill>
                  <a:schemeClr val="accent3">
                    <a:lumMod val="40000"/>
                    <a:lumOff val="60000"/>
                  </a:schemeClr>
                </a:solidFill>
                <a:effectLst>
                  <a:outerShdw blurRad="38100" dist="38100" dir="2700000" algn="tl">
                    <a:srgbClr val="000000">
                      <a:alpha val="43137"/>
                    </a:srgbClr>
                  </a:outerShdw>
                </a:effectLst>
                <a:latin typeface="Eurostile LT" pitchFamily="2" charset="0"/>
              </a:rPr>
              <a:t>matched pairs</a:t>
            </a:r>
            <a:endParaRPr lang="en-US" sz="4400" b="1" dirty="0">
              <a:solidFill>
                <a:schemeClr val="accent3">
                  <a:lumMod val="40000"/>
                  <a:lumOff val="60000"/>
                </a:schemeClr>
              </a:solidFill>
              <a:effectLst>
                <a:outerShdw blurRad="38100" dist="38100" dir="2700000" algn="tl">
                  <a:srgbClr val="000000">
                    <a:alpha val="43137"/>
                  </a:srgbClr>
                </a:outerShdw>
              </a:effectLst>
              <a:latin typeface="Eurostile LT" pitchFamily="2" charset="0"/>
            </a:endParaRPr>
          </a:p>
        </p:txBody>
      </p:sp>
      <p:sp>
        <p:nvSpPr>
          <p:cNvPr id="11" name="TextBox 10"/>
          <p:cNvSpPr txBox="1"/>
          <p:nvPr/>
        </p:nvSpPr>
        <p:spPr>
          <a:xfrm rot="21402867">
            <a:off x="4866932" y="5105400"/>
            <a:ext cx="3140603" cy="769441"/>
          </a:xfrm>
          <a:prstGeom prst="rect">
            <a:avLst/>
          </a:prstGeom>
          <a:solidFill>
            <a:srgbClr val="C00000"/>
          </a:solidFill>
        </p:spPr>
        <p:txBody>
          <a:bodyPr wrap="none" rtlCol="0">
            <a:spAutoFit/>
          </a:bodyPr>
          <a:lstStyle/>
          <a:p>
            <a:r>
              <a:rPr lang="en-US" sz="4400" b="1" dirty="0" smtClean="0">
                <a:solidFill>
                  <a:srgbClr val="FFFF00"/>
                </a:solidFill>
                <a:effectLst>
                  <a:outerShdw blurRad="38100" dist="38100" dir="2700000" algn="tl">
                    <a:srgbClr val="000000">
                      <a:alpha val="43137"/>
                    </a:srgbClr>
                  </a:outerShdw>
                </a:effectLst>
                <a:latin typeface="Eurostile LT" pitchFamily="2" charset="0"/>
              </a:rPr>
              <a:t>2-sample t</a:t>
            </a:r>
            <a:endParaRPr lang="en-US" sz="4400" b="1" dirty="0">
              <a:solidFill>
                <a:srgbClr val="FFFF00"/>
              </a:solidFill>
              <a:effectLst>
                <a:outerShdw blurRad="38100" dist="38100" dir="2700000" algn="tl">
                  <a:srgbClr val="000000">
                    <a:alpha val="43137"/>
                  </a:srgbClr>
                </a:outerShdw>
              </a:effectLst>
              <a:latin typeface="Eurostile LT" pitchFamily="2" charset="0"/>
            </a:endParaRPr>
          </a:p>
        </p:txBody>
      </p:sp>
    </p:spTree>
    <p:extLst>
      <p:ext uri="{BB962C8B-B14F-4D97-AF65-F5344CB8AC3E}">
        <p14:creationId xmlns:p14="http://schemas.microsoft.com/office/powerpoint/2010/main" val="1675224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14" presetClass="entr" presetSubtype="10" fill="hold" nodeType="withEffect">
                                  <p:stCondLst>
                                    <p:cond delay="0"/>
                                  </p:stCondLst>
                                  <p:childTnLst>
                                    <p:set>
                                      <p:cBhvr>
                                        <p:cTn id="9" dur="1" fill="hold">
                                          <p:stCondLst>
                                            <p:cond delay="0"/>
                                          </p:stCondLst>
                                        </p:cTn>
                                        <p:tgtEl>
                                          <p:spTgt spid="26626"/>
                                        </p:tgtEl>
                                        <p:attrNameLst>
                                          <p:attrName>style.visibility</p:attrName>
                                        </p:attrNameLst>
                                      </p:cBhvr>
                                      <p:to>
                                        <p:strVal val="visible"/>
                                      </p:to>
                                    </p:set>
                                    <p:animEffect transition="in" filter="randombar(horizontal)">
                                      <p:cBhvr>
                                        <p:cTn id="10" dur="500"/>
                                        <p:tgtEl>
                                          <p:spTgt spid="2662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fltVal val="0"/>
                                          </p:val>
                                        </p:tav>
                                        <p:tav tm="100000">
                                          <p:val>
                                            <p:strVal val="#ppt_w"/>
                                          </p:val>
                                        </p:tav>
                                      </p:tavLst>
                                    </p:anim>
                                    <p:anim calcmode="lin" valueType="num">
                                      <p:cBhvr>
                                        <p:cTn id="31" dur="500" fill="hold"/>
                                        <p:tgtEl>
                                          <p:spTgt spid="11"/>
                                        </p:tgtEl>
                                        <p:attrNameLst>
                                          <p:attrName>ppt_h</p:attrName>
                                        </p:attrNameLst>
                                      </p:cBhvr>
                                      <p:tavLst>
                                        <p:tav tm="0">
                                          <p:val>
                                            <p:fltVal val="0"/>
                                          </p:val>
                                        </p:tav>
                                        <p:tav tm="100000">
                                          <p:val>
                                            <p:strVal val="#ppt_h"/>
                                          </p:val>
                                        </p:tav>
                                      </p:tavLst>
                                    </p:anim>
                                    <p:animEffect transition="in" filter="fade">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75000"/>
              </a:schemeClr>
            </a:gs>
            <a:gs pos="98000">
              <a:schemeClr val="tx1">
                <a:lumMod val="95000"/>
                <a:lumOff val="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152400" y="2679477"/>
            <a:ext cx="8534400" cy="3568923"/>
          </a:xfrm>
        </p:spPr>
        <p:txBody>
          <a:bodyPr/>
          <a:lstStyle/>
          <a:p>
            <a:pPr marL="457200" indent="-457200" eaLnBrk="1" hangingPunct="1">
              <a:buFont typeface="+mj-lt"/>
              <a:buAutoNum type="alphaLcParenR"/>
            </a:pPr>
            <a:r>
              <a:rPr lang="en-US" sz="2000" dirty="0" smtClean="0">
                <a:solidFill>
                  <a:schemeClr val="bg1"/>
                </a:solidFill>
                <a:effectLst>
                  <a:outerShdw blurRad="38100" dist="38100" dir="2700000" algn="tl">
                    <a:srgbClr val="000000">
                      <a:alpha val="43137"/>
                    </a:srgbClr>
                  </a:outerShdw>
                </a:effectLst>
                <a:latin typeface="Eurostile LT" pitchFamily="2" charset="0"/>
              </a:rPr>
              <a:t>30 athletes are selected for this study.  </a:t>
            </a:r>
            <a:r>
              <a:rPr lang="en-US" sz="2000" dirty="0" smtClean="0">
                <a:solidFill>
                  <a:srgbClr val="FFFF00"/>
                </a:solidFill>
                <a:effectLst>
                  <a:outerShdw blurRad="38100" dist="38100" dir="2700000" algn="tl">
                    <a:srgbClr val="000000">
                      <a:alpha val="43137"/>
                    </a:srgbClr>
                  </a:outerShdw>
                </a:effectLst>
                <a:latin typeface="Eurostile LT" pitchFamily="2" charset="0"/>
              </a:rPr>
              <a:t>One group of 15 runs the sprint wearing the new footwear</a:t>
            </a:r>
            <a:r>
              <a:rPr lang="en-US" sz="2000" dirty="0" smtClean="0">
                <a:solidFill>
                  <a:schemeClr val="bg1"/>
                </a:solidFill>
                <a:effectLst>
                  <a:outerShdw blurRad="38100" dist="38100" dir="2700000" algn="tl">
                    <a:srgbClr val="000000">
                      <a:alpha val="43137"/>
                    </a:srgbClr>
                  </a:outerShdw>
                </a:effectLst>
                <a:latin typeface="Eurostile LT" pitchFamily="2" charset="0"/>
              </a:rPr>
              <a:t>, and </a:t>
            </a:r>
            <a:r>
              <a:rPr lang="en-US" sz="2000" dirty="0" smtClean="0">
                <a:solidFill>
                  <a:srgbClr val="FFFF00"/>
                </a:solidFill>
                <a:effectLst>
                  <a:outerShdw blurRad="38100" dist="38100" dir="2700000" algn="tl">
                    <a:srgbClr val="000000">
                      <a:alpha val="43137"/>
                    </a:srgbClr>
                  </a:outerShdw>
                </a:effectLst>
                <a:latin typeface="Eurostile LT" pitchFamily="2" charset="0"/>
              </a:rPr>
              <a:t>the other group of 15 runs with their normal footwear</a:t>
            </a:r>
            <a:r>
              <a:rPr lang="en-US" sz="2000" dirty="0" smtClean="0">
                <a:solidFill>
                  <a:schemeClr val="bg1"/>
                </a:solidFill>
                <a:effectLst>
                  <a:outerShdw blurRad="38100" dist="38100" dir="2700000" algn="tl">
                    <a:srgbClr val="000000">
                      <a:alpha val="43137"/>
                    </a:srgbClr>
                  </a:outerShdw>
                </a:effectLst>
                <a:latin typeface="Eurostile LT" pitchFamily="2" charset="0"/>
              </a:rPr>
              <a:t>. He then compares the mean sprint times between the two groups…</a:t>
            </a:r>
          </a:p>
          <a:p>
            <a:pPr marL="457200" indent="-457200" eaLnBrk="1" hangingPunct="1">
              <a:buFont typeface="+mj-lt"/>
              <a:buAutoNum type="alphaLcParenR"/>
            </a:pPr>
            <a:endParaRPr lang="en-US" sz="2000" dirty="0" smtClean="0">
              <a:solidFill>
                <a:schemeClr val="bg1"/>
              </a:solidFill>
              <a:effectLst>
                <a:outerShdw blurRad="38100" dist="38100" dir="2700000" algn="tl">
                  <a:srgbClr val="000000">
                    <a:alpha val="43137"/>
                  </a:srgbClr>
                </a:outerShdw>
              </a:effectLst>
              <a:latin typeface="Eurostile LT" pitchFamily="2" charset="0"/>
            </a:endParaRPr>
          </a:p>
          <a:p>
            <a:pPr marL="457200" indent="-457200" eaLnBrk="1" hangingPunct="1">
              <a:buFont typeface="+mj-lt"/>
              <a:buAutoNum type="alphaLcParenR"/>
            </a:pPr>
            <a:r>
              <a:rPr lang="en-US" sz="2000" dirty="0" smtClean="0">
                <a:solidFill>
                  <a:schemeClr val="bg1"/>
                </a:solidFill>
                <a:effectLst>
                  <a:outerShdw blurRad="38100" dist="38100" dir="2700000" algn="tl">
                    <a:srgbClr val="000000">
                      <a:alpha val="43137"/>
                    </a:srgbClr>
                  </a:outerShdw>
                </a:effectLst>
                <a:latin typeface="Eurostile LT" pitchFamily="2" charset="0"/>
              </a:rPr>
              <a:t>30 athletes are selected, </a:t>
            </a:r>
            <a:r>
              <a:rPr lang="en-US" sz="2000" u="sng" dirty="0" smtClean="0">
                <a:solidFill>
                  <a:srgbClr val="FFFF00"/>
                </a:solidFill>
                <a:effectLst>
                  <a:outerShdw blurRad="38100" dist="38100" dir="2700000" algn="tl">
                    <a:srgbClr val="000000">
                      <a:alpha val="43137"/>
                    </a:srgbClr>
                  </a:outerShdw>
                </a:effectLst>
                <a:latin typeface="Eurostile LT" pitchFamily="2" charset="0"/>
              </a:rPr>
              <a:t>each of them</a:t>
            </a:r>
            <a:r>
              <a:rPr lang="en-US" sz="2000" dirty="0" smtClean="0">
                <a:solidFill>
                  <a:srgbClr val="FFFF00"/>
                </a:solidFill>
                <a:effectLst>
                  <a:outerShdw blurRad="38100" dist="38100" dir="2700000" algn="tl">
                    <a:srgbClr val="000000">
                      <a:alpha val="43137"/>
                    </a:srgbClr>
                  </a:outerShdw>
                </a:effectLst>
                <a:latin typeface="Eurostile LT" pitchFamily="2" charset="0"/>
              </a:rPr>
              <a:t> runs one sprint wearing the new footwear, and also one sprint with their normal footwear</a:t>
            </a:r>
            <a:r>
              <a:rPr lang="en-US" sz="2000" dirty="0" smtClean="0">
                <a:solidFill>
                  <a:schemeClr val="bg1"/>
                </a:solidFill>
                <a:effectLst>
                  <a:outerShdw blurRad="38100" dist="38100" dir="2700000" algn="tl">
                    <a:srgbClr val="000000">
                      <a:alpha val="43137"/>
                    </a:srgbClr>
                  </a:outerShdw>
                </a:effectLst>
                <a:latin typeface="Eurostile LT" pitchFamily="2" charset="0"/>
              </a:rPr>
              <a:t>.  Randomization (flipping a coin for each athlete) determines which footwear they run with first.  The two times for each athlete are compared…</a:t>
            </a:r>
            <a:endParaRPr lang="en-US" sz="2000" dirty="0">
              <a:solidFill>
                <a:schemeClr val="bg1"/>
              </a:solidFill>
              <a:effectLst>
                <a:outerShdw blurRad="38100" dist="38100" dir="2700000" algn="tl">
                  <a:srgbClr val="000000">
                    <a:alpha val="43137"/>
                  </a:srgbClr>
                </a:outerShdw>
              </a:effectLst>
              <a:latin typeface="Eurostile LT" pitchFamily="2" charset="0"/>
            </a:endParaRPr>
          </a:p>
        </p:txBody>
      </p:sp>
      <p:sp>
        <p:nvSpPr>
          <p:cNvPr id="3" name="Rectangle 2"/>
          <p:cNvSpPr/>
          <p:nvPr/>
        </p:nvSpPr>
        <p:spPr>
          <a:xfrm>
            <a:off x="76200" y="76200"/>
            <a:ext cx="8610600" cy="830997"/>
          </a:xfrm>
          <a:prstGeom prst="rect">
            <a:avLst/>
          </a:prstGeom>
        </p:spPr>
        <p:txBody>
          <a:bodyPr wrap="square">
            <a:spAutoFit/>
          </a:bodyPr>
          <a:lstStyle/>
          <a:p>
            <a:pPr indent="3175">
              <a:spcBef>
                <a:spcPct val="20000"/>
              </a:spcBef>
            </a:pPr>
            <a:r>
              <a:rPr lang="en-US" dirty="0" smtClean="0">
                <a:solidFill>
                  <a:prstClr val="white"/>
                </a:solidFill>
                <a:effectLst>
                  <a:outerShdw blurRad="38100" dist="38100" dir="2700000" algn="tl">
                    <a:srgbClr val="000000">
                      <a:alpha val="43137"/>
                    </a:srgbClr>
                  </a:outerShdw>
                </a:effectLst>
                <a:latin typeface="Eurostile LT Bold" pitchFamily="2" charset="0"/>
                <a:ea typeface="+mn-ea"/>
                <a:cs typeface="Arial" charset="0"/>
              </a:rPr>
              <a:t>Which situation requires a </a:t>
            </a:r>
            <a:r>
              <a:rPr lang="en-US" dirty="0" smtClean="0">
                <a:solidFill>
                  <a:srgbClr val="FFFF00"/>
                </a:solidFill>
                <a:effectLst>
                  <a:outerShdw blurRad="38100" dist="38100" dir="2700000" algn="tl">
                    <a:srgbClr val="000000">
                      <a:alpha val="43137"/>
                    </a:srgbClr>
                  </a:outerShdw>
                </a:effectLst>
                <a:latin typeface="Eurostile LT Bold" pitchFamily="2" charset="0"/>
                <a:ea typeface="+mn-ea"/>
                <a:cs typeface="Arial" charset="0"/>
              </a:rPr>
              <a:t>2-sample t procedure</a:t>
            </a:r>
            <a:r>
              <a:rPr lang="en-US" dirty="0" smtClean="0">
                <a:solidFill>
                  <a:prstClr val="white"/>
                </a:solidFill>
                <a:effectLst>
                  <a:outerShdw blurRad="38100" dist="38100" dir="2700000" algn="tl">
                    <a:srgbClr val="000000">
                      <a:alpha val="43137"/>
                    </a:srgbClr>
                  </a:outerShdw>
                </a:effectLst>
                <a:latin typeface="Eurostile LT Bold" pitchFamily="2" charset="0"/>
                <a:ea typeface="+mn-ea"/>
                <a:cs typeface="Arial" charset="0"/>
              </a:rPr>
              <a:t>, and which requires </a:t>
            </a:r>
            <a:r>
              <a:rPr lang="en-US" dirty="0" smtClean="0">
                <a:solidFill>
                  <a:schemeClr val="accent3">
                    <a:lumMod val="40000"/>
                    <a:lumOff val="60000"/>
                  </a:schemeClr>
                </a:solidFill>
                <a:effectLst>
                  <a:outerShdw blurRad="38100" dist="38100" dir="2700000" algn="tl">
                    <a:srgbClr val="000000">
                      <a:alpha val="43137"/>
                    </a:srgbClr>
                  </a:outerShdw>
                </a:effectLst>
                <a:latin typeface="Eurostile LT Bold" pitchFamily="2" charset="0"/>
                <a:ea typeface="+mn-ea"/>
                <a:cs typeface="Arial" charset="0"/>
              </a:rPr>
              <a:t>matched pairs</a:t>
            </a:r>
            <a:r>
              <a:rPr lang="en-US" dirty="0" smtClean="0">
                <a:solidFill>
                  <a:prstClr val="white"/>
                </a:solidFill>
                <a:effectLst>
                  <a:outerShdw blurRad="38100" dist="38100" dir="2700000" algn="tl">
                    <a:srgbClr val="000000">
                      <a:alpha val="43137"/>
                    </a:srgbClr>
                  </a:outerShdw>
                </a:effectLst>
                <a:latin typeface="Eurostile LT Bold" pitchFamily="2" charset="0"/>
                <a:ea typeface="+mn-ea"/>
                <a:cs typeface="Arial" charset="0"/>
              </a:rPr>
              <a:t>?</a:t>
            </a:r>
            <a:endParaRPr lang="en-US" dirty="0">
              <a:solidFill>
                <a:prstClr val="white"/>
              </a:solidFill>
              <a:effectLst>
                <a:outerShdw blurRad="38100" dist="38100" dir="2700000" algn="tl">
                  <a:srgbClr val="000000">
                    <a:alpha val="43137"/>
                  </a:srgbClr>
                </a:outerShdw>
              </a:effectLst>
              <a:latin typeface="Eurostile LT Bold" pitchFamily="2" charset="0"/>
              <a:ea typeface="+mn-ea"/>
              <a:cs typeface="Arial" charset="0"/>
            </a:endParaRPr>
          </a:p>
        </p:txBody>
      </p:sp>
      <p:sp>
        <p:nvSpPr>
          <p:cNvPr id="4" name="Rectangle 3"/>
          <p:cNvSpPr/>
          <p:nvPr/>
        </p:nvSpPr>
        <p:spPr>
          <a:xfrm>
            <a:off x="152400" y="907197"/>
            <a:ext cx="7239000" cy="1815882"/>
          </a:xfrm>
          <a:prstGeom prst="rect">
            <a:avLst/>
          </a:prstGeom>
        </p:spPr>
        <p:txBody>
          <a:bodyPr wrap="square">
            <a:spAutoFit/>
          </a:bodyPr>
          <a:lstStyle/>
          <a:p>
            <a:pPr lvl="0">
              <a:spcBef>
                <a:spcPct val="20000"/>
              </a:spcBef>
            </a:pPr>
            <a:r>
              <a:rPr lang="en-US" sz="2800" dirty="0">
                <a:solidFill>
                  <a:prstClr val="white"/>
                </a:solidFill>
                <a:effectLst>
                  <a:outerShdw blurRad="38100" dist="38100" dir="2700000" algn="tl">
                    <a:srgbClr val="000000">
                      <a:alpha val="43137"/>
                    </a:srgbClr>
                  </a:outerShdw>
                </a:effectLst>
                <a:latin typeface="Eurostile LT" pitchFamily="2" charset="0"/>
                <a:ea typeface="+mn-ea"/>
              </a:rPr>
              <a:t>A manufacturer has designed athletic footwear which it hopes will improve the performance of athletes running the 100-meter sprint. </a:t>
            </a:r>
          </a:p>
        </p:txBody>
      </p:sp>
      <p:pic>
        <p:nvPicPr>
          <p:cNvPr id="27650" name="Picture 2" descr="C:\Users\Brian Youn\AppData\Local\Microsoft\Windows\Temporary Internet Files\Content.IE5\4BULX15C\MC90044006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7233" y="1088860"/>
            <a:ext cx="2369847" cy="163264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rot="21384557">
            <a:off x="4254015" y="5387417"/>
            <a:ext cx="4163319" cy="769441"/>
          </a:xfrm>
          <a:prstGeom prst="rect">
            <a:avLst/>
          </a:prstGeom>
          <a:solidFill>
            <a:srgbClr val="C00000"/>
          </a:solidFill>
        </p:spPr>
        <p:txBody>
          <a:bodyPr wrap="none" rtlCol="0">
            <a:spAutoFit/>
          </a:bodyPr>
          <a:lstStyle/>
          <a:p>
            <a:r>
              <a:rPr lang="en-US" sz="4400" b="1" dirty="0" smtClean="0">
                <a:solidFill>
                  <a:schemeClr val="accent3">
                    <a:lumMod val="40000"/>
                    <a:lumOff val="60000"/>
                  </a:schemeClr>
                </a:solidFill>
                <a:effectLst>
                  <a:outerShdw blurRad="38100" dist="38100" dir="2700000" algn="tl">
                    <a:srgbClr val="000000">
                      <a:alpha val="43137"/>
                    </a:srgbClr>
                  </a:outerShdw>
                </a:effectLst>
                <a:latin typeface="Eurostile LT" pitchFamily="2" charset="0"/>
              </a:rPr>
              <a:t>matched pairs</a:t>
            </a:r>
            <a:endParaRPr lang="en-US" sz="4400" b="1" dirty="0">
              <a:solidFill>
                <a:schemeClr val="accent3">
                  <a:lumMod val="40000"/>
                  <a:lumOff val="60000"/>
                </a:schemeClr>
              </a:solidFill>
              <a:effectLst>
                <a:outerShdw blurRad="38100" dist="38100" dir="2700000" algn="tl">
                  <a:srgbClr val="000000">
                    <a:alpha val="43137"/>
                  </a:srgbClr>
                </a:outerShdw>
              </a:effectLst>
              <a:latin typeface="Eurostile LT" pitchFamily="2" charset="0"/>
            </a:endParaRPr>
          </a:p>
        </p:txBody>
      </p:sp>
      <p:sp>
        <p:nvSpPr>
          <p:cNvPr id="10" name="TextBox 9"/>
          <p:cNvSpPr txBox="1"/>
          <p:nvPr/>
        </p:nvSpPr>
        <p:spPr>
          <a:xfrm rot="21402867">
            <a:off x="5277269" y="3442165"/>
            <a:ext cx="3140603" cy="769441"/>
          </a:xfrm>
          <a:prstGeom prst="rect">
            <a:avLst/>
          </a:prstGeom>
          <a:solidFill>
            <a:srgbClr val="C00000"/>
          </a:solidFill>
        </p:spPr>
        <p:txBody>
          <a:bodyPr wrap="none" rtlCol="0">
            <a:spAutoFit/>
          </a:bodyPr>
          <a:lstStyle/>
          <a:p>
            <a:r>
              <a:rPr lang="en-US" sz="4400" b="1" dirty="0" smtClean="0">
                <a:solidFill>
                  <a:srgbClr val="FFFF00"/>
                </a:solidFill>
                <a:effectLst>
                  <a:outerShdw blurRad="38100" dist="38100" dir="2700000" algn="tl">
                    <a:srgbClr val="000000">
                      <a:alpha val="43137"/>
                    </a:srgbClr>
                  </a:outerShdw>
                </a:effectLst>
                <a:latin typeface="Eurostile LT" pitchFamily="2" charset="0"/>
              </a:rPr>
              <a:t>2-sample t</a:t>
            </a:r>
            <a:endParaRPr lang="en-US" sz="4400" b="1" dirty="0">
              <a:solidFill>
                <a:srgbClr val="FFFF00"/>
              </a:solidFill>
              <a:effectLst>
                <a:outerShdw blurRad="38100" dist="38100" dir="2700000" algn="tl">
                  <a:srgbClr val="000000">
                    <a:alpha val="43137"/>
                  </a:srgbClr>
                </a:outerShdw>
              </a:effectLst>
              <a:latin typeface="Eurostile LT" pitchFamily="2" charset="0"/>
            </a:endParaRPr>
          </a:p>
        </p:txBody>
      </p:sp>
    </p:spTree>
    <p:extLst>
      <p:ext uri="{BB962C8B-B14F-4D97-AF65-F5344CB8AC3E}">
        <p14:creationId xmlns:p14="http://schemas.microsoft.com/office/powerpoint/2010/main" val="1123094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27650"/>
                                        </p:tgtEl>
                                        <p:attrNameLst>
                                          <p:attrName>style.visibility</p:attrName>
                                        </p:attrNameLst>
                                      </p:cBhvr>
                                      <p:to>
                                        <p:strVal val="visible"/>
                                      </p:to>
                                    </p:set>
                                    <p:animEffect transition="in" filter="randombar(horizontal)">
                                      <p:cBhvr>
                                        <p:cTn id="11" dur="500"/>
                                        <p:tgtEl>
                                          <p:spTgt spid="2765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500" fill="hold"/>
                                        <p:tgtEl>
                                          <p:spTgt spid="10"/>
                                        </p:tgtEl>
                                        <p:attrNameLst>
                                          <p:attrName>ppt_w</p:attrName>
                                        </p:attrNameLst>
                                      </p:cBhvr>
                                      <p:tavLst>
                                        <p:tav tm="0">
                                          <p:val>
                                            <p:fltVal val="0"/>
                                          </p:val>
                                        </p:tav>
                                        <p:tav tm="100000">
                                          <p:val>
                                            <p:strVal val="#ppt_w"/>
                                          </p:val>
                                        </p:tav>
                                      </p:tavLst>
                                    </p:anim>
                                    <p:anim calcmode="lin" valueType="num">
                                      <p:cBhvr>
                                        <p:cTn id="25" dur="500" fill="hold"/>
                                        <p:tgtEl>
                                          <p:spTgt spid="10"/>
                                        </p:tgtEl>
                                        <p:attrNameLst>
                                          <p:attrName>ppt_h</p:attrName>
                                        </p:attrNameLst>
                                      </p:cBhvr>
                                      <p:tavLst>
                                        <p:tav tm="0">
                                          <p:val>
                                            <p:fltVal val="0"/>
                                          </p:val>
                                        </p:tav>
                                        <p:tav tm="100000">
                                          <p:val>
                                            <p:strVal val="#ppt_h"/>
                                          </p:val>
                                        </p:tav>
                                      </p:tavLst>
                                    </p:anim>
                                    <p:animEffect transition="in" filter="fade">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Effect transition="in" filter="fade">
                                      <p:cBhvr>
                                        <p:cTn id="3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C000"/>
            </a:gs>
            <a:gs pos="73000">
              <a:schemeClr val="tx1">
                <a:lumMod val="95000"/>
                <a:lumOff val="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76200" y="609600"/>
            <a:ext cx="8534400" cy="5791200"/>
          </a:xfrm>
        </p:spPr>
        <p:txBody>
          <a:bodyPr/>
          <a:lstStyle/>
          <a:p>
            <a:pPr marL="0" indent="0" eaLnBrk="1" hangingPunct="1">
              <a:buNone/>
            </a:pPr>
            <a:r>
              <a:rPr lang="en-US" sz="2800" i="1" dirty="0">
                <a:solidFill>
                  <a:prstClr val="white"/>
                </a:solidFill>
                <a:effectLst>
                  <a:outerShdw blurRad="38100" dist="38100" dir="2700000" algn="tl">
                    <a:srgbClr val="000000">
                      <a:alpha val="43137"/>
                    </a:srgbClr>
                  </a:outerShdw>
                </a:effectLst>
                <a:latin typeface="Eurostile LT Bold" pitchFamily="2" charset="0"/>
                <a:cs typeface="Arial" charset="0"/>
              </a:rPr>
              <a:t>A couple of </a:t>
            </a:r>
            <a:r>
              <a:rPr lang="en-US" sz="2800" i="1" dirty="0" smtClean="0">
                <a:solidFill>
                  <a:prstClr val="white"/>
                </a:solidFill>
                <a:effectLst>
                  <a:outerShdw blurRad="38100" dist="38100" dir="2700000" algn="tl">
                    <a:srgbClr val="000000">
                      <a:alpha val="43137"/>
                    </a:srgbClr>
                  </a:outerShdw>
                </a:effectLst>
                <a:latin typeface="Eurostile LT Bold" pitchFamily="2" charset="0"/>
                <a:cs typeface="Arial" charset="0"/>
              </a:rPr>
              <a:t>tips</a:t>
            </a:r>
            <a:r>
              <a:rPr lang="en-US" sz="2800" i="1" dirty="0">
                <a:solidFill>
                  <a:prstClr val="white"/>
                </a:solidFill>
                <a:effectLst>
                  <a:outerShdw blurRad="38100" dist="38100" dir="2700000" algn="tl">
                    <a:srgbClr val="000000">
                      <a:alpha val="43137"/>
                    </a:srgbClr>
                  </a:outerShdw>
                </a:effectLst>
                <a:latin typeface="Eurostile LT Bold" pitchFamily="2" charset="0"/>
                <a:cs typeface="Arial" charset="0"/>
              </a:rPr>
              <a:t> </a:t>
            </a:r>
            <a:r>
              <a:rPr lang="en-US" sz="2800" i="1" dirty="0" smtClean="0">
                <a:solidFill>
                  <a:prstClr val="white"/>
                </a:solidFill>
                <a:effectLst>
                  <a:outerShdw blurRad="38100" dist="38100" dir="2700000" algn="tl">
                    <a:srgbClr val="000000">
                      <a:alpha val="43137"/>
                    </a:srgbClr>
                  </a:outerShdw>
                </a:effectLst>
                <a:latin typeface="Eurostile LT" pitchFamily="2" charset="0"/>
                <a:cs typeface="Arial" charset="0"/>
              </a:rPr>
              <a:t>(reminders?)</a:t>
            </a:r>
            <a:r>
              <a:rPr lang="en-US" sz="2800" i="1" dirty="0" smtClean="0">
                <a:solidFill>
                  <a:prstClr val="white"/>
                </a:solidFill>
                <a:effectLst>
                  <a:outerShdw blurRad="38100" dist="38100" dir="2700000" algn="tl">
                    <a:srgbClr val="000000">
                      <a:alpha val="43137"/>
                    </a:srgbClr>
                  </a:outerShdw>
                </a:effectLst>
                <a:latin typeface="Eurostile LT Bold" pitchFamily="2" charset="0"/>
                <a:cs typeface="Arial" charset="0"/>
              </a:rPr>
              <a:t>:</a:t>
            </a:r>
            <a:endParaRPr lang="en-US" sz="2800" i="1" dirty="0" smtClean="0">
              <a:solidFill>
                <a:schemeClr val="bg1"/>
              </a:solidFill>
              <a:effectLst>
                <a:outerShdw blurRad="38100" dist="38100" dir="2700000" algn="tl">
                  <a:srgbClr val="000000">
                    <a:alpha val="43137"/>
                  </a:srgbClr>
                </a:outerShdw>
              </a:effectLst>
              <a:latin typeface="Eurostile LT" pitchFamily="2" charset="0"/>
            </a:endParaRPr>
          </a:p>
          <a:p>
            <a:pPr eaLnBrk="1" hangingPunct="1"/>
            <a:r>
              <a:rPr lang="en-US" sz="2800" dirty="0" smtClean="0">
                <a:solidFill>
                  <a:schemeClr val="bg1"/>
                </a:solidFill>
                <a:effectLst>
                  <a:outerShdw blurRad="38100" dist="38100" dir="2700000" algn="tl">
                    <a:srgbClr val="000000">
                      <a:alpha val="43137"/>
                    </a:srgbClr>
                  </a:outerShdw>
                </a:effectLst>
                <a:latin typeface="Eurostile LT" pitchFamily="2" charset="0"/>
              </a:rPr>
              <a:t>For an experiment, you don’t need a random sample – </a:t>
            </a:r>
            <a:r>
              <a:rPr lang="en-US" sz="2800" dirty="0" smtClean="0">
                <a:solidFill>
                  <a:schemeClr val="bg1"/>
                </a:solidFill>
                <a:effectLst>
                  <a:outerShdw blurRad="38100" dist="38100" dir="2700000" algn="tl">
                    <a:srgbClr val="000000">
                      <a:alpha val="43137"/>
                    </a:srgbClr>
                  </a:outerShdw>
                </a:effectLst>
                <a:latin typeface="Eurostile LT Bold" pitchFamily="2" charset="0"/>
              </a:rPr>
              <a:t>volunteers are okay!</a:t>
            </a:r>
            <a:r>
              <a:rPr lang="en-US" sz="2800" dirty="0" smtClean="0">
                <a:solidFill>
                  <a:schemeClr val="bg1"/>
                </a:solidFill>
                <a:effectLst>
                  <a:outerShdw blurRad="38100" dist="38100" dir="2700000" algn="tl">
                    <a:srgbClr val="000000">
                      <a:alpha val="43137"/>
                    </a:srgbClr>
                  </a:outerShdw>
                </a:effectLst>
                <a:latin typeface="Eurostile LT" pitchFamily="2" charset="0"/>
              </a:rPr>
              <a:t>  But </a:t>
            </a:r>
            <a:r>
              <a:rPr lang="en-US" sz="2800" dirty="0" smtClean="0">
                <a:solidFill>
                  <a:srgbClr val="FFFF00"/>
                </a:solidFill>
                <a:effectLst>
                  <a:outerShdw blurRad="38100" dist="38100" dir="2700000" algn="tl">
                    <a:srgbClr val="000000">
                      <a:alpha val="43137"/>
                    </a:srgbClr>
                  </a:outerShdw>
                </a:effectLst>
                <a:latin typeface="Eurostile LT" pitchFamily="2" charset="0"/>
              </a:rPr>
              <a:t>use randomization to split subjects into groups </a:t>
            </a:r>
            <a:r>
              <a:rPr lang="en-US" sz="2800" dirty="0" smtClean="0">
                <a:solidFill>
                  <a:schemeClr val="bg1"/>
                </a:solidFill>
                <a:effectLst>
                  <a:outerShdw blurRad="38100" dist="38100" dir="2700000" algn="tl">
                    <a:srgbClr val="000000">
                      <a:alpha val="43137"/>
                    </a:srgbClr>
                  </a:outerShdw>
                </a:effectLst>
                <a:latin typeface="Eurostile LT" pitchFamily="2" charset="0"/>
              </a:rPr>
              <a:t/>
            </a:r>
            <a:br>
              <a:rPr lang="en-US" sz="2800" dirty="0" smtClean="0">
                <a:solidFill>
                  <a:schemeClr val="bg1"/>
                </a:solidFill>
                <a:effectLst>
                  <a:outerShdw blurRad="38100" dist="38100" dir="2700000" algn="tl">
                    <a:srgbClr val="000000">
                      <a:alpha val="43137"/>
                    </a:srgbClr>
                  </a:outerShdw>
                </a:effectLst>
                <a:latin typeface="Eurostile LT" pitchFamily="2" charset="0"/>
              </a:rPr>
            </a:br>
            <a:r>
              <a:rPr lang="en-US" sz="2400" i="1" dirty="0" smtClean="0">
                <a:solidFill>
                  <a:schemeClr val="bg1"/>
                </a:solidFill>
                <a:effectLst>
                  <a:outerShdw blurRad="38100" dist="38100" dir="2700000" algn="tl">
                    <a:srgbClr val="000000">
                      <a:alpha val="43137"/>
                    </a:srgbClr>
                  </a:outerShdw>
                </a:effectLst>
                <a:latin typeface="Eurostile LT" pitchFamily="2" charset="0"/>
              </a:rPr>
              <a:t>(use a RNG… or flip a coin for each person… </a:t>
            </a:r>
            <a:br>
              <a:rPr lang="en-US" sz="2400" i="1" dirty="0" smtClean="0">
                <a:solidFill>
                  <a:schemeClr val="bg1"/>
                </a:solidFill>
                <a:effectLst>
                  <a:outerShdw blurRad="38100" dist="38100" dir="2700000" algn="tl">
                    <a:srgbClr val="000000">
                      <a:alpha val="43137"/>
                    </a:srgbClr>
                  </a:outerShdw>
                </a:effectLst>
                <a:latin typeface="Eurostile LT" pitchFamily="2" charset="0"/>
              </a:rPr>
            </a:br>
            <a:r>
              <a:rPr lang="en-US" sz="2400" i="1" dirty="0" smtClean="0">
                <a:solidFill>
                  <a:schemeClr val="bg1"/>
                </a:solidFill>
                <a:effectLst>
                  <a:outerShdw blurRad="38100" dist="38100" dir="2700000" algn="tl">
                    <a:srgbClr val="000000">
                      <a:alpha val="43137"/>
                    </a:srgbClr>
                  </a:outerShdw>
                </a:effectLst>
                <a:latin typeface="Eurostile LT" pitchFamily="2" charset="0"/>
              </a:rPr>
              <a:t>	it is </a:t>
            </a:r>
            <a:r>
              <a:rPr lang="en-US" sz="2400" i="1" dirty="0" smtClean="0">
                <a:solidFill>
                  <a:schemeClr val="bg1"/>
                </a:solidFill>
                <a:effectLst>
                  <a:outerShdw blurRad="38100" dist="38100" dir="2700000" algn="tl">
                    <a:srgbClr val="000000">
                      <a:alpha val="43137"/>
                    </a:srgbClr>
                  </a:outerShdw>
                </a:effectLst>
                <a:latin typeface="Eurostile LT Bold" pitchFamily="2" charset="0"/>
              </a:rPr>
              <a:t>OKAY</a:t>
            </a:r>
            <a:r>
              <a:rPr lang="en-US" sz="2400" i="1" dirty="0" smtClean="0">
                <a:solidFill>
                  <a:schemeClr val="bg1"/>
                </a:solidFill>
                <a:effectLst>
                  <a:outerShdw blurRad="38100" dist="38100" dir="2700000" algn="tl">
                    <a:srgbClr val="000000">
                      <a:alpha val="43137"/>
                    </a:srgbClr>
                  </a:outerShdw>
                </a:effectLst>
                <a:latin typeface="Eurostile LT" pitchFamily="2" charset="0"/>
              </a:rPr>
              <a:t> for groups to be </a:t>
            </a:r>
            <a:r>
              <a:rPr lang="en-US" sz="2400" i="1" dirty="0" smtClean="0">
                <a:solidFill>
                  <a:schemeClr val="bg1"/>
                </a:solidFill>
                <a:effectLst>
                  <a:outerShdw blurRad="38100" dist="38100" dir="2700000" algn="tl">
                    <a:srgbClr val="000000">
                      <a:alpha val="43137"/>
                    </a:srgbClr>
                  </a:outerShdw>
                </a:effectLst>
                <a:latin typeface="Eurostile LT Bold" pitchFamily="2" charset="0"/>
              </a:rPr>
              <a:t>DIFFERENT</a:t>
            </a:r>
            <a:r>
              <a:rPr lang="en-US" sz="2400" i="1" dirty="0" smtClean="0">
                <a:solidFill>
                  <a:schemeClr val="bg1"/>
                </a:solidFill>
                <a:effectLst>
                  <a:outerShdw blurRad="38100" dist="38100" dir="2700000" algn="tl">
                    <a:srgbClr val="000000">
                      <a:alpha val="43137"/>
                    </a:srgbClr>
                  </a:outerShdw>
                </a:effectLst>
                <a:latin typeface="Eurostile LT" pitchFamily="2" charset="0"/>
              </a:rPr>
              <a:t> sizes)</a:t>
            </a:r>
          </a:p>
          <a:p>
            <a:pPr eaLnBrk="1" hangingPunct="1"/>
            <a:r>
              <a:rPr lang="en-US" sz="2800" dirty="0" smtClean="0">
                <a:solidFill>
                  <a:schemeClr val="bg1"/>
                </a:solidFill>
                <a:effectLst>
                  <a:outerShdw blurRad="38100" dist="38100" dir="2700000" algn="tl">
                    <a:srgbClr val="000000">
                      <a:alpha val="43137"/>
                    </a:srgbClr>
                  </a:outerShdw>
                </a:effectLst>
                <a:latin typeface="Eurostile LT" pitchFamily="2" charset="0"/>
              </a:rPr>
              <a:t>When designing a </a:t>
            </a:r>
            <a:r>
              <a:rPr lang="en-US" sz="2800" dirty="0" smtClean="0">
                <a:solidFill>
                  <a:srgbClr val="FFFF00"/>
                </a:solidFill>
                <a:effectLst>
                  <a:outerShdw blurRad="38100" dist="38100" dir="2700000" algn="tl">
                    <a:srgbClr val="000000">
                      <a:alpha val="43137"/>
                    </a:srgbClr>
                  </a:outerShdw>
                </a:effectLst>
                <a:latin typeface="Eurostile LT" pitchFamily="2" charset="0"/>
              </a:rPr>
              <a:t>matched-pairs procedure</a:t>
            </a:r>
            <a:r>
              <a:rPr lang="en-US" sz="2800" dirty="0" smtClean="0">
                <a:solidFill>
                  <a:schemeClr val="bg1"/>
                </a:solidFill>
                <a:effectLst>
                  <a:outerShdw blurRad="38100" dist="38100" dir="2700000" algn="tl">
                    <a:srgbClr val="000000">
                      <a:alpha val="43137"/>
                    </a:srgbClr>
                  </a:outerShdw>
                </a:effectLst>
                <a:latin typeface="Eurostile LT" pitchFamily="2" charset="0"/>
              </a:rPr>
              <a:t>, EVERYONE gets both “treatments” – </a:t>
            </a:r>
            <a:r>
              <a:rPr lang="en-US" sz="2800" b="1" dirty="0" smtClean="0">
                <a:solidFill>
                  <a:srgbClr val="FFFF00"/>
                </a:solidFill>
                <a:effectLst>
                  <a:outerShdw blurRad="38100" dist="38100" dir="2700000" algn="tl">
                    <a:srgbClr val="000000">
                      <a:alpha val="43137"/>
                    </a:srgbClr>
                  </a:outerShdw>
                </a:effectLst>
                <a:latin typeface="Eurostile LT" pitchFamily="2" charset="0"/>
              </a:rPr>
              <a:t>so </a:t>
            </a:r>
            <a:r>
              <a:rPr lang="en-US" sz="2800" dirty="0" smtClean="0">
                <a:solidFill>
                  <a:srgbClr val="FFFF00"/>
                </a:solidFill>
                <a:effectLst>
                  <a:outerShdw blurRad="38100" dist="38100" dir="2700000" algn="tl">
                    <a:srgbClr val="000000">
                      <a:alpha val="43137"/>
                    </a:srgbClr>
                  </a:outerShdw>
                </a:effectLst>
                <a:latin typeface="Eurostile LT Bold" pitchFamily="2" charset="0"/>
              </a:rPr>
              <a:t>randomize</a:t>
            </a:r>
            <a:r>
              <a:rPr lang="en-US" sz="2800" b="1" dirty="0" smtClean="0">
                <a:solidFill>
                  <a:srgbClr val="FFFF00"/>
                </a:solidFill>
                <a:effectLst>
                  <a:outerShdw blurRad="38100" dist="38100" dir="2700000" algn="tl">
                    <a:srgbClr val="000000">
                      <a:alpha val="43137"/>
                    </a:srgbClr>
                  </a:outerShdw>
                </a:effectLst>
                <a:latin typeface="Eurostile LT" pitchFamily="2" charset="0"/>
              </a:rPr>
              <a:t> the order!!!</a:t>
            </a:r>
            <a:br>
              <a:rPr lang="en-US" sz="2800" b="1" dirty="0" smtClean="0">
                <a:solidFill>
                  <a:srgbClr val="FFFF00"/>
                </a:solidFill>
                <a:effectLst>
                  <a:outerShdw blurRad="38100" dist="38100" dir="2700000" algn="tl">
                    <a:srgbClr val="000000">
                      <a:alpha val="43137"/>
                    </a:srgbClr>
                  </a:outerShdw>
                </a:effectLst>
                <a:latin typeface="Eurostile LT" pitchFamily="2" charset="0"/>
              </a:rPr>
            </a:br>
            <a:r>
              <a:rPr lang="en-US" sz="2000" dirty="0" smtClean="0">
                <a:solidFill>
                  <a:schemeClr val="bg1"/>
                </a:solidFill>
                <a:effectLst>
                  <a:outerShdw blurRad="38100" dist="38100" dir="2700000" algn="tl">
                    <a:srgbClr val="000000">
                      <a:alpha val="43137"/>
                    </a:srgbClr>
                  </a:outerShdw>
                </a:effectLst>
                <a:latin typeface="Eurostile LT" pitchFamily="2" charset="0"/>
              </a:rPr>
              <a:t>(if practical. For “before-after” scenarios, you can’t really do this…)</a:t>
            </a:r>
          </a:p>
          <a:p>
            <a:pPr marL="0" indent="0" eaLnBrk="1" hangingPunct="1">
              <a:buNone/>
            </a:pPr>
            <a:endParaRPr lang="en-US" sz="2000" dirty="0" smtClean="0">
              <a:solidFill>
                <a:schemeClr val="bg1"/>
              </a:solidFill>
              <a:effectLst>
                <a:outerShdw blurRad="38100" dist="38100" dir="2700000" algn="tl">
                  <a:srgbClr val="000000">
                    <a:alpha val="43137"/>
                  </a:srgbClr>
                </a:outerShdw>
              </a:effectLst>
              <a:latin typeface="Eurostile LT" pitchFamily="2" charset="0"/>
            </a:endParaRPr>
          </a:p>
          <a:p>
            <a:pPr marL="341313" indent="0" eaLnBrk="1" hangingPunct="1">
              <a:buNone/>
            </a:pPr>
            <a:r>
              <a:rPr lang="en-US" sz="2000" dirty="0" smtClean="0">
                <a:solidFill>
                  <a:schemeClr val="accent3">
                    <a:lumMod val="20000"/>
                    <a:lumOff val="80000"/>
                  </a:schemeClr>
                </a:solidFill>
                <a:effectLst>
                  <a:outerShdw blurRad="38100" dist="38100" dir="2700000" algn="tl">
                    <a:srgbClr val="000000">
                      <a:alpha val="43137"/>
                    </a:srgbClr>
                  </a:outerShdw>
                </a:effectLst>
                <a:latin typeface="Eurostile LT" pitchFamily="2" charset="0"/>
              </a:rPr>
              <a:t>30 athletes are selected… </a:t>
            </a:r>
            <a:r>
              <a:rPr lang="en-US" sz="2000" dirty="0" smtClean="0">
                <a:solidFill>
                  <a:srgbClr val="FFFF00"/>
                </a:solidFill>
                <a:effectLst>
                  <a:outerShdw blurRad="38100" dist="38100" dir="2700000" algn="tl">
                    <a:srgbClr val="000000">
                      <a:alpha val="43137"/>
                    </a:srgbClr>
                  </a:outerShdw>
                </a:effectLst>
                <a:latin typeface="Eurostile LT Bold" pitchFamily="2" charset="0"/>
              </a:rPr>
              <a:t>randomization (flipping a coin for each athlete) determines which footwear they run with first.</a:t>
            </a:r>
            <a:r>
              <a:rPr lang="en-US" sz="2000" dirty="0" smtClean="0">
                <a:solidFill>
                  <a:schemeClr val="accent3">
                    <a:lumMod val="20000"/>
                    <a:lumOff val="80000"/>
                  </a:schemeClr>
                </a:solidFill>
                <a:effectLst>
                  <a:outerShdw blurRad="38100" dist="38100" dir="2700000" algn="tl">
                    <a:srgbClr val="000000">
                      <a:alpha val="43137"/>
                    </a:srgbClr>
                  </a:outerShdw>
                </a:effectLst>
                <a:latin typeface="Eurostile LT" pitchFamily="2" charset="0"/>
              </a:rPr>
              <a:t>  The two times for each athlete are compared…</a:t>
            </a:r>
            <a:endParaRPr lang="en-US" sz="2000" dirty="0">
              <a:solidFill>
                <a:schemeClr val="accent3">
                  <a:lumMod val="20000"/>
                  <a:lumOff val="80000"/>
                </a:schemeClr>
              </a:solidFill>
              <a:effectLst>
                <a:outerShdw blurRad="38100" dist="38100" dir="2700000" algn="tl">
                  <a:srgbClr val="000000">
                    <a:alpha val="43137"/>
                  </a:srgbClr>
                </a:outerShdw>
              </a:effectLst>
              <a:latin typeface="Eurostile LT" pitchFamily="2" charset="0"/>
            </a:endParaRPr>
          </a:p>
        </p:txBody>
      </p:sp>
      <p:sp>
        <p:nvSpPr>
          <p:cNvPr id="3" name="Rectangle 2"/>
          <p:cNvSpPr/>
          <p:nvPr/>
        </p:nvSpPr>
        <p:spPr>
          <a:xfrm>
            <a:off x="90411" y="39469"/>
            <a:ext cx="7453389" cy="584775"/>
          </a:xfrm>
          <a:prstGeom prst="rect">
            <a:avLst/>
          </a:prstGeom>
          <a:noFill/>
        </p:spPr>
        <p:txBody>
          <a:bodyPr wrap="square">
            <a:spAutoFit/>
          </a:bodyPr>
          <a:lstStyle/>
          <a:p>
            <a:pPr indent="3175">
              <a:spcBef>
                <a:spcPct val="20000"/>
              </a:spcBef>
            </a:pPr>
            <a:r>
              <a:rPr lang="en-US" sz="3200" dirty="0" smtClean="0">
                <a:solidFill>
                  <a:schemeClr val="bg1"/>
                </a:solidFill>
                <a:effectLst>
                  <a:outerShdw blurRad="38100" dist="38100" dir="2700000" algn="tl">
                    <a:srgbClr val="000000">
                      <a:alpha val="43137"/>
                    </a:srgbClr>
                  </a:outerShdw>
                </a:effectLst>
                <a:latin typeface="Creepy" pitchFamily="82" charset="0"/>
                <a:ea typeface="+mn-ea"/>
                <a:cs typeface="Arial" charset="0"/>
              </a:rPr>
              <a:t>DESIGNING STUDIES in tonight’s HW!!!</a:t>
            </a:r>
            <a:endParaRPr lang="en-US" sz="3200" dirty="0">
              <a:solidFill>
                <a:schemeClr val="bg1"/>
              </a:solidFill>
              <a:effectLst>
                <a:outerShdw blurRad="38100" dist="38100" dir="2700000" algn="tl">
                  <a:srgbClr val="000000">
                    <a:alpha val="43137"/>
                  </a:srgbClr>
                </a:outerShdw>
              </a:effectLst>
              <a:latin typeface="Creepy" pitchFamily="82" charset="0"/>
              <a:ea typeface="+mn-ea"/>
              <a:cs typeface="Arial" charset="0"/>
            </a:endParaRPr>
          </a:p>
        </p:txBody>
      </p:sp>
      <p:sp>
        <p:nvSpPr>
          <p:cNvPr id="2" name="Rectangle 1"/>
          <p:cNvSpPr/>
          <p:nvPr/>
        </p:nvSpPr>
        <p:spPr>
          <a:xfrm>
            <a:off x="6629400" y="-209729"/>
            <a:ext cx="1952779" cy="1200329"/>
          </a:xfrm>
          <a:prstGeom prst="rect">
            <a:avLst/>
          </a:prstGeom>
        </p:spPr>
        <p:txBody>
          <a:bodyPr wrap="none">
            <a:spAutoFit/>
          </a:bodyPr>
          <a:lstStyle/>
          <a:p>
            <a:r>
              <a:rPr lang="en-US" sz="7200" dirty="0" smtClean="0">
                <a:solidFill>
                  <a:srgbClr val="FFFF00"/>
                </a:solidFill>
                <a:effectLst>
                  <a:outerShdw blurRad="38100" dist="38100" dir="2700000" algn="tl">
                    <a:srgbClr val="000000">
                      <a:alpha val="43137"/>
                    </a:srgbClr>
                  </a:outerShdw>
                </a:effectLst>
                <a:latin typeface="Creepy" pitchFamily="82" charset="0"/>
                <a:cs typeface="Arial" charset="0"/>
              </a:rPr>
              <a:t>gasp!</a:t>
            </a:r>
            <a:endParaRPr lang="en-US" sz="7200" dirty="0">
              <a:solidFill>
                <a:srgbClr val="FFFF00"/>
              </a:solidFill>
            </a:endParaRPr>
          </a:p>
        </p:txBody>
      </p:sp>
      <p:sp>
        <p:nvSpPr>
          <p:cNvPr id="11" name="TextBox 10"/>
          <p:cNvSpPr txBox="1"/>
          <p:nvPr/>
        </p:nvSpPr>
        <p:spPr>
          <a:xfrm rot="21414593">
            <a:off x="737062" y="5147421"/>
            <a:ext cx="7239000" cy="954107"/>
          </a:xfrm>
          <a:prstGeom prst="rect">
            <a:avLst/>
          </a:prstGeom>
          <a:solidFill>
            <a:srgbClr val="C00000"/>
          </a:solidFill>
        </p:spPr>
        <p:txBody>
          <a:bodyPr wrap="square" rtlCol="0">
            <a:spAutoFit/>
          </a:bodyPr>
          <a:lstStyle/>
          <a:p>
            <a:r>
              <a:rPr lang="en-US" sz="2800" b="1" dirty="0" smtClean="0">
                <a:solidFill>
                  <a:schemeClr val="bg1"/>
                </a:solidFill>
                <a:effectLst>
                  <a:outerShdw blurRad="38100" dist="38100" dir="2700000" algn="tl">
                    <a:srgbClr val="000000">
                      <a:alpha val="43137"/>
                    </a:srgbClr>
                  </a:outerShdw>
                </a:effectLst>
              </a:rPr>
              <a:t>Some run with the new shoes FIRST…</a:t>
            </a:r>
          </a:p>
          <a:p>
            <a:r>
              <a:rPr lang="en-US" sz="2800" b="1" dirty="0">
                <a:solidFill>
                  <a:schemeClr val="bg1"/>
                </a:solidFill>
                <a:effectLst>
                  <a:outerShdw blurRad="38100" dist="38100" dir="2700000" algn="tl">
                    <a:srgbClr val="000000">
                      <a:alpha val="43137"/>
                    </a:srgbClr>
                  </a:outerShdw>
                </a:effectLst>
              </a:rPr>
              <a:t>S</a:t>
            </a:r>
            <a:r>
              <a:rPr lang="en-US" sz="2800" b="1" dirty="0" smtClean="0">
                <a:solidFill>
                  <a:schemeClr val="bg1"/>
                </a:solidFill>
                <a:effectLst>
                  <a:outerShdw blurRad="38100" dist="38100" dir="2700000" algn="tl">
                    <a:srgbClr val="000000">
                      <a:alpha val="43137"/>
                    </a:srgbClr>
                  </a:outerShdw>
                </a:effectLst>
              </a:rPr>
              <a:t>ome run with the new shoes SECOND.</a:t>
            </a:r>
            <a:endParaRPr lang="en-US" sz="2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7070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34819">
                                            <p:txEl>
                                              <p:pRg st="0" end="0"/>
                                            </p:txEl>
                                          </p:spTgt>
                                        </p:tgtEl>
                                        <p:attrNameLst>
                                          <p:attrName>style.visibility</p:attrName>
                                        </p:attrNameLst>
                                      </p:cBhvr>
                                      <p:to>
                                        <p:strVal val="visible"/>
                                      </p:to>
                                    </p:set>
                                    <p:anim calcmode="lin" valueType="num">
                                      <p:cBhvr>
                                        <p:cTn id="12" dur="500" fill="hold"/>
                                        <p:tgtEl>
                                          <p:spTgt spid="34819">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4819">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481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4819">
                                            <p:txEl>
                                              <p:pRg st="1" end="1"/>
                                            </p:txEl>
                                          </p:spTgt>
                                        </p:tgtEl>
                                        <p:attrNameLst>
                                          <p:attrName>style.visibility</p:attrName>
                                        </p:attrNameLst>
                                      </p:cBhvr>
                                      <p:to>
                                        <p:strVal val="visible"/>
                                      </p:to>
                                    </p:set>
                                    <p:anim calcmode="lin" valueType="num">
                                      <p:cBhvr>
                                        <p:cTn id="19" dur="500" fill="hold"/>
                                        <p:tgtEl>
                                          <p:spTgt spid="34819">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4819">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4819">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4819">
                                            <p:txEl>
                                              <p:pRg st="2" end="2"/>
                                            </p:txEl>
                                          </p:spTgt>
                                        </p:tgtEl>
                                        <p:attrNameLst>
                                          <p:attrName>style.visibility</p:attrName>
                                        </p:attrNameLst>
                                      </p:cBhvr>
                                      <p:to>
                                        <p:strVal val="visible"/>
                                      </p:to>
                                    </p:set>
                                    <p:anim calcmode="lin" valueType="num">
                                      <p:cBhvr>
                                        <p:cTn id="26" dur="500" fill="hold"/>
                                        <p:tgtEl>
                                          <p:spTgt spid="34819">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4819">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4819">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4819">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9674380"/>
              </p:ext>
            </p:extLst>
          </p:nvPr>
        </p:nvGraphicFramePr>
        <p:xfrm>
          <a:off x="228600" y="2438400"/>
          <a:ext cx="7010401" cy="557005"/>
        </p:xfrm>
        <a:graphic>
          <a:graphicData uri="http://schemas.openxmlformats.org/drawingml/2006/table">
            <a:tbl>
              <a:tblPr/>
              <a:tblGrid>
                <a:gridCol w="1295401"/>
                <a:gridCol w="694593"/>
                <a:gridCol w="710712"/>
                <a:gridCol w="710712"/>
                <a:gridCol w="710712"/>
                <a:gridCol w="710712"/>
                <a:gridCol w="710712"/>
                <a:gridCol w="710712"/>
                <a:gridCol w="756135"/>
              </a:tblGrid>
              <a:tr h="5570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After</a:t>
                      </a:r>
                    </a:p>
                  </a:txBody>
                  <a:tcPr marT="45704" marB="457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600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570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550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650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690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665</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780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640</a:t>
                      </a:r>
                    </a:p>
                  </a:txBody>
                  <a:tcPr marT="45704" marB="457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5361" name="Rectangle 2"/>
          <p:cNvSpPr>
            <a:spLocks noGrp="1" noChangeArrowheads="1"/>
          </p:cNvSpPr>
          <p:nvPr>
            <p:ph type="title"/>
          </p:nvPr>
        </p:nvSpPr>
        <p:spPr>
          <a:xfrm>
            <a:off x="76200" y="76200"/>
            <a:ext cx="7162800" cy="762000"/>
          </a:xfrm>
        </p:spPr>
        <p:txBody>
          <a:bodyPr/>
          <a:lstStyle/>
          <a:p>
            <a:pPr algn="l" eaLnBrk="1" hangingPunct="1"/>
            <a:r>
              <a:rPr lang="en-US" b="1" dirty="0" smtClean="0">
                <a:solidFill>
                  <a:srgbClr val="0070C0"/>
                </a:solidFill>
                <a:latin typeface="Comic Sans MS" pitchFamily="66" charset="0"/>
              </a:rPr>
              <a:t>Why matched pairs?</a:t>
            </a:r>
          </a:p>
        </p:txBody>
      </p:sp>
      <p:sp>
        <p:nvSpPr>
          <p:cNvPr id="5" name="Rectangle 3"/>
          <p:cNvSpPr txBox="1">
            <a:spLocks noChangeArrowheads="1"/>
          </p:cNvSpPr>
          <p:nvPr/>
        </p:nvSpPr>
        <p:spPr bwMode="auto">
          <a:xfrm>
            <a:off x="152400" y="762000"/>
            <a:ext cx="8610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eaLnBrk="1" hangingPunct="1">
              <a:buFontTx/>
              <a:buNone/>
            </a:pPr>
            <a:r>
              <a:rPr lang="en-US" b="1" dirty="0" smtClean="0">
                <a:solidFill>
                  <a:srgbClr val="FF3399"/>
                </a:solidFill>
                <a:latin typeface="Comic Sans MS" pitchFamily="66" charset="0"/>
              </a:rPr>
              <a:t>(why not stick with 2-sample t?)</a:t>
            </a:r>
          </a:p>
        </p:txBody>
      </p:sp>
      <p:graphicFrame>
        <p:nvGraphicFramePr>
          <p:cNvPr id="8" name="Group 78"/>
          <p:cNvGraphicFramePr>
            <a:graphicFrameLocks noGrp="1"/>
          </p:cNvGraphicFramePr>
          <p:nvPr>
            <p:extLst>
              <p:ext uri="{D42A27DB-BD31-4B8C-83A1-F6EECF244321}">
                <p14:modId xmlns:p14="http://schemas.microsoft.com/office/powerpoint/2010/main" val="939907908"/>
              </p:ext>
            </p:extLst>
          </p:nvPr>
        </p:nvGraphicFramePr>
        <p:xfrm>
          <a:off x="228599" y="1881395"/>
          <a:ext cx="7010401" cy="557005"/>
        </p:xfrm>
        <a:graphic>
          <a:graphicData uri="http://schemas.openxmlformats.org/drawingml/2006/table">
            <a:tbl>
              <a:tblPr/>
              <a:tblGrid>
                <a:gridCol w="1295401"/>
                <a:gridCol w="694593"/>
                <a:gridCol w="710712"/>
                <a:gridCol w="710712"/>
                <a:gridCol w="710712"/>
                <a:gridCol w="710712"/>
                <a:gridCol w="710712"/>
                <a:gridCol w="710712"/>
                <a:gridCol w="756135"/>
              </a:tblGrid>
              <a:tr h="55700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Before</a:t>
                      </a:r>
                    </a:p>
                  </a:txBody>
                  <a:tcPr marT="45704" marB="457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550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520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500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600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640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615</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730</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590</a:t>
                      </a:r>
                    </a:p>
                  </a:txBody>
                  <a:tcPr marT="45704" marB="457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9" name="Rectangle 3"/>
          <p:cNvSpPr txBox="1">
            <a:spLocks noChangeArrowheads="1"/>
          </p:cNvSpPr>
          <p:nvPr/>
        </p:nvSpPr>
        <p:spPr bwMode="auto">
          <a:xfrm>
            <a:off x="304800" y="3124200"/>
            <a:ext cx="82296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eaLnBrk="1" hangingPunct="1"/>
            <a:r>
              <a:rPr lang="en-US" dirty="0" smtClean="0">
                <a:solidFill>
                  <a:srgbClr val="3333CC"/>
                </a:solidFill>
                <a:latin typeface="Comic Sans MS" pitchFamily="66" charset="0"/>
              </a:rPr>
              <a:t>Is there variance in the “before” scores?</a:t>
            </a:r>
          </a:p>
          <a:p>
            <a:pPr eaLnBrk="1" hangingPunct="1"/>
            <a:r>
              <a:rPr lang="en-US" dirty="0" smtClean="0">
                <a:solidFill>
                  <a:srgbClr val="3333CC"/>
                </a:solidFill>
                <a:latin typeface="Comic Sans MS" pitchFamily="66" charset="0"/>
              </a:rPr>
              <a:t>Is there variance in the “after” scores?</a:t>
            </a:r>
          </a:p>
          <a:p>
            <a:pPr eaLnBrk="1" hangingPunct="1"/>
            <a:r>
              <a:rPr lang="en-US" dirty="0" smtClean="0">
                <a:solidFill>
                  <a:srgbClr val="3333CC"/>
                </a:solidFill>
                <a:latin typeface="Comic Sans MS" pitchFamily="66" charset="0"/>
              </a:rPr>
              <a:t>Is there variance in the </a:t>
            </a:r>
            <a:r>
              <a:rPr lang="en-US" sz="4000" dirty="0" smtClean="0">
                <a:solidFill>
                  <a:srgbClr val="3333CC"/>
                </a:solidFill>
                <a:effectLst>
                  <a:outerShdw blurRad="38100" dist="38100" dir="2700000" algn="tl">
                    <a:srgbClr val="000000">
                      <a:alpha val="43137"/>
                    </a:srgbClr>
                  </a:outerShdw>
                </a:effectLst>
                <a:latin typeface="Comic Sans MS" pitchFamily="66" charset="0"/>
              </a:rPr>
              <a:t>improvements</a:t>
            </a:r>
            <a:r>
              <a:rPr lang="en-US" dirty="0" smtClean="0">
                <a:solidFill>
                  <a:srgbClr val="3333CC"/>
                </a:solidFill>
                <a:latin typeface="Comic Sans MS" pitchFamily="66" charset="0"/>
              </a:rPr>
              <a:t>?</a:t>
            </a:r>
          </a:p>
        </p:txBody>
      </p:sp>
      <p:grpSp>
        <p:nvGrpSpPr>
          <p:cNvPr id="11" name="Group 10"/>
          <p:cNvGrpSpPr/>
          <p:nvPr/>
        </p:nvGrpSpPr>
        <p:grpSpPr>
          <a:xfrm>
            <a:off x="1560534" y="2226425"/>
            <a:ext cx="6684132" cy="400110"/>
            <a:chOff x="2474934" y="2226425"/>
            <a:chExt cx="6777583" cy="400110"/>
          </a:xfrm>
        </p:grpSpPr>
        <p:sp>
          <p:nvSpPr>
            <p:cNvPr id="7" name="TextBox 6"/>
            <p:cNvSpPr txBox="1"/>
            <p:nvPr/>
          </p:nvSpPr>
          <p:spPr>
            <a:xfrm>
              <a:off x="2474934" y="2284956"/>
              <a:ext cx="511679" cy="307777"/>
            </a:xfrm>
            <a:prstGeom prst="rect">
              <a:avLst/>
            </a:prstGeom>
            <a:solidFill>
              <a:schemeClr val="bg1"/>
            </a:solidFill>
          </p:spPr>
          <p:txBody>
            <a:bodyPr wrap="none" rtlCol="0">
              <a:spAutoFit/>
            </a:bodyPr>
            <a:lstStyle/>
            <a:p>
              <a:r>
                <a:rPr lang="en-US" sz="1400" b="1" dirty="0" smtClean="0">
                  <a:solidFill>
                    <a:srgbClr val="3333CC"/>
                  </a:solidFill>
                  <a:effectLst>
                    <a:outerShdw blurRad="38100" dist="38100" dir="2700000" algn="tl">
                      <a:srgbClr val="000000">
                        <a:alpha val="43137"/>
                      </a:srgbClr>
                    </a:outerShdw>
                  </a:effectLst>
                </a:rPr>
                <a:t>+50</a:t>
              </a:r>
              <a:endParaRPr lang="en-US" sz="1400" b="1" dirty="0">
                <a:solidFill>
                  <a:srgbClr val="3333CC"/>
                </a:solidFill>
                <a:effectLst>
                  <a:outerShdw blurRad="38100" dist="38100" dir="2700000" algn="tl">
                    <a:srgbClr val="000000">
                      <a:alpha val="43137"/>
                    </a:srgbClr>
                  </a:outerShdw>
                </a:effectLst>
              </a:endParaRPr>
            </a:p>
          </p:txBody>
        </p:sp>
        <p:sp>
          <p:nvSpPr>
            <p:cNvPr id="28" name="TextBox 27"/>
            <p:cNvSpPr txBox="1"/>
            <p:nvPr/>
          </p:nvSpPr>
          <p:spPr>
            <a:xfrm>
              <a:off x="3209595" y="2286000"/>
              <a:ext cx="511679" cy="307777"/>
            </a:xfrm>
            <a:prstGeom prst="rect">
              <a:avLst/>
            </a:prstGeom>
            <a:solidFill>
              <a:schemeClr val="bg1"/>
            </a:solidFill>
          </p:spPr>
          <p:txBody>
            <a:bodyPr wrap="none" rtlCol="0">
              <a:spAutoFit/>
            </a:bodyPr>
            <a:lstStyle/>
            <a:p>
              <a:r>
                <a:rPr lang="en-US" sz="1400" b="1" dirty="0" smtClean="0">
                  <a:solidFill>
                    <a:srgbClr val="3333CC"/>
                  </a:solidFill>
                  <a:effectLst>
                    <a:outerShdw blurRad="38100" dist="38100" dir="2700000" algn="tl">
                      <a:srgbClr val="000000">
                        <a:alpha val="43137"/>
                      </a:srgbClr>
                    </a:outerShdw>
                  </a:effectLst>
                </a:rPr>
                <a:t>+50</a:t>
              </a:r>
              <a:endParaRPr lang="en-US" sz="1400" b="1" dirty="0">
                <a:solidFill>
                  <a:srgbClr val="3333CC"/>
                </a:solidFill>
                <a:effectLst>
                  <a:outerShdw blurRad="38100" dist="38100" dir="2700000" algn="tl">
                    <a:srgbClr val="000000">
                      <a:alpha val="43137"/>
                    </a:srgbClr>
                  </a:outerShdw>
                </a:effectLst>
              </a:endParaRPr>
            </a:p>
          </p:txBody>
        </p:sp>
        <p:sp>
          <p:nvSpPr>
            <p:cNvPr id="29" name="TextBox 28"/>
            <p:cNvSpPr txBox="1"/>
            <p:nvPr/>
          </p:nvSpPr>
          <p:spPr>
            <a:xfrm>
              <a:off x="3944256" y="2287044"/>
              <a:ext cx="511679" cy="307777"/>
            </a:xfrm>
            <a:prstGeom prst="rect">
              <a:avLst/>
            </a:prstGeom>
            <a:solidFill>
              <a:schemeClr val="bg1"/>
            </a:solidFill>
          </p:spPr>
          <p:txBody>
            <a:bodyPr wrap="none" rtlCol="0">
              <a:spAutoFit/>
            </a:bodyPr>
            <a:lstStyle/>
            <a:p>
              <a:r>
                <a:rPr lang="en-US" sz="1400" b="1" dirty="0" smtClean="0">
                  <a:solidFill>
                    <a:srgbClr val="3333CC"/>
                  </a:solidFill>
                  <a:effectLst>
                    <a:outerShdw blurRad="38100" dist="38100" dir="2700000" algn="tl">
                      <a:srgbClr val="000000">
                        <a:alpha val="43137"/>
                      </a:srgbClr>
                    </a:outerShdw>
                  </a:effectLst>
                </a:rPr>
                <a:t>+50</a:t>
              </a:r>
              <a:endParaRPr lang="en-US" sz="1400" b="1" dirty="0">
                <a:solidFill>
                  <a:srgbClr val="3333CC"/>
                </a:solidFill>
                <a:effectLst>
                  <a:outerShdw blurRad="38100" dist="38100" dir="2700000" algn="tl">
                    <a:srgbClr val="000000">
                      <a:alpha val="43137"/>
                    </a:srgbClr>
                  </a:outerShdw>
                </a:effectLst>
              </a:endParaRPr>
            </a:p>
          </p:txBody>
        </p:sp>
        <p:sp>
          <p:nvSpPr>
            <p:cNvPr id="30" name="TextBox 29"/>
            <p:cNvSpPr txBox="1"/>
            <p:nvPr/>
          </p:nvSpPr>
          <p:spPr>
            <a:xfrm>
              <a:off x="4635663" y="2288088"/>
              <a:ext cx="511679" cy="307777"/>
            </a:xfrm>
            <a:prstGeom prst="rect">
              <a:avLst/>
            </a:prstGeom>
            <a:solidFill>
              <a:schemeClr val="bg1"/>
            </a:solidFill>
          </p:spPr>
          <p:txBody>
            <a:bodyPr wrap="none" rtlCol="0">
              <a:spAutoFit/>
            </a:bodyPr>
            <a:lstStyle/>
            <a:p>
              <a:r>
                <a:rPr lang="en-US" sz="1400" b="1" dirty="0" smtClean="0">
                  <a:solidFill>
                    <a:srgbClr val="3333CC"/>
                  </a:solidFill>
                  <a:effectLst>
                    <a:outerShdw blurRad="38100" dist="38100" dir="2700000" algn="tl">
                      <a:srgbClr val="000000">
                        <a:alpha val="43137"/>
                      </a:srgbClr>
                    </a:outerShdw>
                  </a:effectLst>
                </a:rPr>
                <a:t>+50</a:t>
              </a:r>
              <a:endParaRPr lang="en-US" sz="1400" b="1" dirty="0">
                <a:solidFill>
                  <a:srgbClr val="3333CC"/>
                </a:solidFill>
                <a:effectLst>
                  <a:outerShdw blurRad="38100" dist="38100" dir="2700000" algn="tl">
                    <a:srgbClr val="000000">
                      <a:alpha val="43137"/>
                    </a:srgbClr>
                  </a:outerShdw>
                </a:effectLst>
              </a:endParaRPr>
            </a:p>
          </p:txBody>
        </p:sp>
        <p:sp>
          <p:nvSpPr>
            <p:cNvPr id="31" name="TextBox 30"/>
            <p:cNvSpPr txBox="1"/>
            <p:nvPr/>
          </p:nvSpPr>
          <p:spPr>
            <a:xfrm>
              <a:off x="5376000" y="2289132"/>
              <a:ext cx="511679" cy="307777"/>
            </a:xfrm>
            <a:prstGeom prst="rect">
              <a:avLst/>
            </a:prstGeom>
            <a:solidFill>
              <a:schemeClr val="bg1"/>
            </a:solidFill>
          </p:spPr>
          <p:txBody>
            <a:bodyPr wrap="none" rtlCol="0">
              <a:spAutoFit/>
            </a:bodyPr>
            <a:lstStyle/>
            <a:p>
              <a:r>
                <a:rPr lang="en-US" sz="1400" b="1" dirty="0" smtClean="0">
                  <a:solidFill>
                    <a:srgbClr val="3333CC"/>
                  </a:solidFill>
                  <a:effectLst>
                    <a:outerShdw blurRad="38100" dist="38100" dir="2700000" algn="tl">
                      <a:srgbClr val="000000">
                        <a:alpha val="43137"/>
                      </a:srgbClr>
                    </a:outerShdw>
                  </a:effectLst>
                </a:rPr>
                <a:t>+50</a:t>
              </a:r>
              <a:endParaRPr lang="en-US" sz="1400" b="1" dirty="0">
                <a:solidFill>
                  <a:srgbClr val="3333CC"/>
                </a:solidFill>
                <a:effectLst>
                  <a:outerShdw blurRad="38100" dist="38100" dir="2700000" algn="tl">
                    <a:srgbClr val="000000">
                      <a:alpha val="43137"/>
                    </a:srgbClr>
                  </a:outerShdw>
                </a:effectLst>
              </a:endParaRPr>
            </a:p>
          </p:txBody>
        </p:sp>
        <p:sp>
          <p:nvSpPr>
            <p:cNvPr id="32" name="TextBox 31"/>
            <p:cNvSpPr txBox="1"/>
            <p:nvPr/>
          </p:nvSpPr>
          <p:spPr>
            <a:xfrm>
              <a:off x="6117721" y="2290176"/>
              <a:ext cx="511679" cy="307777"/>
            </a:xfrm>
            <a:prstGeom prst="rect">
              <a:avLst/>
            </a:prstGeom>
            <a:solidFill>
              <a:schemeClr val="bg1"/>
            </a:solidFill>
          </p:spPr>
          <p:txBody>
            <a:bodyPr wrap="none" rtlCol="0">
              <a:spAutoFit/>
            </a:bodyPr>
            <a:lstStyle/>
            <a:p>
              <a:r>
                <a:rPr lang="en-US" sz="1400" b="1" dirty="0" smtClean="0">
                  <a:solidFill>
                    <a:srgbClr val="3333CC"/>
                  </a:solidFill>
                  <a:effectLst>
                    <a:outerShdw blurRad="38100" dist="38100" dir="2700000" algn="tl">
                      <a:srgbClr val="000000">
                        <a:alpha val="43137"/>
                      </a:srgbClr>
                    </a:outerShdw>
                  </a:effectLst>
                </a:rPr>
                <a:t>+50</a:t>
              </a:r>
              <a:endParaRPr lang="en-US" sz="1400" b="1" dirty="0">
                <a:solidFill>
                  <a:srgbClr val="3333CC"/>
                </a:solidFill>
                <a:effectLst>
                  <a:outerShdw blurRad="38100" dist="38100" dir="2700000" algn="tl">
                    <a:srgbClr val="000000">
                      <a:alpha val="43137"/>
                    </a:srgbClr>
                  </a:outerShdw>
                </a:effectLst>
              </a:endParaRPr>
            </a:p>
          </p:txBody>
        </p:sp>
        <p:sp>
          <p:nvSpPr>
            <p:cNvPr id="33" name="TextBox 32"/>
            <p:cNvSpPr txBox="1"/>
            <p:nvPr/>
          </p:nvSpPr>
          <p:spPr>
            <a:xfrm>
              <a:off x="6828303" y="2291220"/>
              <a:ext cx="511679" cy="307777"/>
            </a:xfrm>
            <a:prstGeom prst="rect">
              <a:avLst/>
            </a:prstGeom>
            <a:solidFill>
              <a:schemeClr val="bg1"/>
            </a:solidFill>
          </p:spPr>
          <p:txBody>
            <a:bodyPr wrap="none" rtlCol="0">
              <a:spAutoFit/>
            </a:bodyPr>
            <a:lstStyle/>
            <a:p>
              <a:r>
                <a:rPr lang="en-US" sz="1400" b="1" dirty="0" smtClean="0">
                  <a:solidFill>
                    <a:srgbClr val="3333CC"/>
                  </a:solidFill>
                  <a:effectLst>
                    <a:outerShdw blurRad="38100" dist="38100" dir="2700000" algn="tl">
                      <a:srgbClr val="000000">
                        <a:alpha val="43137"/>
                      </a:srgbClr>
                    </a:outerShdw>
                  </a:effectLst>
                </a:rPr>
                <a:t>+50</a:t>
              </a:r>
              <a:endParaRPr lang="en-US" sz="1400" b="1" dirty="0">
                <a:solidFill>
                  <a:srgbClr val="3333CC"/>
                </a:solidFill>
                <a:effectLst>
                  <a:outerShdw blurRad="38100" dist="38100" dir="2700000" algn="tl">
                    <a:srgbClr val="000000">
                      <a:alpha val="43137"/>
                    </a:srgbClr>
                  </a:outerShdw>
                </a:effectLst>
              </a:endParaRPr>
            </a:p>
          </p:txBody>
        </p:sp>
        <p:sp>
          <p:nvSpPr>
            <p:cNvPr id="34" name="TextBox 33"/>
            <p:cNvSpPr txBox="1"/>
            <p:nvPr/>
          </p:nvSpPr>
          <p:spPr>
            <a:xfrm>
              <a:off x="7532250" y="2292264"/>
              <a:ext cx="511680" cy="307777"/>
            </a:xfrm>
            <a:prstGeom prst="rect">
              <a:avLst/>
            </a:prstGeom>
            <a:solidFill>
              <a:schemeClr val="bg1"/>
            </a:solidFill>
          </p:spPr>
          <p:txBody>
            <a:bodyPr wrap="none" rtlCol="0">
              <a:spAutoFit/>
            </a:bodyPr>
            <a:lstStyle/>
            <a:p>
              <a:r>
                <a:rPr lang="en-US" sz="1400" b="1" dirty="0" smtClean="0">
                  <a:solidFill>
                    <a:srgbClr val="3333CC"/>
                  </a:solidFill>
                  <a:effectLst>
                    <a:outerShdw blurRad="38100" dist="38100" dir="2700000" algn="tl">
                      <a:srgbClr val="000000">
                        <a:alpha val="43137"/>
                      </a:srgbClr>
                    </a:outerShdw>
                  </a:effectLst>
                </a:rPr>
                <a:t>+50</a:t>
              </a:r>
              <a:endParaRPr lang="en-US" sz="1400" b="1" dirty="0">
                <a:solidFill>
                  <a:srgbClr val="3333CC"/>
                </a:solidFill>
                <a:effectLst>
                  <a:outerShdw blurRad="38100" dist="38100" dir="2700000" algn="tl">
                    <a:srgbClr val="000000">
                      <a:alpha val="43137"/>
                    </a:srgbClr>
                  </a:outerShdw>
                </a:effectLst>
              </a:endParaRPr>
            </a:p>
          </p:txBody>
        </p:sp>
        <p:sp>
          <p:nvSpPr>
            <p:cNvPr id="24" name="TextBox 23"/>
            <p:cNvSpPr txBox="1"/>
            <p:nvPr/>
          </p:nvSpPr>
          <p:spPr>
            <a:xfrm>
              <a:off x="8293197" y="2226425"/>
              <a:ext cx="959320" cy="400110"/>
            </a:xfrm>
            <a:prstGeom prst="rect">
              <a:avLst/>
            </a:prstGeom>
            <a:solidFill>
              <a:schemeClr val="bg1"/>
            </a:solidFill>
          </p:spPr>
          <p:txBody>
            <a:bodyPr wrap="none" rtlCol="0">
              <a:spAutoFit/>
            </a:bodyPr>
            <a:lstStyle/>
            <a:p>
              <a:r>
                <a:rPr lang="en-US" sz="2000" b="1" dirty="0" smtClean="0">
                  <a:solidFill>
                    <a:srgbClr val="3333CC"/>
                  </a:solidFill>
                  <a:effectLst>
                    <a:outerShdw blurRad="38100" dist="38100" dir="2700000" algn="tl">
                      <a:srgbClr val="000000">
                        <a:alpha val="43137"/>
                      </a:srgbClr>
                    </a:outerShdw>
                  </a:effectLst>
                </a:rPr>
                <a:t>s</a:t>
              </a:r>
              <a:r>
                <a:rPr lang="en-US" sz="2000" b="1" baseline="-25000" dirty="0" smtClean="0">
                  <a:solidFill>
                    <a:srgbClr val="3333CC"/>
                  </a:solidFill>
                  <a:effectLst>
                    <a:outerShdw blurRad="38100" dist="38100" dir="2700000" algn="tl">
                      <a:srgbClr val="000000">
                        <a:alpha val="43137"/>
                      </a:srgbClr>
                    </a:outerShdw>
                  </a:effectLst>
                </a:rPr>
                <a:t>d</a:t>
              </a:r>
              <a:r>
                <a:rPr lang="en-US" sz="2000" b="1" dirty="0" smtClean="0">
                  <a:solidFill>
                    <a:srgbClr val="3333CC"/>
                  </a:solidFill>
                  <a:effectLst>
                    <a:outerShdw blurRad="38100" dist="38100" dir="2700000" algn="tl">
                      <a:srgbClr val="000000">
                        <a:alpha val="43137"/>
                      </a:srgbClr>
                    </a:outerShdw>
                  </a:effectLst>
                </a:rPr>
                <a:t> = 0</a:t>
              </a:r>
              <a:endParaRPr lang="en-US" sz="2000" b="1" dirty="0">
                <a:solidFill>
                  <a:srgbClr val="3333CC"/>
                </a:solidFill>
                <a:effectLst>
                  <a:outerShdw blurRad="38100" dist="38100" dir="2700000" algn="tl">
                    <a:srgbClr val="000000">
                      <a:alpha val="43137"/>
                    </a:srgbClr>
                  </a:outerShdw>
                </a:effectLst>
              </a:endParaRPr>
            </a:p>
          </p:txBody>
        </p:sp>
      </p:grpSp>
      <p:sp>
        <p:nvSpPr>
          <p:cNvPr id="3" name="TextBox 2"/>
          <p:cNvSpPr txBox="1"/>
          <p:nvPr/>
        </p:nvSpPr>
        <p:spPr>
          <a:xfrm>
            <a:off x="7284481" y="1905000"/>
            <a:ext cx="1277914" cy="369332"/>
          </a:xfrm>
          <a:prstGeom prst="rect">
            <a:avLst/>
          </a:prstGeom>
          <a:noFill/>
        </p:spPr>
        <p:txBody>
          <a:bodyPr wrap="none" rtlCol="0">
            <a:spAutoFit/>
          </a:bodyPr>
          <a:lstStyle/>
          <a:p>
            <a:r>
              <a:rPr lang="en-US" sz="1800" dirty="0" smtClean="0">
                <a:solidFill>
                  <a:srgbClr val="008000"/>
                </a:solidFill>
              </a:rPr>
              <a:t>s</a:t>
            </a:r>
            <a:r>
              <a:rPr lang="en-US" sz="1800" baseline="-25000" dirty="0" smtClean="0">
                <a:solidFill>
                  <a:srgbClr val="008000"/>
                </a:solidFill>
              </a:rPr>
              <a:t>1</a:t>
            </a:r>
            <a:r>
              <a:rPr lang="en-US" sz="1800" dirty="0" smtClean="0">
                <a:solidFill>
                  <a:srgbClr val="008000"/>
                </a:solidFill>
              </a:rPr>
              <a:t> = 73.04</a:t>
            </a:r>
            <a:endParaRPr lang="en-US" sz="1800" dirty="0">
              <a:solidFill>
                <a:srgbClr val="008000"/>
              </a:solidFill>
            </a:endParaRPr>
          </a:p>
        </p:txBody>
      </p:sp>
      <p:sp>
        <p:nvSpPr>
          <p:cNvPr id="19" name="TextBox 18"/>
          <p:cNvSpPr txBox="1"/>
          <p:nvPr/>
        </p:nvSpPr>
        <p:spPr>
          <a:xfrm>
            <a:off x="7284481" y="2602468"/>
            <a:ext cx="1268296" cy="369332"/>
          </a:xfrm>
          <a:prstGeom prst="rect">
            <a:avLst/>
          </a:prstGeom>
          <a:noFill/>
        </p:spPr>
        <p:txBody>
          <a:bodyPr wrap="none" rtlCol="0">
            <a:spAutoFit/>
          </a:bodyPr>
          <a:lstStyle/>
          <a:p>
            <a:r>
              <a:rPr lang="en-US" sz="1800" dirty="0" smtClean="0">
                <a:solidFill>
                  <a:srgbClr val="008000"/>
                </a:solidFill>
              </a:rPr>
              <a:t>s</a:t>
            </a:r>
            <a:r>
              <a:rPr lang="en-US" sz="1800" baseline="-25000" dirty="0" smtClean="0">
                <a:solidFill>
                  <a:srgbClr val="008000"/>
                </a:solidFill>
              </a:rPr>
              <a:t>2</a:t>
            </a:r>
            <a:r>
              <a:rPr lang="en-US" sz="1800" dirty="0" smtClean="0">
                <a:solidFill>
                  <a:srgbClr val="008000"/>
                </a:solidFill>
              </a:rPr>
              <a:t> = 73.04</a:t>
            </a:r>
            <a:endParaRPr lang="en-US" sz="1800" dirty="0">
              <a:solidFill>
                <a:srgbClr val="008000"/>
              </a:solidFill>
            </a:endParaRPr>
          </a:p>
        </p:txBody>
      </p:sp>
      <p:grpSp>
        <p:nvGrpSpPr>
          <p:cNvPr id="14" name="Group 13"/>
          <p:cNvGrpSpPr/>
          <p:nvPr/>
        </p:nvGrpSpPr>
        <p:grpSpPr>
          <a:xfrm>
            <a:off x="6699553" y="76200"/>
            <a:ext cx="2343573" cy="1524000"/>
            <a:chOff x="6699553" y="76200"/>
            <a:chExt cx="2343573" cy="1524000"/>
          </a:xfrm>
        </p:grpSpPr>
        <p:sp>
          <p:nvSpPr>
            <p:cNvPr id="12" name="Cloud Callout 11"/>
            <p:cNvSpPr/>
            <p:nvPr/>
          </p:nvSpPr>
          <p:spPr>
            <a:xfrm>
              <a:off x="6699553" y="76200"/>
              <a:ext cx="2343573" cy="1524000"/>
            </a:xfrm>
            <a:prstGeom prst="cloud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2658380864"/>
                </p:ext>
              </p:extLst>
            </p:nvPr>
          </p:nvGraphicFramePr>
          <p:xfrm>
            <a:off x="7037388" y="330200"/>
            <a:ext cx="1549400" cy="1016000"/>
          </p:xfrm>
          <a:graphic>
            <a:graphicData uri="http://schemas.openxmlformats.org/presentationml/2006/ole">
              <mc:AlternateContent xmlns:mc="http://schemas.openxmlformats.org/markup-compatibility/2006">
                <mc:Choice xmlns:v="urn:schemas-microsoft-com:vml" Requires="v">
                  <p:oleObj spid="_x0000_s31779" name="Equation" r:id="rId3" imgW="774360" imgH="507960" progId="Equation.3">
                    <p:embed/>
                  </p:oleObj>
                </mc:Choice>
                <mc:Fallback>
                  <p:oleObj name="Equation" r:id="rId3" imgW="774360" imgH="507960" progId="Equation.3">
                    <p:embed/>
                    <p:pic>
                      <p:nvPicPr>
                        <p:cNvPr id="0" name=""/>
                        <p:cNvPicPr/>
                        <p:nvPr/>
                      </p:nvPicPr>
                      <p:blipFill>
                        <a:blip r:embed="rId4"/>
                        <a:stretch>
                          <a:fillRect/>
                        </a:stretch>
                      </p:blipFill>
                      <p:spPr>
                        <a:xfrm>
                          <a:off x="7037388" y="330200"/>
                          <a:ext cx="1549400" cy="1016000"/>
                        </a:xfrm>
                        <a:prstGeom prst="rect">
                          <a:avLst/>
                        </a:prstGeom>
                      </p:spPr>
                    </p:pic>
                  </p:oleObj>
                </mc:Fallback>
              </mc:AlternateContent>
            </a:graphicData>
          </a:graphic>
        </p:graphicFrame>
      </p:grpSp>
      <p:sp>
        <p:nvSpPr>
          <p:cNvPr id="13" name="Multiply 12"/>
          <p:cNvSpPr/>
          <p:nvPr/>
        </p:nvSpPr>
        <p:spPr>
          <a:xfrm>
            <a:off x="6477000" y="0"/>
            <a:ext cx="2667000" cy="1752600"/>
          </a:xfrm>
          <a:prstGeom prst="mathMultiply">
            <a:avLst>
              <a:gd name="adj1" fmla="val 11926"/>
            </a:avLst>
          </a:prstGeom>
          <a:solidFill>
            <a:srgbClr val="FF0000"/>
          </a:solidFill>
          <a:ln>
            <a:solidFill>
              <a:srgbClr val="FFFF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graphicFrame>
        <p:nvGraphicFramePr>
          <p:cNvPr id="15" name="Table 14"/>
          <p:cNvGraphicFramePr>
            <a:graphicFrameLocks noGrp="1"/>
          </p:cNvGraphicFramePr>
          <p:nvPr>
            <p:extLst>
              <p:ext uri="{D42A27DB-BD31-4B8C-83A1-F6EECF244321}">
                <p14:modId xmlns:p14="http://schemas.microsoft.com/office/powerpoint/2010/main" val="1445644119"/>
              </p:ext>
            </p:extLst>
          </p:nvPr>
        </p:nvGraphicFramePr>
        <p:xfrm>
          <a:off x="228600" y="1413935"/>
          <a:ext cx="7010401" cy="463866"/>
        </p:xfrm>
        <a:graphic>
          <a:graphicData uri="http://schemas.openxmlformats.org/drawingml/2006/table">
            <a:tbl>
              <a:tblPr/>
              <a:tblGrid>
                <a:gridCol w="1295401"/>
                <a:gridCol w="694593"/>
                <a:gridCol w="710712"/>
                <a:gridCol w="710712"/>
                <a:gridCol w="710712"/>
                <a:gridCol w="710712"/>
                <a:gridCol w="710712"/>
                <a:gridCol w="710712"/>
                <a:gridCol w="756135"/>
              </a:tblGrid>
              <a:tr h="46386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Student</a:t>
                      </a:r>
                    </a:p>
                  </a:txBody>
                  <a:tcPr marT="45704" marB="4570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1</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2</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3</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4</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5</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6</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7</a:t>
                      </a:r>
                    </a:p>
                  </a:txBody>
                  <a:tcPr marT="45704" marB="4570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rgbClr val="FF3300"/>
                          </a:solidFill>
                          <a:effectLst/>
                          <a:latin typeface="Comic Sans MS" pitchFamily="66" charset="0"/>
                        </a:rPr>
                        <a:t>8</a:t>
                      </a:r>
                    </a:p>
                  </a:txBody>
                  <a:tcPr marT="45704" marB="4570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pSp>
        <p:nvGrpSpPr>
          <p:cNvPr id="35" name="Group 34"/>
          <p:cNvGrpSpPr/>
          <p:nvPr/>
        </p:nvGrpSpPr>
        <p:grpSpPr>
          <a:xfrm>
            <a:off x="381000" y="4953000"/>
            <a:ext cx="7696199" cy="1384995"/>
            <a:chOff x="381000" y="4953000"/>
            <a:chExt cx="7696199" cy="1384995"/>
          </a:xfrm>
        </p:grpSpPr>
        <p:sp>
          <p:nvSpPr>
            <p:cNvPr id="36" name="TextBox 35"/>
            <p:cNvSpPr txBox="1"/>
            <p:nvPr/>
          </p:nvSpPr>
          <p:spPr>
            <a:xfrm>
              <a:off x="381000" y="4953000"/>
              <a:ext cx="7696199" cy="1384995"/>
            </a:xfrm>
            <a:prstGeom prst="rect">
              <a:avLst/>
            </a:prstGeom>
            <a:solidFill>
              <a:srgbClr val="FFFF00"/>
            </a:solidFill>
            <a:effectLst>
              <a:outerShdw blurRad="50800" dist="38100" dir="2700000" algn="tl" rotWithShape="0">
                <a:prstClr val="black">
                  <a:alpha val="40000"/>
                </a:prstClr>
              </a:outerShdw>
            </a:effectLst>
          </p:spPr>
          <p:txBody>
            <a:bodyPr wrap="square" rtlCol="0">
              <a:spAutoFit/>
            </a:bodyPr>
            <a:lstStyle/>
            <a:p>
              <a:pPr algn="ctr"/>
              <a:endParaRPr lang="en-US" sz="2800" dirty="0" smtClean="0">
                <a:solidFill>
                  <a:srgbClr val="C00000"/>
                </a:solidFill>
              </a:endParaRPr>
            </a:p>
            <a:p>
              <a:pPr algn="ctr"/>
              <a:endParaRPr lang="en-US" sz="2800" dirty="0">
                <a:solidFill>
                  <a:srgbClr val="C00000"/>
                </a:solidFill>
              </a:endParaRPr>
            </a:p>
            <a:p>
              <a:pPr algn="ctr"/>
              <a:endParaRPr lang="en-US" sz="2800" dirty="0">
                <a:solidFill>
                  <a:srgbClr val="C00000"/>
                </a:solidFill>
              </a:endParaRPr>
            </a:p>
          </p:txBody>
        </p:sp>
        <p:graphicFrame>
          <p:nvGraphicFramePr>
            <p:cNvPr id="37" name="Object 36"/>
            <p:cNvGraphicFramePr>
              <a:graphicFrameLocks noChangeAspect="1"/>
            </p:cNvGraphicFramePr>
            <p:nvPr>
              <p:extLst>
                <p:ext uri="{D42A27DB-BD31-4B8C-83A1-F6EECF244321}">
                  <p14:modId xmlns:p14="http://schemas.microsoft.com/office/powerpoint/2010/main" val="1961041079"/>
                </p:ext>
              </p:extLst>
            </p:nvPr>
          </p:nvGraphicFramePr>
          <p:xfrm>
            <a:off x="3106170" y="5025044"/>
            <a:ext cx="1675223" cy="1240906"/>
          </p:xfrm>
          <a:graphic>
            <a:graphicData uri="http://schemas.openxmlformats.org/presentationml/2006/ole">
              <mc:AlternateContent xmlns:mc="http://schemas.openxmlformats.org/markup-compatibility/2006">
                <mc:Choice xmlns:v="urn:schemas-microsoft-com:vml" Requires="v">
                  <p:oleObj spid="_x0000_s31780" name="Equation" r:id="rId5" imgW="685800" imgH="507960" progId="Equation.3">
                    <p:embed/>
                  </p:oleObj>
                </mc:Choice>
                <mc:Fallback>
                  <p:oleObj name="Equation" r:id="rId5" imgW="685800" imgH="507960" progId="Equation.3">
                    <p:embed/>
                    <p:pic>
                      <p:nvPicPr>
                        <p:cNvPr id="0" name=""/>
                        <p:cNvPicPr/>
                        <p:nvPr/>
                      </p:nvPicPr>
                      <p:blipFill>
                        <a:blip r:embed="rId6"/>
                        <a:stretch>
                          <a:fillRect/>
                        </a:stretch>
                      </p:blipFill>
                      <p:spPr>
                        <a:xfrm>
                          <a:off x="3106170" y="5025044"/>
                          <a:ext cx="1675223" cy="1240906"/>
                        </a:xfrm>
                        <a:prstGeom prst="rect">
                          <a:avLst/>
                        </a:prstGeom>
                      </p:spPr>
                    </p:pic>
                  </p:oleObj>
                </mc:Fallback>
              </mc:AlternateContent>
            </a:graphicData>
          </a:graphic>
        </p:graphicFrame>
        <p:graphicFrame>
          <p:nvGraphicFramePr>
            <p:cNvPr id="38" name="Object 37"/>
            <p:cNvGraphicFramePr>
              <a:graphicFrameLocks noChangeAspect="1"/>
            </p:cNvGraphicFramePr>
            <p:nvPr>
              <p:extLst>
                <p:ext uri="{D42A27DB-BD31-4B8C-83A1-F6EECF244321}">
                  <p14:modId xmlns:p14="http://schemas.microsoft.com/office/powerpoint/2010/main" val="896161356"/>
                </p:ext>
              </p:extLst>
            </p:nvPr>
          </p:nvGraphicFramePr>
          <p:xfrm>
            <a:off x="6067279" y="5000936"/>
            <a:ext cx="819441" cy="1289121"/>
          </p:xfrm>
          <a:graphic>
            <a:graphicData uri="http://schemas.openxmlformats.org/presentationml/2006/ole">
              <mc:AlternateContent xmlns:mc="http://schemas.openxmlformats.org/markup-compatibility/2006">
                <mc:Choice xmlns:v="urn:schemas-microsoft-com:vml" Requires="v">
                  <p:oleObj spid="_x0000_s31781" name="Equation" r:id="rId7" imgW="266400" imgH="419040" progId="Equation.3">
                    <p:embed/>
                  </p:oleObj>
                </mc:Choice>
                <mc:Fallback>
                  <p:oleObj name="Equation" r:id="rId7" imgW="266400" imgH="419040" progId="Equation.3">
                    <p:embed/>
                    <p:pic>
                      <p:nvPicPr>
                        <p:cNvPr id="0" name=""/>
                        <p:cNvPicPr/>
                        <p:nvPr/>
                      </p:nvPicPr>
                      <p:blipFill>
                        <a:blip r:embed="rId8"/>
                        <a:stretch>
                          <a:fillRect/>
                        </a:stretch>
                      </p:blipFill>
                      <p:spPr>
                        <a:xfrm>
                          <a:off x="6067279" y="5000936"/>
                          <a:ext cx="819441" cy="1289121"/>
                        </a:xfrm>
                        <a:prstGeom prst="rect">
                          <a:avLst/>
                        </a:prstGeom>
                      </p:spPr>
                    </p:pic>
                  </p:oleObj>
                </mc:Fallback>
              </mc:AlternateContent>
            </a:graphicData>
          </a:graphic>
        </p:graphicFrame>
      </p:grpSp>
      <p:grpSp>
        <p:nvGrpSpPr>
          <p:cNvPr id="4" name="Group 3"/>
          <p:cNvGrpSpPr/>
          <p:nvPr/>
        </p:nvGrpSpPr>
        <p:grpSpPr>
          <a:xfrm>
            <a:off x="491778" y="5410200"/>
            <a:ext cx="6442422" cy="466129"/>
            <a:chOff x="491778" y="5410200"/>
            <a:chExt cx="6442422" cy="466129"/>
          </a:xfrm>
        </p:grpSpPr>
        <p:sp>
          <p:nvSpPr>
            <p:cNvPr id="39" name="Rectangle 38"/>
            <p:cNvSpPr/>
            <p:nvPr/>
          </p:nvSpPr>
          <p:spPr>
            <a:xfrm>
              <a:off x="491778" y="5414664"/>
              <a:ext cx="2814318" cy="461665"/>
            </a:xfrm>
            <a:prstGeom prst="rect">
              <a:avLst/>
            </a:prstGeom>
          </p:spPr>
          <p:txBody>
            <a:bodyPr wrap="square">
              <a:spAutoFit/>
            </a:bodyPr>
            <a:lstStyle/>
            <a:p>
              <a:pPr algn="ctr"/>
              <a:r>
                <a:rPr lang="en-US" dirty="0" smtClean="0">
                  <a:solidFill>
                    <a:srgbClr val="C00000"/>
                  </a:solidFill>
                </a:rPr>
                <a:t>So instead of</a:t>
              </a:r>
              <a:endParaRPr lang="en-US" dirty="0">
                <a:solidFill>
                  <a:srgbClr val="C00000"/>
                </a:solidFill>
              </a:endParaRPr>
            </a:p>
          </p:txBody>
        </p:sp>
        <p:sp>
          <p:nvSpPr>
            <p:cNvPr id="40" name="Rectangle 39"/>
            <p:cNvSpPr/>
            <p:nvPr/>
          </p:nvSpPr>
          <p:spPr>
            <a:xfrm>
              <a:off x="4119882" y="5410200"/>
              <a:ext cx="2814318" cy="461665"/>
            </a:xfrm>
            <a:prstGeom prst="rect">
              <a:avLst/>
            </a:prstGeom>
          </p:spPr>
          <p:txBody>
            <a:bodyPr wrap="square">
              <a:spAutoFit/>
            </a:bodyPr>
            <a:lstStyle/>
            <a:p>
              <a:pPr algn="ctr"/>
              <a:r>
                <a:rPr lang="en-US" dirty="0" smtClean="0">
                  <a:solidFill>
                    <a:srgbClr val="C00000"/>
                  </a:solidFill>
                </a:rPr>
                <a:t>we use</a:t>
              </a:r>
              <a:endParaRPr lang="en-US" dirty="0">
                <a:solidFill>
                  <a:srgbClr val="C00000"/>
                </a:solidFill>
              </a:endParaRPr>
            </a:p>
          </p:txBody>
        </p:sp>
      </p:grpSp>
    </p:spTree>
    <p:extLst>
      <p:ext uri="{BB962C8B-B14F-4D97-AF65-F5344CB8AC3E}">
        <p14:creationId xmlns:p14="http://schemas.microsoft.com/office/powerpoint/2010/main" val="154449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2"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right)">
                                      <p:cBhvr>
                                        <p:cTn id="16" dur="500"/>
                                        <p:tgtEl>
                                          <p:spTgt spid="2"/>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wipe(right)">
                                      <p:cBhvr>
                                        <p:cTn id="19" dur="500"/>
                                        <p:tgtEl>
                                          <p:spTgt spid="19"/>
                                        </p:tgtEl>
                                      </p:cBhvr>
                                    </p:animEffect>
                                  </p:childTnLst>
                                </p:cTn>
                              </p:par>
                            </p:childTnLst>
                          </p:cTn>
                        </p:par>
                        <p:par>
                          <p:cTn id="20" fill="hold">
                            <p:stCondLst>
                              <p:cond delay="500"/>
                            </p:stCondLst>
                            <p:childTnLst>
                              <p:par>
                                <p:cTn id="21" presetID="2" presetClass="entr" presetSubtype="4" fill="hold" nodeType="after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9">
                                            <p:txEl>
                                              <p:pRg st="0" end="0"/>
                                            </p:txEl>
                                          </p:spTgt>
                                        </p:tgtEl>
                                        <p:attrNameLst>
                                          <p:attrName>style.visibility</p:attrName>
                                        </p:attrNameLst>
                                      </p:cBhvr>
                                      <p:to>
                                        <p:strVal val="visible"/>
                                      </p:to>
                                    </p:set>
                                    <p:animEffect transition="in" filter="wipe(left)">
                                      <p:cBhvr>
                                        <p:cTn id="29" dur="500"/>
                                        <p:tgtEl>
                                          <p:spTgt spid="9">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9">
                                            <p:txEl>
                                              <p:pRg st="1" end="1"/>
                                            </p:txEl>
                                          </p:spTgt>
                                        </p:tgtEl>
                                        <p:attrNameLst>
                                          <p:attrName>style.visibility</p:attrName>
                                        </p:attrNameLst>
                                      </p:cBhvr>
                                      <p:to>
                                        <p:strVal val="visible"/>
                                      </p:to>
                                    </p:set>
                                    <p:animEffect transition="in" filter="wipe(left)">
                                      <p:cBhvr>
                                        <p:cTn id="34" dur="500"/>
                                        <p:tgtEl>
                                          <p:spTgt spid="9">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9">
                                            <p:txEl>
                                              <p:pRg st="2" end="2"/>
                                            </p:txEl>
                                          </p:spTgt>
                                        </p:tgtEl>
                                        <p:attrNameLst>
                                          <p:attrName>style.visibility</p:attrName>
                                        </p:attrNameLst>
                                      </p:cBhvr>
                                      <p:to>
                                        <p:strVal val="visible"/>
                                      </p:to>
                                    </p:set>
                                    <p:animEffect transition="in" filter="wipe(left)">
                                      <p:cBhvr>
                                        <p:cTn id="39" dur="500"/>
                                        <p:tgtEl>
                                          <p:spTgt spid="9">
                                            <p:txEl>
                                              <p:pRg st="2" end="2"/>
                                            </p:txEl>
                                          </p:spTgt>
                                        </p:tgtEl>
                                      </p:cBhvr>
                                    </p:animEffect>
                                  </p:childTnLst>
                                </p:cTn>
                              </p:par>
                            </p:childTnLst>
                          </p:cTn>
                        </p:par>
                        <p:par>
                          <p:cTn id="40" fill="hold">
                            <p:stCondLst>
                              <p:cond delay="500"/>
                            </p:stCondLst>
                            <p:childTnLst>
                              <p:par>
                                <p:cTn id="41" presetID="22" presetClass="entr" presetSubtype="8" fill="hold"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left)">
                                      <p:cBhvr>
                                        <p:cTn id="43" dur="3000"/>
                                        <p:tgtEl>
                                          <p:spTgt spid="11"/>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p:cTn id="46" dur="500" fill="hold"/>
                                        <p:tgtEl>
                                          <p:spTgt spid="13"/>
                                        </p:tgtEl>
                                        <p:attrNameLst>
                                          <p:attrName>ppt_w</p:attrName>
                                        </p:attrNameLst>
                                      </p:cBhvr>
                                      <p:tavLst>
                                        <p:tav tm="0">
                                          <p:val>
                                            <p:fltVal val="0"/>
                                          </p:val>
                                        </p:tav>
                                        <p:tav tm="100000">
                                          <p:val>
                                            <p:strVal val="#ppt_w"/>
                                          </p:val>
                                        </p:tav>
                                      </p:tavLst>
                                    </p:anim>
                                    <p:anim calcmode="lin" valueType="num">
                                      <p:cBhvr>
                                        <p:cTn id="47" dur="500" fill="hold"/>
                                        <p:tgtEl>
                                          <p:spTgt spid="13"/>
                                        </p:tgtEl>
                                        <p:attrNameLst>
                                          <p:attrName>ppt_h</p:attrName>
                                        </p:attrNameLst>
                                      </p:cBhvr>
                                      <p:tavLst>
                                        <p:tav tm="0">
                                          <p:val>
                                            <p:fltVal val="0"/>
                                          </p:val>
                                        </p:tav>
                                        <p:tav tm="100000">
                                          <p:val>
                                            <p:strVal val="#ppt_h"/>
                                          </p:val>
                                        </p:tav>
                                      </p:tavLst>
                                    </p:anim>
                                    <p:animEffect transition="in" filter="fade">
                                      <p:cBhvr>
                                        <p:cTn id="48" dur="500"/>
                                        <p:tgtEl>
                                          <p:spTgt spid="13"/>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16" fill="hold" nodeType="clickEffect">
                                  <p:stCondLst>
                                    <p:cond delay="0"/>
                                  </p:stCondLst>
                                  <p:childTnLst>
                                    <p:set>
                                      <p:cBhvr>
                                        <p:cTn id="52" dur="1" fill="hold">
                                          <p:stCondLst>
                                            <p:cond delay="0"/>
                                          </p:stCondLst>
                                        </p:cTn>
                                        <p:tgtEl>
                                          <p:spTgt spid="35"/>
                                        </p:tgtEl>
                                        <p:attrNameLst>
                                          <p:attrName>style.visibility</p:attrName>
                                        </p:attrNameLst>
                                      </p:cBhvr>
                                      <p:to>
                                        <p:strVal val="visible"/>
                                      </p:to>
                                    </p:set>
                                    <p:anim calcmode="lin" valueType="num">
                                      <p:cBhvr>
                                        <p:cTn id="53" dur="500" fill="hold"/>
                                        <p:tgtEl>
                                          <p:spTgt spid="35"/>
                                        </p:tgtEl>
                                        <p:attrNameLst>
                                          <p:attrName>ppt_w</p:attrName>
                                        </p:attrNameLst>
                                      </p:cBhvr>
                                      <p:tavLst>
                                        <p:tav tm="0">
                                          <p:val>
                                            <p:fltVal val="0"/>
                                          </p:val>
                                        </p:tav>
                                        <p:tav tm="100000">
                                          <p:val>
                                            <p:strVal val="#ppt_w"/>
                                          </p:val>
                                        </p:tav>
                                      </p:tavLst>
                                    </p:anim>
                                    <p:anim calcmode="lin" valueType="num">
                                      <p:cBhvr>
                                        <p:cTn id="54" dur="500" fill="hold"/>
                                        <p:tgtEl>
                                          <p:spTgt spid="35"/>
                                        </p:tgtEl>
                                        <p:attrNameLst>
                                          <p:attrName>ppt_h</p:attrName>
                                        </p:attrNameLst>
                                      </p:cBhvr>
                                      <p:tavLst>
                                        <p:tav tm="0">
                                          <p:val>
                                            <p:fltVal val="0"/>
                                          </p:val>
                                        </p:tav>
                                        <p:tav tm="100000">
                                          <p:val>
                                            <p:strVal val="#ppt_h"/>
                                          </p:val>
                                        </p:tav>
                                      </p:tavLst>
                                    </p:anim>
                                    <p:animEffect transition="in" filter="fade">
                                      <p:cBhvr>
                                        <p:cTn id="55" dur="500"/>
                                        <p:tgtEl>
                                          <p:spTgt spid="35"/>
                                        </p:tgtEl>
                                      </p:cBhvr>
                                    </p:animEffect>
                                  </p:childTnLst>
                                </p:cTn>
                              </p:par>
                              <p:par>
                                <p:cTn id="56" presetID="22" presetClass="entr" presetSubtype="8" fill="hold" nodeType="withEffect">
                                  <p:stCondLst>
                                    <p:cond delay="0"/>
                                  </p:stCondLst>
                                  <p:childTnLst>
                                    <p:set>
                                      <p:cBhvr>
                                        <p:cTn id="57" dur="1" fill="hold">
                                          <p:stCondLst>
                                            <p:cond delay="0"/>
                                          </p:stCondLst>
                                        </p:cTn>
                                        <p:tgtEl>
                                          <p:spTgt spid="4"/>
                                        </p:tgtEl>
                                        <p:attrNameLst>
                                          <p:attrName>style.visibility</p:attrName>
                                        </p:attrNameLst>
                                      </p:cBhvr>
                                      <p:to>
                                        <p:strVal val="visible"/>
                                      </p:to>
                                    </p:set>
                                    <p:animEffect transition="in" filter="wipe(left)">
                                      <p:cBhvr>
                                        <p:cTn id="5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3" grpId="0"/>
      <p:bldP spid="19" grpId="0"/>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5" name="Flowchart: Data 1"/>
          <p:cNvSpPr/>
          <p:nvPr/>
        </p:nvSpPr>
        <p:spPr>
          <a:xfrm flipH="1">
            <a:off x="1278018" y="685800"/>
            <a:ext cx="6722981" cy="579120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199 w 10199"/>
              <a:gd name="connsiteY0" fmla="*/ 10000 h 10000"/>
              <a:gd name="connsiteX1" fmla="*/ 0 w 10199"/>
              <a:gd name="connsiteY1" fmla="*/ 23 h 10000"/>
              <a:gd name="connsiteX2" fmla="*/ 10199 w 10199"/>
              <a:gd name="connsiteY2" fmla="*/ 0 h 10000"/>
              <a:gd name="connsiteX3" fmla="*/ 8199 w 10199"/>
              <a:gd name="connsiteY3" fmla="*/ 10000 h 10000"/>
              <a:gd name="connsiteX4" fmla="*/ 199 w 10199"/>
              <a:gd name="connsiteY4" fmla="*/ 10000 h 10000"/>
              <a:gd name="connsiteX0" fmla="*/ 199 w 10398"/>
              <a:gd name="connsiteY0" fmla="*/ 10000 h 10000"/>
              <a:gd name="connsiteX1" fmla="*/ 0 w 10398"/>
              <a:gd name="connsiteY1" fmla="*/ 23 h 10000"/>
              <a:gd name="connsiteX2" fmla="*/ 10199 w 10398"/>
              <a:gd name="connsiteY2" fmla="*/ 0 h 10000"/>
              <a:gd name="connsiteX3" fmla="*/ 10398 w 10398"/>
              <a:gd name="connsiteY3" fmla="*/ 10000 h 10000"/>
              <a:gd name="connsiteX4" fmla="*/ 199 w 10398"/>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98" h="10000">
                <a:moveTo>
                  <a:pt x="199" y="10000"/>
                </a:moveTo>
                <a:cubicBezTo>
                  <a:pt x="133" y="6674"/>
                  <a:pt x="66" y="3349"/>
                  <a:pt x="0" y="23"/>
                </a:cubicBezTo>
                <a:lnTo>
                  <a:pt x="10199" y="0"/>
                </a:lnTo>
                <a:cubicBezTo>
                  <a:pt x="10265" y="3333"/>
                  <a:pt x="10332" y="6667"/>
                  <a:pt x="10398" y="10000"/>
                </a:cubicBezTo>
                <a:lnTo>
                  <a:pt x="199" y="10000"/>
                </a:lnTo>
                <a:close/>
              </a:path>
            </a:pathLst>
          </a:cu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Flowchart: Data 1"/>
          <p:cNvSpPr/>
          <p:nvPr/>
        </p:nvSpPr>
        <p:spPr>
          <a:xfrm>
            <a:off x="1447800" y="691662"/>
            <a:ext cx="6705600" cy="563880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199 w 10199"/>
              <a:gd name="connsiteY0" fmla="*/ 10000 h 10000"/>
              <a:gd name="connsiteX1" fmla="*/ 0 w 10199"/>
              <a:gd name="connsiteY1" fmla="*/ 23 h 10000"/>
              <a:gd name="connsiteX2" fmla="*/ 10199 w 10199"/>
              <a:gd name="connsiteY2" fmla="*/ 0 h 10000"/>
              <a:gd name="connsiteX3" fmla="*/ 8199 w 10199"/>
              <a:gd name="connsiteY3" fmla="*/ 10000 h 10000"/>
              <a:gd name="connsiteX4" fmla="*/ 199 w 10199"/>
              <a:gd name="connsiteY4" fmla="*/ 10000 h 10000"/>
              <a:gd name="connsiteX0" fmla="*/ 199 w 10398"/>
              <a:gd name="connsiteY0" fmla="*/ 10000 h 10000"/>
              <a:gd name="connsiteX1" fmla="*/ 0 w 10398"/>
              <a:gd name="connsiteY1" fmla="*/ 23 h 10000"/>
              <a:gd name="connsiteX2" fmla="*/ 10199 w 10398"/>
              <a:gd name="connsiteY2" fmla="*/ 0 h 10000"/>
              <a:gd name="connsiteX3" fmla="*/ 10398 w 10398"/>
              <a:gd name="connsiteY3" fmla="*/ 10000 h 10000"/>
              <a:gd name="connsiteX4" fmla="*/ 199 w 10398"/>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98" h="10000">
                <a:moveTo>
                  <a:pt x="199" y="10000"/>
                </a:moveTo>
                <a:cubicBezTo>
                  <a:pt x="133" y="6674"/>
                  <a:pt x="66" y="3349"/>
                  <a:pt x="0" y="23"/>
                </a:cubicBezTo>
                <a:lnTo>
                  <a:pt x="10199" y="0"/>
                </a:lnTo>
                <a:cubicBezTo>
                  <a:pt x="10265" y="3333"/>
                  <a:pt x="10332" y="6667"/>
                  <a:pt x="10398" y="10000"/>
                </a:cubicBezTo>
                <a:lnTo>
                  <a:pt x="199" y="10000"/>
                </a:lnTo>
                <a:close/>
              </a:path>
            </a:pathLst>
          </a:cu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7410" name="Rectangle 2"/>
          <p:cNvSpPr>
            <a:spLocks noGrp="1" noChangeArrowheads="1"/>
          </p:cNvSpPr>
          <p:nvPr>
            <p:ph type="title"/>
          </p:nvPr>
        </p:nvSpPr>
        <p:spPr>
          <a:xfrm>
            <a:off x="76200" y="0"/>
            <a:ext cx="8305800" cy="609600"/>
          </a:xfrm>
        </p:spPr>
        <p:txBody>
          <a:bodyPr/>
          <a:lstStyle/>
          <a:p>
            <a:pPr algn="l" eaLnBrk="1" hangingPunct="1"/>
            <a:r>
              <a:rPr lang="en-US" sz="2400" dirty="0" smtClean="0">
                <a:solidFill>
                  <a:srgbClr val="FFFF00"/>
                </a:solidFill>
                <a:effectLst>
                  <a:outerShdw blurRad="38100" dist="38100" dir="2700000" algn="tl">
                    <a:srgbClr val="000000">
                      <a:alpha val="43137"/>
                    </a:srgbClr>
                  </a:outerShdw>
                </a:effectLst>
                <a:latin typeface="Eurostile LT Bold" pitchFamily="2" charset="0"/>
              </a:rPr>
              <a:t>Last flap of our “means” foldable (outside)</a:t>
            </a:r>
          </a:p>
        </p:txBody>
      </p:sp>
      <p:sp>
        <p:nvSpPr>
          <p:cNvPr id="5123" name="Rectangle 3"/>
          <p:cNvSpPr>
            <a:spLocks noGrp="1" noChangeArrowheads="1"/>
          </p:cNvSpPr>
          <p:nvPr>
            <p:ph idx="1"/>
          </p:nvPr>
        </p:nvSpPr>
        <p:spPr>
          <a:xfrm flipH="1">
            <a:off x="2133600" y="1143000"/>
            <a:ext cx="5257800" cy="1066800"/>
          </a:xfrm>
          <a:noFill/>
        </p:spPr>
        <p:txBody>
          <a:bodyPr anchor="ctr" anchorCtr="0"/>
          <a:lstStyle/>
          <a:p>
            <a:pPr marL="0" indent="0" algn="ctr" eaLnBrk="1" hangingPunct="1">
              <a:buNone/>
              <a:defRPr/>
            </a:pPr>
            <a:r>
              <a:rPr lang="en-US" sz="4800" i="1" dirty="0" smtClean="0">
                <a:solidFill>
                  <a:schemeClr val="accent3">
                    <a:lumMod val="50000"/>
                  </a:schemeClr>
                </a:solidFill>
                <a:effectLst>
                  <a:outerShdw blurRad="38100" dist="38100" dir="2700000" algn="tl">
                    <a:srgbClr val="000000">
                      <a:alpha val="43137"/>
                    </a:srgbClr>
                  </a:outerShdw>
                </a:effectLst>
                <a:latin typeface="Eurostile LT Bold" pitchFamily="2" charset="0"/>
              </a:rPr>
              <a:t>matched pairs!</a:t>
            </a:r>
          </a:p>
        </p:txBody>
      </p:sp>
      <p:sp>
        <p:nvSpPr>
          <p:cNvPr id="8" name="Rectangle 3"/>
          <p:cNvSpPr txBox="1">
            <a:spLocks noChangeArrowheads="1"/>
          </p:cNvSpPr>
          <p:nvPr/>
        </p:nvSpPr>
        <p:spPr bwMode="auto">
          <a:xfrm flipH="1">
            <a:off x="2237295" y="2133600"/>
            <a:ext cx="5257800" cy="3276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eaLnBrk="1" hangingPunct="1">
              <a:buFont typeface="Arial" charset="0"/>
              <a:buNone/>
              <a:defRPr/>
            </a:pPr>
            <a:r>
              <a:rPr lang="en-US" sz="4800" dirty="0" smtClean="0">
                <a:effectLst>
                  <a:outerShdw blurRad="38100" dist="38100" dir="2700000" algn="tl">
                    <a:srgbClr val="000000">
                      <a:alpha val="43137"/>
                    </a:srgbClr>
                  </a:outerShdw>
                </a:effectLst>
                <a:latin typeface="Eurostile LT Bold" pitchFamily="2" charset="0"/>
              </a:rPr>
              <a:t>paired</a:t>
            </a:r>
            <a:r>
              <a:rPr lang="en-US" sz="4800" dirty="0" smtClean="0">
                <a:effectLst>
                  <a:outerShdw blurRad="38100" dist="38100" dir="2700000" algn="tl">
                    <a:srgbClr val="000000">
                      <a:alpha val="43137"/>
                    </a:srgbClr>
                  </a:outerShdw>
                </a:effectLst>
                <a:latin typeface="Eurostile LT" pitchFamily="2" charset="0"/>
              </a:rPr>
              <a:t> </a:t>
            </a:r>
            <a:r>
              <a:rPr lang="en-US" sz="4800" i="1" dirty="0" smtClean="0">
                <a:effectLst>
                  <a:outerShdw blurRad="38100" dist="38100" dir="2700000" algn="tl">
                    <a:srgbClr val="000000">
                      <a:alpha val="43137"/>
                    </a:srgbClr>
                  </a:outerShdw>
                </a:effectLst>
                <a:latin typeface="Eurostile LT" pitchFamily="2" charset="0"/>
              </a:rPr>
              <a:t>t</a:t>
            </a:r>
            <a:r>
              <a:rPr lang="en-US" sz="4800" dirty="0" smtClean="0">
                <a:effectLst>
                  <a:outerShdw blurRad="38100" dist="38100" dir="2700000" algn="tl">
                    <a:srgbClr val="000000">
                      <a:alpha val="43137"/>
                    </a:srgbClr>
                  </a:outerShdw>
                </a:effectLst>
                <a:latin typeface="Eurostile LT" pitchFamily="2" charset="0"/>
              </a:rPr>
              <a:t>-interval</a:t>
            </a:r>
          </a:p>
          <a:p>
            <a:pPr marL="0" indent="0" algn="ctr" eaLnBrk="1" hangingPunct="1">
              <a:buFont typeface="Arial" charset="0"/>
              <a:buNone/>
              <a:defRPr/>
            </a:pPr>
            <a:r>
              <a:rPr lang="en-US" sz="4800" dirty="0" smtClean="0">
                <a:effectLst>
                  <a:outerShdw blurRad="38100" dist="38100" dir="2700000" algn="tl">
                    <a:srgbClr val="000000">
                      <a:alpha val="43137"/>
                    </a:srgbClr>
                  </a:outerShdw>
                </a:effectLst>
                <a:latin typeface="Eurostile LT" pitchFamily="2" charset="0"/>
              </a:rPr>
              <a:t>and</a:t>
            </a:r>
          </a:p>
          <a:p>
            <a:pPr marL="0" indent="0" algn="ctr" eaLnBrk="1" hangingPunct="1">
              <a:buFont typeface="Arial" charset="0"/>
              <a:buNone/>
              <a:defRPr/>
            </a:pPr>
            <a:r>
              <a:rPr lang="en-US" sz="4800" dirty="0" smtClean="0">
                <a:effectLst>
                  <a:outerShdw blurRad="38100" dist="38100" dir="2700000" algn="tl">
                    <a:srgbClr val="000000">
                      <a:alpha val="43137"/>
                    </a:srgbClr>
                  </a:outerShdw>
                </a:effectLst>
                <a:latin typeface="Eurostile LT Bold" pitchFamily="2" charset="0"/>
              </a:rPr>
              <a:t>paired</a:t>
            </a:r>
            <a:r>
              <a:rPr lang="en-US" sz="4800" dirty="0" smtClean="0">
                <a:effectLst>
                  <a:outerShdw blurRad="38100" dist="38100" dir="2700000" algn="tl">
                    <a:srgbClr val="000000">
                      <a:alpha val="43137"/>
                    </a:srgbClr>
                  </a:outerShdw>
                </a:effectLst>
                <a:latin typeface="Eurostile LT" pitchFamily="2" charset="0"/>
              </a:rPr>
              <a:t> </a:t>
            </a:r>
            <a:r>
              <a:rPr lang="en-US" sz="4800" i="1" dirty="0" smtClean="0">
                <a:effectLst>
                  <a:outerShdw blurRad="38100" dist="38100" dir="2700000" algn="tl">
                    <a:srgbClr val="000000">
                      <a:alpha val="43137"/>
                    </a:srgbClr>
                  </a:outerShdw>
                </a:effectLst>
                <a:latin typeface="Eurostile LT" pitchFamily="2" charset="0"/>
              </a:rPr>
              <a:t>t</a:t>
            </a:r>
            <a:r>
              <a:rPr lang="en-US" sz="4800" dirty="0" smtClean="0">
                <a:effectLst>
                  <a:outerShdw blurRad="38100" dist="38100" dir="2700000" algn="tl">
                    <a:srgbClr val="000000">
                      <a:alpha val="43137"/>
                    </a:srgbClr>
                  </a:outerShdw>
                </a:effectLst>
                <a:latin typeface="Eurostile LT" pitchFamily="2" charset="0"/>
              </a:rPr>
              <a:t>-test</a:t>
            </a:r>
          </a:p>
        </p:txBody>
      </p:sp>
    </p:spTree>
    <p:extLst>
      <p:ext uri="{BB962C8B-B14F-4D97-AF65-F5344CB8AC3E}">
        <p14:creationId xmlns:p14="http://schemas.microsoft.com/office/powerpoint/2010/main" val="3507159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down)">
                                      <p:cBhvr>
                                        <p:cTn id="7" dur="500"/>
                                        <p:tgtEl>
                                          <p:spTgt spid="5123">
                                            <p:txEl>
                                              <p:pRg st="0" end="0"/>
                                            </p:txEl>
                                          </p:spTgt>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6200" y="0"/>
            <a:ext cx="8305800" cy="609600"/>
          </a:xfrm>
        </p:spPr>
        <p:txBody>
          <a:bodyPr/>
          <a:lstStyle/>
          <a:p>
            <a:pPr algn="l" eaLnBrk="1" hangingPunct="1"/>
            <a:r>
              <a:rPr lang="en-US" sz="2400" dirty="0" smtClean="0">
                <a:solidFill>
                  <a:srgbClr val="FFFF00"/>
                </a:solidFill>
                <a:effectLst>
                  <a:outerShdw blurRad="38100" dist="38100" dir="2700000" algn="tl">
                    <a:srgbClr val="000000">
                      <a:alpha val="43137"/>
                    </a:srgbClr>
                  </a:outerShdw>
                </a:effectLst>
                <a:latin typeface="Eurostile LT Bold" pitchFamily="2" charset="0"/>
              </a:rPr>
              <a:t>Update your </a:t>
            </a:r>
            <a:r>
              <a:rPr lang="en-US" sz="2400" dirty="0" err="1" smtClean="0">
                <a:solidFill>
                  <a:srgbClr val="FFFF00"/>
                </a:solidFill>
                <a:effectLst>
                  <a:outerShdw blurRad="38100" dist="38100" dir="2700000" algn="tl">
                    <a:srgbClr val="000000">
                      <a:alpha val="43137"/>
                    </a:srgbClr>
                  </a:outerShdw>
                </a:effectLst>
                <a:latin typeface="Eurostile LT Bold" pitchFamily="2" charset="0"/>
              </a:rPr>
              <a:t>foldables</a:t>
            </a:r>
            <a:r>
              <a:rPr lang="en-US" sz="2400" dirty="0" smtClean="0">
                <a:solidFill>
                  <a:srgbClr val="FFFF00"/>
                </a:solidFill>
                <a:effectLst>
                  <a:outerShdw blurRad="38100" dist="38100" dir="2700000" algn="tl">
                    <a:srgbClr val="000000">
                      <a:alpha val="43137"/>
                    </a:srgbClr>
                  </a:outerShdw>
                </a:effectLst>
                <a:latin typeface="Eurostile LT Bold" pitchFamily="2" charset="0"/>
              </a:rPr>
              <a:t> (inside, top half)</a:t>
            </a:r>
          </a:p>
        </p:txBody>
      </p:sp>
      <p:sp>
        <p:nvSpPr>
          <p:cNvPr id="2" name="Flowchart: Data 1"/>
          <p:cNvSpPr/>
          <p:nvPr/>
        </p:nvSpPr>
        <p:spPr>
          <a:xfrm>
            <a:off x="762000" y="622347"/>
            <a:ext cx="7239000" cy="572582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2000 w 10000"/>
              <a:gd name="connsiteY1" fmla="*/ 0 h 10000"/>
              <a:gd name="connsiteX2" fmla="*/ 10000 w 10000"/>
              <a:gd name="connsiteY2" fmla="*/ 0 h 10000"/>
              <a:gd name="connsiteX3" fmla="*/ 9601 w 10000"/>
              <a:gd name="connsiteY3" fmla="*/ 9799 h 10000"/>
              <a:gd name="connsiteX4" fmla="*/ 0 w 10000"/>
              <a:gd name="connsiteY4" fmla="*/ 10000 h 10000"/>
              <a:gd name="connsiteX0" fmla="*/ 0 w 10000"/>
              <a:gd name="connsiteY0" fmla="*/ 10000 h 10000"/>
              <a:gd name="connsiteX1" fmla="*/ 2000 w 10000"/>
              <a:gd name="connsiteY1" fmla="*/ 0 h 10000"/>
              <a:gd name="connsiteX2" fmla="*/ 10000 w 10000"/>
              <a:gd name="connsiteY2" fmla="*/ 0 h 10000"/>
              <a:gd name="connsiteX3" fmla="*/ 9561 w 10000"/>
              <a:gd name="connsiteY3" fmla="*/ 9960 h 10000"/>
              <a:gd name="connsiteX4" fmla="*/ 0 w 10000"/>
              <a:gd name="connsiteY4" fmla="*/ 10000 h 10000"/>
              <a:gd name="connsiteX0" fmla="*/ 0 w 10000"/>
              <a:gd name="connsiteY0" fmla="*/ 10020 h 10020"/>
              <a:gd name="connsiteX1" fmla="*/ 571 w 10000"/>
              <a:gd name="connsiteY1" fmla="*/ 0 h 10020"/>
              <a:gd name="connsiteX2" fmla="*/ 10000 w 10000"/>
              <a:gd name="connsiteY2" fmla="*/ 20 h 10020"/>
              <a:gd name="connsiteX3" fmla="*/ 9561 w 10000"/>
              <a:gd name="connsiteY3" fmla="*/ 9980 h 10020"/>
              <a:gd name="connsiteX4" fmla="*/ 0 w 10000"/>
              <a:gd name="connsiteY4" fmla="*/ 10020 h 10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20">
                <a:moveTo>
                  <a:pt x="0" y="10020"/>
                </a:moveTo>
                <a:cubicBezTo>
                  <a:pt x="190" y="6680"/>
                  <a:pt x="381" y="3340"/>
                  <a:pt x="571" y="0"/>
                </a:cubicBezTo>
                <a:lnTo>
                  <a:pt x="10000" y="20"/>
                </a:lnTo>
                <a:cubicBezTo>
                  <a:pt x="9854" y="3340"/>
                  <a:pt x="9707" y="6660"/>
                  <a:pt x="9561" y="9980"/>
                </a:cubicBezTo>
                <a:lnTo>
                  <a:pt x="0" y="10020"/>
                </a:lnTo>
                <a:close/>
              </a:path>
            </a:pathLst>
          </a:cu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574675">
              <a:spcBef>
                <a:spcPct val="20000"/>
              </a:spcBef>
              <a:defRPr/>
            </a:pPr>
            <a:r>
              <a:rPr lang="en-US" sz="3200" b="1" i="1" dirty="0">
                <a:solidFill>
                  <a:prstClr val="black"/>
                </a:solidFill>
                <a:latin typeface="Eurostile LT" pitchFamily="2" charset="0"/>
                <a:cs typeface="Arial" pitchFamily="34" charset="0"/>
              </a:rPr>
              <a:t>Define </a:t>
            </a:r>
            <a:r>
              <a:rPr lang="en-US" sz="3200" b="1" i="1" dirty="0" smtClean="0">
                <a:solidFill>
                  <a:prstClr val="black"/>
                </a:solidFill>
                <a:latin typeface="Symbol" pitchFamily="18" charset="2"/>
                <a:cs typeface="Arial" pitchFamily="34" charset="0"/>
              </a:rPr>
              <a:t>m</a:t>
            </a:r>
            <a:r>
              <a:rPr lang="en-US" sz="3200" b="1" i="1" baseline="-25000" dirty="0" smtClean="0">
                <a:solidFill>
                  <a:prstClr val="black"/>
                </a:solidFill>
                <a:latin typeface="Eurostile LT" pitchFamily="2" charset="0"/>
                <a:cs typeface="Arial" pitchFamily="34" charset="0"/>
              </a:rPr>
              <a:t>d</a:t>
            </a:r>
            <a:r>
              <a:rPr lang="en-US" sz="3200" b="1" i="1" dirty="0" smtClean="0">
                <a:solidFill>
                  <a:prstClr val="black"/>
                </a:solidFill>
                <a:latin typeface="Eurostile LT" pitchFamily="2" charset="0"/>
                <a:cs typeface="Arial" pitchFamily="34" charset="0"/>
              </a:rPr>
              <a:t> </a:t>
            </a:r>
            <a:r>
              <a:rPr lang="en-US" i="1" dirty="0" smtClean="0">
                <a:solidFill>
                  <a:prstClr val="black"/>
                </a:solidFill>
                <a:latin typeface="Eurostile LT" pitchFamily="2" charset="0"/>
                <a:cs typeface="Arial" pitchFamily="34" charset="0"/>
              </a:rPr>
              <a:t>(“</a:t>
            </a:r>
            <a:r>
              <a:rPr lang="en-US" i="1" dirty="0">
                <a:solidFill>
                  <a:prstClr val="black"/>
                </a:solidFill>
                <a:latin typeface="Eurostile LT" pitchFamily="2" charset="0"/>
                <a:cs typeface="Arial" pitchFamily="34" charset="0"/>
              </a:rPr>
              <a:t>true </a:t>
            </a:r>
            <a:r>
              <a:rPr lang="en-US" i="1" dirty="0" smtClean="0">
                <a:solidFill>
                  <a:prstClr val="black"/>
                </a:solidFill>
                <a:latin typeface="Eurostile LT" pitchFamily="2" charset="0"/>
                <a:cs typeface="Arial" pitchFamily="34" charset="0"/>
              </a:rPr>
              <a:t>mean difference…”)</a:t>
            </a:r>
            <a:endParaRPr lang="en-US" i="1" dirty="0">
              <a:solidFill>
                <a:prstClr val="black"/>
              </a:solidFill>
              <a:latin typeface="Eurostile LT" pitchFamily="2" charset="0"/>
              <a:cs typeface="Arial" pitchFamily="34" charset="0"/>
            </a:endParaRPr>
          </a:p>
          <a:p>
            <a:pPr marL="574675">
              <a:spcBef>
                <a:spcPct val="20000"/>
              </a:spcBef>
              <a:defRPr/>
            </a:pPr>
            <a:r>
              <a:rPr lang="en-US" sz="3200" i="1" dirty="0">
                <a:solidFill>
                  <a:prstClr val="black"/>
                </a:solidFill>
                <a:latin typeface="Eurostile LT Bold" pitchFamily="2" charset="0"/>
              </a:rPr>
              <a:t>Conditions</a:t>
            </a:r>
            <a:r>
              <a:rPr lang="en-US" sz="4000" i="1" dirty="0">
                <a:solidFill>
                  <a:prstClr val="black"/>
                </a:solidFill>
                <a:latin typeface="Eurostile LT Bold" pitchFamily="2" charset="0"/>
              </a:rPr>
              <a:t>:</a:t>
            </a:r>
          </a:p>
          <a:p>
            <a:pPr marL="917575" indent="-342900">
              <a:spcBef>
                <a:spcPct val="20000"/>
              </a:spcBef>
              <a:buFont typeface="Arial" pitchFamily="34" charset="0"/>
              <a:buChar char="•"/>
              <a:defRPr/>
            </a:pPr>
            <a:r>
              <a:rPr lang="en-US" i="1" dirty="0" smtClean="0">
                <a:solidFill>
                  <a:schemeClr val="accent3">
                    <a:lumMod val="75000"/>
                  </a:schemeClr>
                </a:solidFill>
                <a:latin typeface="Eurostile LT Bold" pitchFamily="2" charset="0"/>
              </a:rPr>
              <a:t>Paired data???</a:t>
            </a:r>
          </a:p>
          <a:p>
            <a:pPr marL="917575" indent="-342900">
              <a:spcBef>
                <a:spcPct val="20000"/>
              </a:spcBef>
              <a:buFont typeface="Arial" pitchFamily="34" charset="0"/>
              <a:buChar char="•"/>
              <a:defRPr/>
            </a:pPr>
            <a:r>
              <a:rPr lang="en-US" i="1" dirty="0" smtClean="0">
                <a:solidFill>
                  <a:prstClr val="black"/>
                </a:solidFill>
                <a:latin typeface="Eurostile LT Bold" pitchFamily="2" charset="0"/>
              </a:rPr>
              <a:t>Random sample (pairs)</a:t>
            </a:r>
            <a:endParaRPr lang="en-US" i="1" dirty="0">
              <a:solidFill>
                <a:prstClr val="black"/>
              </a:solidFill>
              <a:latin typeface="Eurostile LT Bold" pitchFamily="2" charset="0"/>
            </a:endParaRPr>
          </a:p>
          <a:p>
            <a:pPr marL="917575" indent="-342900">
              <a:spcBef>
                <a:spcPct val="20000"/>
              </a:spcBef>
              <a:buFont typeface="Arial" pitchFamily="34" charset="0"/>
              <a:buChar char="•"/>
              <a:defRPr/>
            </a:pPr>
            <a:r>
              <a:rPr lang="en-US" i="1" dirty="0" smtClean="0">
                <a:solidFill>
                  <a:schemeClr val="bg1">
                    <a:lumMod val="65000"/>
                  </a:schemeClr>
                </a:solidFill>
                <a:latin typeface="Eurostile LT Bold" pitchFamily="2" charset="0"/>
              </a:rPr>
              <a:t>(10%)</a:t>
            </a:r>
            <a:endParaRPr lang="en-US" i="1" dirty="0">
              <a:solidFill>
                <a:schemeClr val="bg1">
                  <a:lumMod val="65000"/>
                </a:schemeClr>
              </a:solidFill>
              <a:latin typeface="Eurostile LT Bold" pitchFamily="2" charset="0"/>
            </a:endParaRPr>
          </a:p>
          <a:p>
            <a:pPr marL="917575" indent="-342900">
              <a:spcBef>
                <a:spcPct val="20000"/>
              </a:spcBef>
              <a:buFont typeface="Arial" pitchFamily="34" charset="0"/>
              <a:buChar char="•"/>
              <a:defRPr/>
            </a:pPr>
            <a:r>
              <a:rPr lang="en-US" i="1" dirty="0">
                <a:solidFill>
                  <a:prstClr val="black"/>
                </a:solidFill>
                <a:latin typeface="Eurostile LT Bold" pitchFamily="2" charset="0"/>
              </a:rPr>
              <a:t>Nearly Normal </a:t>
            </a:r>
            <a:r>
              <a:rPr lang="en-US" i="1" dirty="0" smtClean="0">
                <a:solidFill>
                  <a:prstClr val="black"/>
                </a:solidFill>
                <a:latin typeface="Eurostile LT Bold" pitchFamily="2" charset="0"/>
              </a:rPr>
              <a:t>Condition</a:t>
            </a:r>
          </a:p>
          <a:p>
            <a:pPr marL="1374775" lvl="2" indent="-342900">
              <a:spcBef>
                <a:spcPct val="20000"/>
              </a:spcBef>
              <a:buFont typeface="Courier New" pitchFamily="49" charset="0"/>
              <a:buChar char="o"/>
              <a:defRPr/>
            </a:pPr>
            <a:r>
              <a:rPr lang="en-US" sz="2000" i="1" dirty="0" smtClean="0">
                <a:solidFill>
                  <a:prstClr val="black"/>
                </a:solidFill>
                <a:latin typeface="Eurostile LT" pitchFamily="2" charset="0"/>
                <a:ea typeface="ＭＳ Ｐゴシック" charset="-128"/>
              </a:rPr>
              <a:t>n </a:t>
            </a:r>
            <a:r>
              <a:rPr lang="en-US" sz="2000" i="1" dirty="0">
                <a:solidFill>
                  <a:prstClr val="black"/>
                </a:solidFill>
                <a:latin typeface="Eurostile LT" pitchFamily="2" charset="0"/>
                <a:ea typeface="ＭＳ Ｐゴシック" charset="-128"/>
              </a:rPr>
              <a:t>&gt; 30 </a:t>
            </a:r>
            <a:r>
              <a:rPr lang="en-US" sz="2000" i="1" dirty="0" smtClean="0">
                <a:solidFill>
                  <a:prstClr val="black"/>
                </a:solidFill>
                <a:latin typeface="Eurostile LT" pitchFamily="2" charset="0"/>
                <a:ea typeface="ＭＳ Ｐゴシック" charset="-128"/>
              </a:rPr>
              <a:t> (number of PAIRS!!!)</a:t>
            </a:r>
          </a:p>
          <a:p>
            <a:pPr marL="1374775" lvl="2" indent="-342900">
              <a:spcBef>
                <a:spcPct val="20000"/>
              </a:spcBef>
              <a:buFont typeface="Courier New" pitchFamily="49" charset="0"/>
              <a:buChar char="o"/>
              <a:defRPr/>
            </a:pPr>
            <a:r>
              <a:rPr lang="en-US" sz="2000" i="1" dirty="0" smtClean="0">
                <a:solidFill>
                  <a:prstClr val="black"/>
                </a:solidFill>
                <a:latin typeface="Eurostile LT" pitchFamily="2" charset="0"/>
                <a:ea typeface="ＭＳ Ｐゴシック" charset="-128"/>
              </a:rPr>
              <a:t>boxplots/histogram </a:t>
            </a:r>
            <a:r>
              <a:rPr lang="en-US" sz="2000" b="1" i="1" u="sng" dirty="0" smtClean="0">
                <a:solidFill>
                  <a:schemeClr val="accent3">
                    <a:lumMod val="75000"/>
                  </a:schemeClr>
                </a:solidFill>
                <a:effectLst>
                  <a:outerShdw blurRad="38100" dist="38100" dir="2700000" algn="tl">
                    <a:srgbClr val="000000">
                      <a:alpha val="43137"/>
                    </a:srgbClr>
                  </a:outerShdw>
                </a:effectLst>
                <a:latin typeface="Eurostile LT" pitchFamily="2" charset="0"/>
                <a:ea typeface="ＭＳ Ｐゴシック" charset="-128"/>
              </a:rPr>
              <a:t>of DIFFERENCES!!!</a:t>
            </a:r>
            <a:endParaRPr lang="en-US" sz="2000" b="1" i="1" u="sng" dirty="0">
              <a:solidFill>
                <a:schemeClr val="accent3">
                  <a:lumMod val="75000"/>
                </a:schemeClr>
              </a:solidFill>
              <a:effectLst>
                <a:outerShdw blurRad="38100" dist="38100" dir="2700000" algn="tl">
                  <a:srgbClr val="000000">
                    <a:alpha val="43137"/>
                  </a:srgbClr>
                </a:outerShdw>
              </a:effectLst>
              <a:latin typeface="Eurostile LT" pitchFamily="2" charset="0"/>
              <a:ea typeface="ＭＳ Ｐゴシック" charset="-128"/>
            </a:endParaRPr>
          </a:p>
          <a:p>
            <a:pPr marL="574675" lvl="1">
              <a:spcBef>
                <a:spcPct val="20000"/>
              </a:spcBef>
              <a:defRPr/>
            </a:pPr>
            <a:endParaRPr lang="en-US" sz="2000" i="1" dirty="0" smtClean="0">
              <a:solidFill>
                <a:prstClr val="black"/>
              </a:solidFill>
              <a:latin typeface="Eurostile LT" pitchFamily="2" charset="0"/>
              <a:ea typeface="ＭＳ Ｐゴシック" charset="-128"/>
            </a:endParaRPr>
          </a:p>
          <a:p>
            <a:pPr marL="574675" lvl="1">
              <a:spcBef>
                <a:spcPct val="20000"/>
              </a:spcBef>
              <a:defRPr/>
            </a:pPr>
            <a:r>
              <a:rPr lang="en-US" sz="2000" i="1" dirty="0" smtClean="0">
                <a:solidFill>
                  <a:prstClr val="black"/>
                </a:solidFill>
                <a:latin typeface="Eurostile LT" pitchFamily="2" charset="0"/>
                <a:ea typeface="ＭＳ Ｐゴシック" charset="-128"/>
              </a:rPr>
              <a:t>So </a:t>
            </a:r>
            <a:r>
              <a:rPr lang="en-US" sz="2000" i="1" dirty="0">
                <a:solidFill>
                  <a:prstClr val="black"/>
                </a:solidFill>
                <a:latin typeface="Eurostile LT" pitchFamily="2" charset="0"/>
                <a:ea typeface="ＭＳ Ｐゴシック" charset="-128"/>
              </a:rPr>
              <a:t>we may use a </a:t>
            </a:r>
            <a:r>
              <a:rPr lang="en-US" sz="2000" i="1" dirty="0" smtClean="0">
                <a:solidFill>
                  <a:prstClr val="black"/>
                </a:solidFill>
                <a:latin typeface="Eurostile LT" pitchFamily="2" charset="0"/>
                <a:ea typeface="ＭＳ Ｐゴシック" charset="-128"/>
              </a:rPr>
              <a:t>t-distribution, </a:t>
            </a:r>
          </a:p>
          <a:p>
            <a:pPr marL="574675" lvl="1">
              <a:spcBef>
                <a:spcPct val="20000"/>
              </a:spcBef>
              <a:defRPr/>
            </a:pPr>
            <a:r>
              <a:rPr lang="en-US" sz="2000" i="1" dirty="0" err="1">
                <a:solidFill>
                  <a:prstClr val="black"/>
                </a:solidFill>
                <a:latin typeface="Eurostile LT" pitchFamily="2" charset="0"/>
                <a:cs typeface="Arial" charset="0"/>
              </a:rPr>
              <a:t>df</a:t>
            </a:r>
            <a:r>
              <a:rPr lang="en-US" sz="2000" i="1" dirty="0">
                <a:solidFill>
                  <a:prstClr val="black"/>
                </a:solidFill>
                <a:latin typeface="Eurostile LT" pitchFamily="2" charset="0"/>
                <a:cs typeface="Arial" charset="0"/>
              </a:rPr>
              <a:t> = n – 1 (“n” is the number of </a:t>
            </a:r>
            <a:r>
              <a:rPr lang="en-US" sz="2000" b="1" i="1" dirty="0">
                <a:solidFill>
                  <a:prstClr val="black"/>
                </a:solidFill>
                <a:latin typeface="Eurostile LT" pitchFamily="2" charset="0"/>
                <a:cs typeface="Arial" charset="0"/>
              </a:rPr>
              <a:t>pairs</a:t>
            </a:r>
            <a:r>
              <a:rPr lang="en-US" sz="2000" i="1" dirty="0" smtClean="0">
                <a:solidFill>
                  <a:prstClr val="black"/>
                </a:solidFill>
                <a:latin typeface="Eurostile LT" pitchFamily="2" charset="0"/>
                <a:cs typeface="Arial" charset="0"/>
              </a:rPr>
              <a:t>)</a:t>
            </a:r>
            <a:endParaRPr lang="en-US" sz="2000" i="1" dirty="0">
              <a:solidFill>
                <a:prstClr val="black"/>
              </a:solidFill>
              <a:latin typeface="Eurostile LT" pitchFamily="2" charset="0"/>
              <a:cs typeface="Arial" charset="0"/>
            </a:endParaRPr>
          </a:p>
        </p:txBody>
      </p:sp>
      <p:sp>
        <p:nvSpPr>
          <p:cNvPr id="4" name="TextBox 3"/>
          <p:cNvSpPr txBox="1"/>
          <p:nvPr/>
        </p:nvSpPr>
        <p:spPr>
          <a:xfrm>
            <a:off x="3478875" y="1110734"/>
            <a:ext cx="4210448" cy="338554"/>
          </a:xfrm>
          <a:prstGeom prst="rect">
            <a:avLst/>
          </a:prstGeom>
          <a:solidFill>
            <a:srgbClr val="FFC000"/>
          </a:solidFill>
        </p:spPr>
        <p:txBody>
          <a:bodyPr wrap="none" rtlCol="0">
            <a:spAutoFit/>
          </a:bodyPr>
          <a:lstStyle/>
          <a:p>
            <a:r>
              <a:rPr lang="en-US" sz="1600" dirty="0" smtClean="0">
                <a:latin typeface="Adelle Rg" pitchFamily="50" charset="0"/>
              </a:rPr>
              <a:t>***define which way you are subtracting!!!</a:t>
            </a:r>
            <a:endParaRPr lang="en-US" sz="1600" dirty="0">
              <a:latin typeface="Adelle Rg" pitchFamily="50" charset="0"/>
            </a:endParaRPr>
          </a:p>
        </p:txBody>
      </p:sp>
      <p:sp>
        <p:nvSpPr>
          <p:cNvPr id="6" name="TextBox 5"/>
          <p:cNvSpPr txBox="1"/>
          <p:nvPr/>
        </p:nvSpPr>
        <p:spPr>
          <a:xfrm>
            <a:off x="3595964" y="4419600"/>
            <a:ext cx="3490636" cy="338554"/>
          </a:xfrm>
          <a:prstGeom prst="rect">
            <a:avLst/>
          </a:prstGeom>
          <a:solidFill>
            <a:srgbClr val="FFC000"/>
          </a:solidFill>
        </p:spPr>
        <p:txBody>
          <a:bodyPr wrap="none" rtlCol="0">
            <a:spAutoFit/>
          </a:bodyPr>
          <a:lstStyle/>
          <a:p>
            <a:r>
              <a:rPr lang="en-US" sz="1600" dirty="0" smtClean="0">
                <a:latin typeface="Adelle Rg" pitchFamily="50" charset="0"/>
              </a:rPr>
              <a:t>***do </a:t>
            </a:r>
            <a:r>
              <a:rPr lang="en-US" sz="1600" b="1" u="sng" dirty="0" smtClean="0">
                <a:latin typeface="Adelle Rg" pitchFamily="50" charset="0"/>
              </a:rPr>
              <a:t>NOT</a:t>
            </a:r>
            <a:r>
              <a:rPr lang="en-US" sz="1600" dirty="0" smtClean="0">
                <a:latin typeface="Adelle Rg" pitchFamily="50" charset="0"/>
              </a:rPr>
              <a:t> graph </a:t>
            </a:r>
            <a:r>
              <a:rPr lang="en-US" sz="1600" u="sng" dirty="0" smtClean="0">
                <a:latin typeface="Adelle Rg" pitchFamily="50" charset="0"/>
              </a:rPr>
              <a:t>BOTH</a:t>
            </a:r>
            <a:r>
              <a:rPr lang="en-US" sz="1600" dirty="0" smtClean="0">
                <a:latin typeface="Adelle Rg" pitchFamily="50" charset="0"/>
              </a:rPr>
              <a:t> boxplots!!!</a:t>
            </a:r>
            <a:endParaRPr lang="en-US" sz="1600" dirty="0">
              <a:latin typeface="Adelle Rg" pitchFamily="50" charset="0"/>
            </a:endParaRPr>
          </a:p>
        </p:txBody>
      </p:sp>
    </p:spTree>
    <p:extLst>
      <p:ext uri="{BB962C8B-B14F-4D97-AF65-F5344CB8AC3E}">
        <p14:creationId xmlns:p14="http://schemas.microsoft.com/office/powerpoint/2010/main" val="627750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32" presetClass="emph" presetSubtype="0" fill="hold" grpId="1" nodeType="afterEffect">
                                  <p:stCondLst>
                                    <p:cond delay="1000"/>
                                  </p:stCondLst>
                                  <p:childTnLst>
                                    <p:animRot by="120000">
                                      <p:cBhvr>
                                        <p:cTn id="16" dur="200" fill="hold">
                                          <p:stCondLst>
                                            <p:cond delay="0"/>
                                          </p:stCondLst>
                                        </p:cTn>
                                        <p:tgtEl>
                                          <p:spTgt spid="4"/>
                                        </p:tgtEl>
                                        <p:attrNameLst>
                                          <p:attrName>r</p:attrName>
                                        </p:attrNameLst>
                                      </p:cBhvr>
                                    </p:animRot>
                                    <p:animRot by="-240000">
                                      <p:cBhvr>
                                        <p:cTn id="17" dur="400" fill="hold">
                                          <p:stCondLst>
                                            <p:cond delay="400"/>
                                          </p:stCondLst>
                                        </p:cTn>
                                        <p:tgtEl>
                                          <p:spTgt spid="4"/>
                                        </p:tgtEl>
                                        <p:attrNameLst>
                                          <p:attrName>r</p:attrName>
                                        </p:attrNameLst>
                                      </p:cBhvr>
                                    </p:animRot>
                                    <p:animRot by="240000">
                                      <p:cBhvr>
                                        <p:cTn id="18" dur="400" fill="hold">
                                          <p:stCondLst>
                                            <p:cond delay="800"/>
                                          </p:stCondLst>
                                        </p:cTn>
                                        <p:tgtEl>
                                          <p:spTgt spid="4"/>
                                        </p:tgtEl>
                                        <p:attrNameLst>
                                          <p:attrName>r</p:attrName>
                                        </p:attrNameLst>
                                      </p:cBhvr>
                                    </p:animRot>
                                    <p:animRot by="-240000">
                                      <p:cBhvr>
                                        <p:cTn id="19" dur="400" fill="hold">
                                          <p:stCondLst>
                                            <p:cond delay="1200"/>
                                          </p:stCondLst>
                                        </p:cTn>
                                        <p:tgtEl>
                                          <p:spTgt spid="4"/>
                                        </p:tgtEl>
                                        <p:attrNameLst>
                                          <p:attrName>r</p:attrName>
                                        </p:attrNameLst>
                                      </p:cBhvr>
                                    </p:animRot>
                                    <p:animRot by="120000">
                                      <p:cBhvr>
                                        <p:cTn id="20" dur="400" fill="hold">
                                          <p:stCondLst>
                                            <p:cond delay="1600"/>
                                          </p:stCondLst>
                                        </p:cTn>
                                        <p:tgtEl>
                                          <p:spTgt spid="4"/>
                                        </p:tgtEl>
                                        <p:attrNameLst>
                                          <p:attrName>r</p:attrName>
                                        </p:attrNameLst>
                                      </p:cBhvr>
                                    </p:animRo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left)">
                                      <p:cBhvr>
                                        <p:cTn id="25" dur="500"/>
                                        <p:tgtEl>
                                          <p:spTgt spid="2">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
                                            <p:txEl>
                                              <p:pRg st="2" end="2"/>
                                            </p:txEl>
                                          </p:spTgt>
                                        </p:tgtEl>
                                        <p:attrNameLst>
                                          <p:attrName>style.visibility</p:attrName>
                                        </p:attrNameLst>
                                      </p:cBhvr>
                                      <p:to>
                                        <p:strVal val="visible"/>
                                      </p:to>
                                    </p:set>
                                    <p:animEffect transition="in" filter="wipe(left)">
                                      <p:cBhvr>
                                        <p:cTn id="30" dur="500"/>
                                        <p:tgtEl>
                                          <p:spTgt spid="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Effect transition="in" filter="wipe(left)">
                                      <p:cBhvr>
                                        <p:cTn id="35" dur="500"/>
                                        <p:tgtEl>
                                          <p:spTgt spid="2">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
                                            <p:txEl>
                                              <p:pRg st="4" end="4"/>
                                            </p:txEl>
                                          </p:spTgt>
                                        </p:tgtEl>
                                        <p:attrNameLst>
                                          <p:attrName>style.visibility</p:attrName>
                                        </p:attrNameLst>
                                      </p:cBhvr>
                                      <p:to>
                                        <p:strVal val="visible"/>
                                      </p:to>
                                    </p:set>
                                    <p:animEffect transition="in" filter="wipe(left)">
                                      <p:cBhvr>
                                        <p:cTn id="40" dur="500"/>
                                        <p:tgtEl>
                                          <p:spTgt spid="2">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2">
                                            <p:txEl>
                                              <p:pRg st="5" end="5"/>
                                            </p:txEl>
                                          </p:spTgt>
                                        </p:tgtEl>
                                        <p:attrNameLst>
                                          <p:attrName>style.visibility</p:attrName>
                                        </p:attrNameLst>
                                      </p:cBhvr>
                                      <p:to>
                                        <p:strVal val="visible"/>
                                      </p:to>
                                    </p:set>
                                    <p:animEffect transition="in" filter="wipe(left)">
                                      <p:cBhvr>
                                        <p:cTn id="45" dur="500"/>
                                        <p:tgtEl>
                                          <p:spTgt spid="2">
                                            <p:txEl>
                                              <p:pRg st="5" end="5"/>
                                            </p:txEl>
                                          </p:spTgt>
                                        </p:tgtEl>
                                      </p:cBhvr>
                                    </p:animEffect>
                                  </p:childTnLst>
                                </p:cTn>
                              </p:par>
                              <p:par>
                                <p:cTn id="46" presetID="22" presetClass="entr" presetSubtype="8" fill="hold" nodeType="withEffect">
                                  <p:stCondLst>
                                    <p:cond delay="0"/>
                                  </p:stCondLst>
                                  <p:childTnLst>
                                    <p:set>
                                      <p:cBhvr>
                                        <p:cTn id="47" dur="1" fill="hold">
                                          <p:stCondLst>
                                            <p:cond delay="0"/>
                                          </p:stCondLst>
                                        </p:cTn>
                                        <p:tgtEl>
                                          <p:spTgt spid="2">
                                            <p:txEl>
                                              <p:pRg st="6" end="6"/>
                                            </p:txEl>
                                          </p:spTgt>
                                        </p:tgtEl>
                                        <p:attrNameLst>
                                          <p:attrName>style.visibility</p:attrName>
                                        </p:attrNameLst>
                                      </p:cBhvr>
                                      <p:to>
                                        <p:strVal val="visible"/>
                                      </p:to>
                                    </p:set>
                                    <p:animEffect transition="in" filter="wipe(left)">
                                      <p:cBhvr>
                                        <p:cTn id="48" dur="500"/>
                                        <p:tgtEl>
                                          <p:spTgt spid="2">
                                            <p:txEl>
                                              <p:pRg st="6" end="6"/>
                                            </p:txEl>
                                          </p:spTgt>
                                        </p:tgtEl>
                                      </p:cBhvr>
                                    </p:animEffect>
                                  </p:childTnLst>
                                </p:cTn>
                              </p:par>
                              <p:par>
                                <p:cTn id="49" presetID="22" presetClass="entr" presetSubtype="8" fill="hold" nodeType="withEffect">
                                  <p:stCondLst>
                                    <p:cond delay="0"/>
                                  </p:stCondLst>
                                  <p:childTnLst>
                                    <p:set>
                                      <p:cBhvr>
                                        <p:cTn id="50" dur="1" fill="hold">
                                          <p:stCondLst>
                                            <p:cond delay="0"/>
                                          </p:stCondLst>
                                        </p:cTn>
                                        <p:tgtEl>
                                          <p:spTgt spid="2">
                                            <p:txEl>
                                              <p:pRg st="7" end="7"/>
                                            </p:txEl>
                                          </p:spTgt>
                                        </p:tgtEl>
                                        <p:attrNameLst>
                                          <p:attrName>style.visibility</p:attrName>
                                        </p:attrNameLst>
                                      </p:cBhvr>
                                      <p:to>
                                        <p:strVal val="visible"/>
                                      </p:to>
                                    </p:set>
                                    <p:animEffect transition="in" filter="wipe(left)">
                                      <p:cBhvr>
                                        <p:cTn id="51" dur="500"/>
                                        <p:tgtEl>
                                          <p:spTgt spid="2">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 calcmode="lin" valueType="num">
                                      <p:cBhvr>
                                        <p:cTn id="56" dur="500" fill="hold"/>
                                        <p:tgtEl>
                                          <p:spTgt spid="6"/>
                                        </p:tgtEl>
                                        <p:attrNameLst>
                                          <p:attrName>ppt_w</p:attrName>
                                        </p:attrNameLst>
                                      </p:cBhvr>
                                      <p:tavLst>
                                        <p:tav tm="0">
                                          <p:val>
                                            <p:fltVal val="0"/>
                                          </p:val>
                                        </p:tav>
                                        <p:tav tm="100000">
                                          <p:val>
                                            <p:strVal val="#ppt_w"/>
                                          </p:val>
                                        </p:tav>
                                      </p:tavLst>
                                    </p:anim>
                                    <p:anim calcmode="lin" valueType="num">
                                      <p:cBhvr>
                                        <p:cTn id="57" dur="500" fill="hold"/>
                                        <p:tgtEl>
                                          <p:spTgt spid="6"/>
                                        </p:tgtEl>
                                        <p:attrNameLst>
                                          <p:attrName>ppt_h</p:attrName>
                                        </p:attrNameLst>
                                      </p:cBhvr>
                                      <p:tavLst>
                                        <p:tav tm="0">
                                          <p:val>
                                            <p:fltVal val="0"/>
                                          </p:val>
                                        </p:tav>
                                        <p:tav tm="100000">
                                          <p:val>
                                            <p:strVal val="#ppt_h"/>
                                          </p:val>
                                        </p:tav>
                                      </p:tavLst>
                                    </p:anim>
                                    <p:animEffect transition="in" filter="fade">
                                      <p:cBhvr>
                                        <p:cTn id="58" dur="500"/>
                                        <p:tgtEl>
                                          <p:spTgt spid="6"/>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2">
                                            <p:txEl>
                                              <p:pRg st="9" end="9"/>
                                            </p:txEl>
                                          </p:spTgt>
                                        </p:tgtEl>
                                        <p:attrNameLst>
                                          <p:attrName>style.visibility</p:attrName>
                                        </p:attrNameLst>
                                      </p:cBhvr>
                                      <p:to>
                                        <p:strVal val="visible"/>
                                      </p:to>
                                    </p:set>
                                    <p:animEffect transition="in" filter="wipe(left)">
                                      <p:cBhvr>
                                        <p:cTn id="63" dur="500"/>
                                        <p:tgtEl>
                                          <p:spTgt spid="2">
                                            <p:txEl>
                                              <p:pRg st="9" end="9"/>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childTnLst>
                                    <p:set>
                                      <p:cBhvr>
                                        <p:cTn id="67" dur="1" fill="hold">
                                          <p:stCondLst>
                                            <p:cond delay="0"/>
                                          </p:stCondLst>
                                        </p:cTn>
                                        <p:tgtEl>
                                          <p:spTgt spid="2">
                                            <p:txEl>
                                              <p:pRg st="10" end="10"/>
                                            </p:txEl>
                                          </p:spTgt>
                                        </p:tgtEl>
                                        <p:attrNameLst>
                                          <p:attrName>style.visibility</p:attrName>
                                        </p:attrNameLst>
                                      </p:cBhvr>
                                      <p:to>
                                        <p:strVal val="visible"/>
                                      </p:to>
                                    </p:set>
                                    <p:animEffect transition="in" filter="wipe(left)">
                                      <p:cBhvr>
                                        <p:cTn id="68"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bg>
      <p:bgPr>
        <a:solidFill>
          <a:schemeClr val="tx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6200" y="0"/>
            <a:ext cx="8305800" cy="609600"/>
          </a:xfrm>
        </p:spPr>
        <p:txBody>
          <a:bodyPr/>
          <a:lstStyle/>
          <a:p>
            <a:pPr algn="l" eaLnBrk="1" hangingPunct="1"/>
            <a:r>
              <a:rPr lang="en-US" sz="2400" dirty="0" smtClean="0">
                <a:solidFill>
                  <a:srgbClr val="FFFF00"/>
                </a:solidFill>
                <a:effectLst>
                  <a:outerShdw blurRad="38100" dist="38100" dir="2700000" algn="tl">
                    <a:srgbClr val="000000">
                      <a:alpha val="43137"/>
                    </a:srgbClr>
                  </a:outerShdw>
                </a:effectLst>
                <a:latin typeface="Eurostile LT Bold" pitchFamily="2" charset="0"/>
              </a:rPr>
              <a:t>Update your </a:t>
            </a:r>
            <a:r>
              <a:rPr lang="en-US" sz="2400" dirty="0" err="1" smtClean="0">
                <a:solidFill>
                  <a:srgbClr val="FFFF00"/>
                </a:solidFill>
                <a:effectLst>
                  <a:outerShdw blurRad="38100" dist="38100" dir="2700000" algn="tl">
                    <a:srgbClr val="000000">
                      <a:alpha val="43137"/>
                    </a:srgbClr>
                  </a:outerShdw>
                </a:effectLst>
                <a:latin typeface="Eurostile LT Bold" pitchFamily="2" charset="0"/>
              </a:rPr>
              <a:t>foldables</a:t>
            </a:r>
            <a:r>
              <a:rPr lang="en-US" sz="2400" dirty="0" smtClean="0">
                <a:solidFill>
                  <a:srgbClr val="FFFF00"/>
                </a:solidFill>
                <a:effectLst>
                  <a:outerShdw blurRad="38100" dist="38100" dir="2700000" algn="tl">
                    <a:srgbClr val="000000">
                      <a:alpha val="43137"/>
                    </a:srgbClr>
                  </a:outerShdw>
                </a:effectLst>
                <a:latin typeface="Eurostile LT Bold" pitchFamily="2" charset="0"/>
              </a:rPr>
              <a:t> (inside, bottom half)</a:t>
            </a:r>
          </a:p>
        </p:txBody>
      </p:sp>
      <p:sp>
        <p:nvSpPr>
          <p:cNvPr id="2" name="Flowchart: Data 1"/>
          <p:cNvSpPr/>
          <p:nvPr/>
        </p:nvSpPr>
        <p:spPr>
          <a:xfrm>
            <a:off x="1701736" y="533400"/>
            <a:ext cx="6375464" cy="6096000"/>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2000 w 10000"/>
              <a:gd name="connsiteY1" fmla="*/ 0 h 10000"/>
              <a:gd name="connsiteX2" fmla="*/ 10000 w 10000"/>
              <a:gd name="connsiteY2" fmla="*/ 0 h 10000"/>
              <a:gd name="connsiteX3" fmla="*/ 9601 w 10000"/>
              <a:gd name="connsiteY3" fmla="*/ 9799 h 10000"/>
              <a:gd name="connsiteX4" fmla="*/ 0 w 10000"/>
              <a:gd name="connsiteY4" fmla="*/ 10000 h 10000"/>
              <a:gd name="connsiteX0" fmla="*/ 0 w 10000"/>
              <a:gd name="connsiteY0" fmla="*/ 10000 h 10000"/>
              <a:gd name="connsiteX1" fmla="*/ 2000 w 10000"/>
              <a:gd name="connsiteY1" fmla="*/ 0 h 10000"/>
              <a:gd name="connsiteX2" fmla="*/ 10000 w 10000"/>
              <a:gd name="connsiteY2" fmla="*/ 0 h 10000"/>
              <a:gd name="connsiteX3" fmla="*/ 9561 w 10000"/>
              <a:gd name="connsiteY3" fmla="*/ 9960 h 10000"/>
              <a:gd name="connsiteX4" fmla="*/ 0 w 10000"/>
              <a:gd name="connsiteY4" fmla="*/ 10000 h 10000"/>
              <a:gd name="connsiteX0" fmla="*/ 0 w 10000"/>
              <a:gd name="connsiteY0" fmla="*/ 10020 h 10020"/>
              <a:gd name="connsiteX1" fmla="*/ 571 w 10000"/>
              <a:gd name="connsiteY1" fmla="*/ 0 h 10020"/>
              <a:gd name="connsiteX2" fmla="*/ 10000 w 10000"/>
              <a:gd name="connsiteY2" fmla="*/ 20 h 10020"/>
              <a:gd name="connsiteX3" fmla="*/ 9561 w 10000"/>
              <a:gd name="connsiteY3" fmla="*/ 9980 h 10020"/>
              <a:gd name="connsiteX4" fmla="*/ 0 w 10000"/>
              <a:gd name="connsiteY4" fmla="*/ 10020 h 10020"/>
              <a:gd name="connsiteX0" fmla="*/ 41 w 10041"/>
              <a:gd name="connsiteY0" fmla="*/ 10000 h 10000"/>
              <a:gd name="connsiteX1" fmla="*/ 56 w 10041"/>
              <a:gd name="connsiteY1" fmla="*/ 0 h 10000"/>
              <a:gd name="connsiteX2" fmla="*/ 10041 w 10041"/>
              <a:gd name="connsiteY2" fmla="*/ 0 h 10000"/>
              <a:gd name="connsiteX3" fmla="*/ 9602 w 10041"/>
              <a:gd name="connsiteY3" fmla="*/ 9960 h 10000"/>
              <a:gd name="connsiteX4" fmla="*/ 41 w 10041"/>
              <a:gd name="connsiteY4" fmla="*/ 10000 h 10000"/>
              <a:gd name="connsiteX0" fmla="*/ 567 w 10011"/>
              <a:gd name="connsiteY0" fmla="*/ 10000 h 10000"/>
              <a:gd name="connsiteX1" fmla="*/ 26 w 10011"/>
              <a:gd name="connsiteY1" fmla="*/ 0 h 10000"/>
              <a:gd name="connsiteX2" fmla="*/ 10011 w 10011"/>
              <a:gd name="connsiteY2" fmla="*/ 0 h 10000"/>
              <a:gd name="connsiteX3" fmla="*/ 9572 w 10011"/>
              <a:gd name="connsiteY3" fmla="*/ 9960 h 10000"/>
              <a:gd name="connsiteX4" fmla="*/ 567 w 10011"/>
              <a:gd name="connsiteY4" fmla="*/ 10000 h 10000"/>
              <a:gd name="connsiteX0" fmla="*/ 577 w 10021"/>
              <a:gd name="connsiteY0" fmla="*/ 10000 h 10000"/>
              <a:gd name="connsiteX1" fmla="*/ 36 w 10021"/>
              <a:gd name="connsiteY1" fmla="*/ 0 h 10000"/>
              <a:gd name="connsiteX2" fmla="*/ 10021 w 10021"/>
              <a:gd name="connsiteY2" fmla="*/ 0 h 10000"/>
              <a:gd name="connsiteX3" fmla="*/ 9582 w 10021"/>
              <a:gd name="connsiteY3" fmla="*/ 9960 h 10000"/>
              <a:gd name="connsiteX4" fmla="*/ 577 w 10021"/>
              <a:gd name="connsiteY4" fmla="*/ 10000 h 10000"/>
              <a:gd name="connsiteX0" fmla="*/ 541 w 9985"/>
              <a:gd name="connsiteY0" fmla="*/ 10000 h 10000"/>
              <a:gd name="connsiteX1" fmla="*/ 0 w 9985"/>
              <a:gd name="connsiteY1" fmla="*/ 0 h 10000"/>
              <a:gd name="connsiteX2" fmla="*/ 9985 w 9985"/>
              <a:gd name="connsiteY2" fmla="*/ 0 h 10000"/>
              <a:gd name="connsiteX3" fmla="*/ 9546 w 9985"/>
              <a:gd name="connsiteY3" fmla="*/ 9960 h 10000"/>
              <a:gd name="connsiteX4" fmla="*/ 541 w 9985"/>
              <a:gd name="connsiteY4" fmla="*/ 10000 h 10000"/>
              <a:gd name="connsiteX0" fmla="*/ 542 w 9589"/>
              <a:gd name="connsiteY0" fmla="*/ 10020 h 10020"/>
              <a:gd name="connsiteX1" fmla="*/ 0 w 9589"/>
              <a:gd name="connsiteY1" fmla="*/ 20 h 10020"/>
              <a:gd name="connsiteX2" fmla="*/ 9392 w 9589"/>
              <a:gd name="connsiteY2" fmla="*/ 0 h 10020"/>
              <a:gd name="connsiteX3" fmla="*/ 9560 w 9589"/>
              <a:gd name="connsiteY3" fmla="*/ 9980 h 10020"/>
              <a:gd name="connsiteX4" fmla="*/ 542 w 9589"/>
              <a:gd name="connsiteY4" fmla="*/ 10020 h 10020"/>
              <a:gd name="connsiteX0" fmla="*/ 565 w 9970"/>
              <a:gd name="connsiteY0" fmla="*/ 10000 h 10000"/>
              <a:gd name="connsiteX1" fmla="*/ 0 w 9970"/>
              <a:gd name="connsiteY1" fmla="*/ 20 h 10000"/>
              <a:gd name="connsiteX2" fmla="*/ 9795 w 9970"/>
              <a:gd name="connsiteY2" fmla="*/ 0 h 10000"/>
              <a:gd name="connsiteX3" fmla="*/ 9970 w 9970"/>
              <a:gd name="connsiteY3" fmla="*/ 9960 h 10000"/>
              <a:gd name="connsiteX4" fmla="*/ 565 w 9970"/>
              <a:gd name="connsiteY4" fmla="*/ 10000 h 10000"/>
              <a:gd name="connsiteX0" fmla="*/ 567 w 10501"/>
              <a:gd name="connsiteY0" fmla="*/ 10000 h 10000"/>
              <a:gd name="connsiteX1" fmla="*/ 0 w 10501"/>
              <a:gd name="connsiteY1" fmla="*/ 20 h 10000"/>
              <a:gd name="connsiteX2" fmla="*/ 9824 w 10501"/>
              <a:gd name="connsiteY2" fmla="*/ 0 h 10000"/>
              <a:gd name="connsiteX3" fmla="*/ 10501 w 10501"/>
              <a:gd name="connsiteY3" fmla="*/ 9940 h 10000"/>
              <a:gd name="connsiteX4" fmla="*/ 567 w 10501"/>
              <a:gd name="connsiteY4" fmla="*/ 10000 h 10000"/>
              <a:gd name="connsiteX0" fmla="*/ 567 w 10501"/>
              <a:gd name="connsiteY0" fmla="*/ 10000 h 10000"/>
              <a:gd name="connsiteX1" fmla="*/ 0 w 10501"/>
              <a:gd name="connsiteY1" fmla="*/ 20 h 10000"/>
              <a:gd name="connsiteX2" fmla="*/ 9824 w 10501"/>
              <a:gd name="connsiteY2" fmla="*/ 0 h 10000"/>
              <a:gd name="connsiteX3" fmla="*/ 10501 w 10501"/>
              <a:gd name="connsiteY3" fmla="*/ 9940 h 10000"/>
              <a:gd name="connsiteX4" fmla="*/ 567 w 10501"/>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01" h="10000">
                <a:moveTo>
                  <a:pt x="567" y="10000"/>
                </a:moveTo>
                <a:cubicBezTo>
                  <a:pt x="428" y="6667"/>
                  <a:pt x="152" y="3353"/>
                  <a:pt x="0" y="20"/>
                </a:cubicBezTo>
                <a:lnTo>
                  <a:pt x="9824" y="0"/>
                </a:lnTo>
                <a:cubicBezTo>
                  <a:pt x="9996" y="3313"/>
                  <a:pt x="10329" y="6627"/>
                  <a:pt x="10501" y="9940"/>
                </a:cubicBezTo>
                <a:lnTo>
                  <a:pt x="567" y="10000"/>
                </a:lnTo>
                <a:close/>
              </a:path>
            </a:pathLst>
          </a:cu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28600">
              <a:spcBef>
                <a:spcPct val="20000"/>
              </a:spcBef>
              <a:defRPr/>
            </a:pPr>
            <a:endParaRPr lang="en-US" b="1" i="1" dirty="0">
              <a:solidFill>
                <a:srgbClr val="FFC000"/>
              </a:solidFill>
              <a:latin typeface="Eurostile LT" pitchFamily="2" charset="0"/>
              <a:ea typeface="ＭＳ Ｐゴシック" charset="-128"/>
              <a:cs typeface="Arial"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095086252"/>
              </p:ext>
            </p:extLst>
          </p:nvPr>
        </p:nvGraphicFramePr>
        <p:xfrm>
          <a:off x="2438400" y="1798582"/>
          <a:ext cx="3454400" cy="1429815"/>
        </p:xfrm>
        <a:graphic>
          <a:graphicData uri="http://schemas.openxmlformats.org/presentationml/2006/ole">
            <mc:AlternateContent xmlns:mc="http://schemas.openxmlformats.org/markup-compatibility/2006">
              <mc:Choice xmlns:v="urn:schemas-microsoft-com:vml" Requires="v">
                <p:oleObj spid="_x0000_s28978" name="Equation" r:id="rId3" imgW="1168200" imgH="482400" progId="Equation.3">
                  <p:embed/>
                </p:oleObj>
              </mc:Choice>
              <mc:Fallback>
                <p:oleObj name="Equation" r:id="rId3" imgW="1168200" imgH="482400" progId="Equation.3">
                  <p:embed/>
                  <p:pic>
                    <p:nvPicPr>
                      <p:cNvPr id="0" name=""/>
                      <p:cNvPicPr>
                        <a:picLocks noChangeAspect="1" noChangeArrowheads="1"/>
                      </p:cNvPicPr>
                      <p:nvPr/>
                    </p:nvPicPr>
                    <p:blipFill>
                      <a:blip r:embed="rId4"/>
                      <a:srcRect/>
                      <a:stretch>
                        <a:fillRect/>
                      </a:stretch>
                    </p:blipFill>
                    <p:spPr bwMode="auto">
                      <a:xfrm>
                        <a:off x="2438400" y="1798582"/>
                        <a:ext cx="3454400" cy="1429815"/>
                      </a:xfrm>
                      <a:prstGeom prst="rect">
                        <a:avLst/>
                      </a:prstGeom>
                      <a:noFill/>
                      <a:ln>
                        <a:noFill/>
                      </a:ln>
                      <a:extLst/>
                    </p:spPr>
                  </p:pic>
                </p:oleObj>
              </mc:Fallback>
            </mc:AlternateContent>
          </a:graphicData>
        </a:graphic>
      </p:graphicFrame>
      <p:graphicFrame>
        <p:nvGraphicFramePr>
          <p:cNvPr id="8" name="Object 10"/>
          <p:cNvGraphicFramePr>
            <a:graphicFrameLocks noChangeAspect="1"/>
          </p:cNvGraphicFramePr>
          <p:nvPr>
            <p:extLst>
              <p:ext uri="{D42A27DB-BD31-4B8C-83A1-F6EECF244321}">
                <p14:modId xmlns:p14="http://schemas.microsoft.com/office/powerpoint/2010/main" val="3258414075"/>
              </p:ext>
            </p:extLst>
          </p:nvPr>
        </p:nvGraphicFramePr>
        <p:xfrm>
          <a:off x="4991100" y="3610194"/>
          <a:ext cx="2019300" cy="1760537"/>
        </p:xfrm>
        <a:graphic>
          <a:graphicData uri="http://schemas.openxmlformats.org/presentationml/2006/ole">
            <mc:AlternateContent xmlns:mc="http://schemas.openxmlformats.org/markup-compatibility/2006">
              <mc:Choice xmlns:v="urn:schemas-microsoft-com:vml" Requires="v">
                <p:oleObj spid="_x0000_s28979" name="Equation" r:id="rId5" imgW="698400" imgH="609480" progId="Equation.3">
                  <p:embed/>
                </p:oleObj>
              </mc:Choice>
              <mc:Fallback>
                <p:oleObj name="Equation" r:id="rId5" imgW="698400" imgH="609480" progId="Equation.3">
                  <p:embed/>
                  <p:pic>
                    <p:nvPicPr>
                      <p:cNvPr id="0" name=""/>
                      <p:cNvPicPr>
                        <a:picLocks noChangeAspect="1" noChangeArrowheads="1"/>
                      </p:cNvPicPr>
                      <p:nvPr/>
                    </p:nvPicPr>
                    <p:blipFill>
                      <a:blip r:embed="rId6"/>
                      <a:srcRect/>
                      <a:stretch>
                        <a:fillRect/>
                      </a:stretch>
                    </p:blipFill>
                    <p:spPr bwMode="auto">
                      <a:xfrm>
                        <a:off x="4991100" y="3610194"/>
                        <a:ext cx="2019300" cy="1760537"/>
                      </a:xfrm>
                      <a:prstGeom prst="rect">
                        <a:avLst/>
                      </a:prstGeom>
                      <a:noFill/>
                      <a:ln>
                        <a:noFill/>
                      </a:ln>
                      <a:effectLst/>
                      <a:extLst/>
                    </p:spPr>
                  </p:pic>
                </p:oleObj>
              </mc:Fallback>
            </mc:AlternateContent>
          </a:graphicData>
        </a:graphic>
      </p:graphicFrame>
      <p:grpSp>
        <p:nvGrpSpPr>
          <p:cNvPr id="7" name="Group 6"/>
          <p:cNvGrpSpPr/>
          <p:nvPr/>
        </p:nvGrpSpPr>
        <p:grpSpPr>
          <a:xfrm>
            <a:off x="2568573" y="3707822"/>
            <a:ext cx="1511300" cy="1174839"/>
            <a:chOff x="917575" y="2994025"/>
            <a:chExt cx="1511300" cy="1174839"/>
          </a:xfrm>
        </p:grpSpPr>
        <p:graphicFrame>
          <p:nvGraphicFramePr>
            <p:cNvPr id="9" name="Object 10"/>
            <p:cNvGraphicFramePr>
              <a:graphicFrameLocks noChangeAspect="1"/>
            </p:cNvGraphicFramePr>
            <p:nvPr>
              <p:extLst>
                <p:ext uri="{D42A27DB-BD31-4B8C-83A1-F6EECF244321}">
                  <p14:modId xmlns:p14="http://schemas.microsoft.com/office/powerpoint/2010/main" val="3788519892"/>
                </p:ext>
              </p:extLst>
            </p:nvPr>
          </p:nvGraphicFramePr>
          <p:xfrm>
            <a:off x="919163" y="2994025"/>
            <a:ext cx="1489075" cy="469900"/>
          </p:xfrm>
          <a:graphic>
            <a:graphicData uri="http://schemas.openxmlformats.org/presentationml/2006/ole">
              <mc:AlternateContent xmlns:mc="http://schemas.openxmlformats.org/markup-compatibility/2006">
                <mc:Choice xmlns:v="urn:schemas-microsoft-com:vml" Requires="v">
                  <p:oleObj spid="_x0000_s28980" name="Equation" r:id="rId7" imgW="723600" imgH="228600" progId="Equation.3">
                    <p:embed/>
                  </p:oleObj>
                </mc:Choice>
                <mc:Fallback>
                  <p:oleObj name="Equation" r:id="rId7" imgW="723600" imgH="228600" progId="Equation.3">
                    <p:embed/>
                    <p:pic>
                      <p:nvPicPr>
                        <p:cNvPr id="0" name=""/>
                        <p:cNvPicPr>
                          <a:picLocks noChangeAspect="1" noChangeArrowheads="1"/>
                        </p:cNvPicPr>
                        <p:nvPr/>
                      </p:nvPicPr>
                      <p:blipFill>
                        <a:blip r:embed="rId8"/>
                        <a:srcRect/>
                        <a:stretch>
                          <a:fillRect/>
                        </a:stretch>
                      </p:blipFill>
                      <p:spPr bwMode="auto">
                        <a:xfrm>
                          <a:off x="919163" y="2994025"/>
                          <a:ext cx="1489075" cy="469900"/>
                        </a:xfrm>
                        <a:prstGeom prst="rect">
                          <a:avLst/>
                        </a:prstGeom>
                        <a:noFill/>
                        <a:ln>
                          <a:noFill/>
                        </a:ln>
                        <a:effectLst/>
                        <a:extLst/>
                      </p:spPr>
                    </p:pic>
                  </p:oleObj>
                </mc:Fallback>
              </mc:AlternateContent>
            </a:graphicData>
          </a:graphic>
        </p:graphicFrame>
        <p:sp>
          <p:nvSpPr>
            <p:cNvPr id="11" name="TextBox 10"/>
            <p:cNvSpPr txBox="1"/>
            <p:nvPr/>
          </p:nvSpPr>
          <p:spPr>
            <a:xfrm>
              <a:off x="1905000" y="3372777"/>
              <a:ext cx="359394" cy="461665"/>
            </a:xfrm>
            <a:prstGeom prst="rect">
              <a:avLst/>
            </a:prstGeom>
            <a:noFill/>
          </p:spPr>
          <p:txBody>
            <a:bodyPr wrap="none" rtlCol="0">
              <a:spAutoFit/>
            </a:bodyPr>
            <a:lstStyle/>
            <a:p>
              <a:r>
                <a:rPr lang="en-US" b="1" dirty="0" smtClean="0">
                  <a:solidFill>
                    <a:prstClr val="black"/>
                  </a:solidFill>
                  <a:latin typeface="Times New Roman" pitchFamily="18" charset="0"/>
                  <a:cs typeface="Times New Roman" pitchFamily="18" charset="0"/>
                </a:rPr>
                <a:t>&gt;</a:t>
              </a:r>
              <a:endParaRPr lang="en-US" b="1" dirty="0">
                <a:solidFill>
                  <a:prstClr val="black"/>
                </a:solidFill>
                <a:latin typeface="Times New Roman" pitchFamily="18" charset="0"/>
                <a:cs typeface="Times New Roman" pitchFamily="18" charset="0"/>
              </a:endParaRPr>
            </a:p>
          </p:txBody>
        </p:sp>
        <p:sp>
          <p:nvSpPr>
            <p:cNvPr id="12" name="TextBox 11"/>
            <p:cNvSpPr txBox="1"/>
            <p:nvPr/>
          </p:nvSpPr>
          <p:spPr>
            <a:xfrm>
              <a:off x="1905000" y="3545834"/>
              <a:ext cx="359394" cy="461665"/>
            </a:xfrm>
            <a:prstGeom prst="rect">
              <a:avLst/>
            </a:prstGeom>
            <a:noFill/>
          </p:spPr>
          <p:txBody>
            <a:bodyPr wrap="none" rtlCol="0">
              <a:spAutoFit/>
            </a:bodyPr>
            <a:lstStyle/>
            <a:p>
              <a:r>
                <a:rPr lang="en-US" b="1" dirty="0">
                  <a:solidFill>
                    <a:prstClr val="black"/>
                  </a:solidFill>
                  <a:latin typeface="Times New Roman" pitchFamily="18" charset="0"/>
                  <a:cs typeface="Times New Roman" pitchFamily="18" charset="0"/>
                </a:rPr>
                <a:t>&lt;</a:t>
              </a:r>
            </a:p>
          </p:txBody>
        </p:sp>
        <p:sp>
          <p:nvSpPr>
            <p:cNvPr id="13" name="TextBox 12"/>
            <p:cNvSpPr txBox="1"/>
            <p:nvPr/>
          </p:nvSpPr>
          <p:spPr>
            <a:xfrm>
              <a:off x="1906697" y="3707199"/>
              <a:ext cx="352982" cy="461665"/>
            </a:xfrm>
            <a:prstGeom prst="rect">
              <a:avLst/>
            </a:prstGeom>
            <a:noFill/>
          </p:spPr>
          <p:txBody>
            <a:bodyPr wrap="none" rtlCol="0">
              <a:spAutoFit/>
            </a:bodyPr>
            <a:lstStyle/>
            <a:p>
              <a:r>
                <a:rPr lang="en-US" b="1" dirty="0" smtClean="0">
                  <a:solidFill>
                    <a:prstClr val="black"/>
                  </a:solidFill>
                  <a:latin typeface="Times New Roman" pitchFamily="18" charset="0"/>
                  <a:cs typeface="Times New Roman" pitchFamily="18" charset="0"/>
                </a:rPr>
                <a:t>≠</a:t>
              </a:r>
              <a:endParaRPr lang="en-US" b="1" dirty="0">
                <a:solidFill>
                  <a:prstClr val="black"/>
                </a:solidFill>
                <a:latin typeface="Times New Roman" pitchFamily="18" charset="0"/>
                <a:cs typeface="Times New Roman" pitchFamily="18" charset="0"/>
              </a:endParaRPr>
            </a:p>
          </p:txBody>
        </p:sp>
        <p:graphicFrame>
          <p:nvGraphicFramePr>
            <p:cNvPr id="14" name="Object 13"/>
            <p:cNvGraphicFramePr>
              <a:graphicFrameLocks noChangeAspect="1"/>
            </p:cNvGraphicFramePr>
            <p:nvPr>
              <p:extLst>
                <p:ext uri="{D42A27DB-BD31-4B8C-83A1-F6EECF244321}">
                  <p14:modId xmlns:p14="http://schemas.microsoft.com/office/powerpoint/2010/main" val="654648438"/>
                </p:ext>
              </p:extLst>
            </p:nvPr>
          </p:nvGraphicFramePr>
          <p:xfrm>
            <a:off x="917575" y="3541713"/>
            <a:ext cx="1511300" cy="468312"/>
          </p:xfrm>
          <a:graphic>
            <a:graphicData uri="http://schemas.openxmlformats.org/presentationml/2006/ole">
              <mc:AlternateContent xmlns:mc="http://schemas.openxmlformats.org/markup-compatibility/2006">
                <mc:Choice xmlns:v="urn:schemas-microsoft-com:vml" Requires="v">
                  <p:oleObj spid="_x0000_s28981" name="Equation" r:id="rId9" imgW="736560" imgH="228600" progId="Equation.3">
                    <p:embed/>
                  </p:oleObj>
                </mc:Choice>
                <mc:Fallback>
                  <p:oleObj name="Equation" r:id="rId9" imgW="736560" imgH="228600" progId="Equation.3">
                    <p:embed/>
                    <p:pic>
                      <p:nvPicPr>
                        <p:cNvPr id="0" name=""/>
                        <p:cNvPicPr/>
                        <p:nvPr/>
                      </p:nvPicPr>
                      <p:blipFill>
                        <a:blip r:embed="rId10"/>
                        <a:stretch>
                          <a:fillRect/>
                        </a:stretch>
                      </p:blipFill>
                      <p:spPr>
                        <a:xfrm>
                          <a:off x="917575" y="3541713"/>
                          <a:ext cx="1511300" cy="468312"/>
                        </a:xfrm>
                        <a:prstGeom prst="rect">
                          <a:avLst/>
                        </a:prstGeom>
                      </p:spPr>
                    </p:pic>
                  </p:oleObj>
                </mc:Fallback>
              </mc:AlternateContent>
            </a:graphicData>
          </a:graphic>
        </p:graphicFrame>
      </p:grpSp>
      <p:sp>
        <p:nvSpPr>
          <p:cNvPr id="17" name="Rectangle 16"/>
          <p:cNvSpPr/>
          <p:nvPr/>
        </p:nvSpPr>
        <p:spPr>
          <a:xfrm>
            <a:off x="2184398" y="3228397"/>
            <a:ext cx="2168414" cy="461665"/>
          </a:xfrm>
          <a:prstGeom prst="rect">
            <a:avLst/>
          </a:prstGeom>
        </p:spPr>
        <p:txBody>
          <a:bodyPr wrap="none">
            <a:spAutoFit/>
          </a:bodyPr>
          <a:lstStyle/>
          <a:p>
            <a:pPr marL="3175">
              <a:spcBef>
                <a:spcPct val="20000"/>
              </a:spcBef>
              <a:defRPr/>
            </a:pPr>
            <a:r>
              <a:rPr lang="en-US" b="1" i="1" dirty="0" smtClean="0">
                <a:solidFill>
                  <a:srgbClr val="FFC000"/>
                </a:solidFill>
                <a:effectLst>
                  <a:outerShdw blurRad="38100" dist="38100" dir="2700000" algn="tl">
                    <a:srgbClr val="000000">
                      <a:alpha val="43137"/>
                    </a:srgbClr>
                  </a:outerShdw>
                </a:effectLst>
                <a:latin typeface="Eurostile LT" pitchFamily="2" charset="0"/>
                <a:ea typeface="ＭＳ Ｐゴシック" charset="-128"/>
                <a:cs typeface="Arial" pitchFamily="34" charset="0"/>
              </a:rPr>
              <a:t>paired t-test</a:t>
            </a:r>
            <a:r>
              <a:rPr lang="en-US" b="1" i="1" dirty="0">
                <a:solidFill>
                  <a:srgbClr val="FFC000"/>
                </a:solidFill>
                <a:effectLst>
                  <a:outerShdw blurRad="38100" dist="38100" dir="2700000" algn="tl">
                    <a:srgbClr val="000000">
                      <a:alpha val="43137"/>
                    </a:srgbClr>
                  </a:outerShdw>
                </a:effectLst>
                <a:latin typeface="Eurostile LT" pitchFamily="2" charset="0"/>
                <a:ea typeface="ＭＳ Ｐゴシック" charset="-128"/>
                <a:cs typeface="Arial" pitchFamily="34" charset="0"/>
              </a:rPr>
              <a:t>:</a:t>
            </a:r>
            <a:endParaRPr lang="en-US" i="1" dirty="0">
              <a:solidFill>
                <a:srgbClr val="FFC000"/>
              </a:solidFill>
              <a:effectLst>
                <a:outerShdw blurRad="38100" dist="38100" dir="2700000" algn="tl">
                  <a:srgbClr val="000000">
                    <a:alpha val="43137"/>
                  </a:srgbClr>
                </a:outerShdw>
              </a:effectLst>
              <a:latin typeface="Eurostile LT" pitchFamily="2" charset="0"/>
              <a:ea typeface="ＭＳ Ｐゴシック" charset="-128"/>
              <a:cs typeface="Arial" charset="0"/>
            </a:endParaRPr>
          </a:p>
        </p:txBody>
      </p:sp>
      <p:sp>
        <p:nvSpPr>
          <p:cNvPr id="19" name="Rectangle 18"/>
          <p:cNvSpPr/>
          <p:nvPr/>
        </p:nvSpPr>
        <p:spPr>
          <a:xfrm>
            <a:off x="1981200" y="1447800"/>
            <a:ext cx="3048000" cy="461665"/>
          </a:xfrm>
          <a:prstGeom prst="rect">
            <a:avLst/>
          </a:prstGeom>
        </p:spPr>
        <p:txBody>
          <a:bodyPr wrap="square">
            <a:spAutoFit/>
          </a:bodyPr>
          <a:lstStyle/>
          <a:p>
            <a:pPr>
              <a:spcBef>
                <a:spcPts val="0"/>
              </a:spcBef>
              <a:defRPr/>
            </a:pPr>
            <a:r>
              <a:rPr lang="en-US" b="1" i="1" dirty="0" smtClean="0">
                <a:solidFill>
                  <a:srgbClr val="FFC000"/>
                </a:solidFill>
                <a:effectLst>
                  <a:outerShdw blurRad="38100" dist="38100" dir="2700000" algn="tl">
                    <a:srgbClr val="000000">
                      <a:alpha val="43137"/>
                    </a:srgbClr>
                  </a:outerShdw>
                </a:effectLst>
                <a:latin typeface="Eurostile LT" pitchFamily="2" charset="0"/>
                <a:ea typeface="+mn-ea"/>
                <a:cs typeface="Arial" pitchFamily="34" charset="0"/>
              </a:rPr>
              <a:t>paired t-interval:</a:t>
            </a:r>
            <a:endParaRPr lang="en-US" b="1" i="1" dirty="0">
              <a:solidFill>
                <a:srgbClr val="FFC000"/>
              </a:solidFill>
              <a:effectLst>
                <a:outerShdw blurRad="38100" dist="38100" dir="2700000" algn="tl">
                  <a:srgbClr val="000000">
                    <a:alpha val="43137"/>
                  </a:srgbClr>
                </a:outerShdw>
              </a:effectLst>
              <a:latin typeface="Eurostile LT" pitchFamily="2" charset="0"/>
              <a:ea typeface="+mn-ea"/>
              <a:cs typeface="Arial" pitchFamily="34" charset="0"/>
            </a:endParaRPr>
          </a:p>
        </p:txBody>
      </p:sp>
      <p:sp>
        <p:nvSpPr>
          <p:cNvPr id="21" name="TextBox 20"/>
          <p:cNvSpPr txBox="1"/>
          <p:nvPr/>
        </p:nvSpPr>
        <p:spPr>
          <a:xfrm>
            <a:off x="2514600" y="685799"/>
            <a:ext cx="4419600" cy="707886"/>
          </a:xfrm>
          <a:prstGeom prst="rect">
            <a:avLst/>
          </a:prstGeom>
          <a:solidFill>
            <a:srgbClr val="FFC000"/>
          </a:solidFill>
        </p:spPr>
        <p:txBody>
          <a:bodyPr wrap="square" rtlCol="0">
            <a:spAutoFit/>
          </a:bodyPr>
          <a:lstStyle/>
          <a:p>
            <a:pPr algn="ctr"/>
            <a:r>
              <a:rPr lang="en-US" sz="2000" dirty="0" smtClean="0">
                <a:effectLst>
                  <a:outerShdw blurRad="38100" dist="38100" dir="2700000" algn="tl">
                    <a:srgbClr val="000000">
                      <a:alpha val="43137"/>
                    </a:srgbClr>
                  </a:outerShdw>
                </a:effectLst>
                <a:latin typeface="Eurostile LT" pitchFamily="2" charset="0"/>
              </a:rPr>
              <a:t>on calculator, just do “</a:t>
            </a:r>
            <a:r>
              <a:rPr lang="en-US" sz="2000" i="1" dirty="0" smtClean="0">
                <a:effectLst>
                  <a:outerShdw blurRad="38100" dist="38100" dir="2700000" algn="tl">
                    <a:srgbClr val="000000">
                      <a:alpha val="43137"/>
                    </a:srgbClr>
                  </a:outerShdw>
                </a:effectLst>
                <a:latin typeface="Eurostile LT" pitchFamily="2" charset="0"/>
              </a:rPr>
              <a:t>t</a:t>
            </a:r>
            <a:r>
              <a:rPr lang="en-US" sz="2000" dirty="0" smtClean="0">
                <a:effectLst>
                  <a:outerShdw blurRad="38100" dist="38100" dir="2700000" algn="tl">
                    <a:srgbClr val="000000">
                      <a:alpha val="43137"/>
                    </a:srgbClr>
                  </a:outerShdw>
                </a:effectLst>
                <a:latin typeface="Eurostile LT" pitchFamily="2" charset="0"/>
              </a:rPr>
              <a:t>-test” or </a:t>
            </a:r>
            <a:br>
              <a:rPr lang="en-US" sz="2000" dirty="0" smtClean="0">
                <a:effectLst>
                  <a:outerShdw blurRad="38100" dist="38100" dir="2700000" algn="tl">
                    <a:srgbClr val="000000">
                      <a:alpha val="43137"/>
                    </a:srgbClr>
                  </a:outerShdw>
                </a:effectLst>
                <a:latin typeface="Eurostile LT" pitchFamily="2" charset="0"/>
              </a:rPr>
            </a:br>
            <a:r>
              <a:rPr lang="en-US" sz="2000" dirty="0" smtClean="0">
                <a:effectLst>
                  <a:outerShdw blurRad="38100" dist="38100" dir="2700000" algn="tl">
                    <a:srgbClr val="000000">
                      <a:alpha val="43137"/>
                    </a:srgbClr>
                  </a:outerShdw>
                </a:effectLst>
                <a:latin typeface="Eurostile LT" pitchFamily="2" charset="0"/>
              </a:rPr>
              <a:t>“</a:t>
            </a:r>
            <a:r>
              <a:rPr lang="en-US" sz="2000" i="1" dirty="0" smtClean="0">
                <a:effectLst>
                  <a:outerShdw blurRad="38100" dist="38100" dir="2700000" algn="tl">
                    <a:srgbClr val="000000">
                      <a:alpha val="43137"/>
                    </a:srgbClr>
                  </a:outerShdw>
                </a:effectLst>
                <a:latin typeface="Eurostile LT" pitchFamily="2" charset="0"/>
              </a:rPr>
              <a:t>t</a:t>
            </a:r>
            <a:r>
              <a:rPr lang="en-US" sz="2000" dirty="0" smtClean="0">
                <a:effectLst>
                  <a:outerShdw blurRad="38100" dist="38100" dir="2700000" algn="tl">
                    <a:srgbClr val="000000">
                      <a:alpha val="43137"/>
                    </a:srgbClr>
                  </a:outerShdw>
                </a:effectLst>
                <a:latin typeface="Eurostile LT" pitchFamily="2" charset="0"/>
              </a:rPr>
              <a:t>-interval” </a:t>
            </a:r>
            <a:r>
              <a:rPr lang="en-US" sz="2000" dirty="0" smtClean="0">
                <a:effectLst>
                  <a:outerShdw blurRad="38100" dist="38100" dir="2700000" algn="tl">
                    <a:srgbClr val="000000">
                      <a:alpha val="43137"/>
                    </a:srgbClr>
                  </a:outerShdw>
                </a:effectLst>
                <a:latin typeface="Eurostile LT Bold" pitchFamily="2" charset="0"/>
              </a:rPr>
              <a:t>with the </a:t>
            </a:r>
            <a:r>
              <a:rPr lang="en-US" sz="2000" u="sng" dirty="0" smtClean="0">
                <a:effectLst>
                  <a:outerShdw blurRad="38100" dist="38100" dir="2700000" algn="tl">
                    <a:srgbClr val="000000">
                      <a:alpha val="43137"/>
                    </a:srgbClr>
                  </a:outerShdw>
                </a:effectLst>
                <a:latin typeface="Eurostile LT Bold" pitchFamily="2" charset="0"/>
              </a:rPr>
              <a:t>differences</a:t>
            </a:r>
            <a:endParaRPr lang="en-US" sz="2000" u="sng" dirty="0">
              <a:effectLst>
                <a:outerShdw blurRad="38100" dist="38100" dir="2700000" algn="tl">
                  <a:srgbClr val="000000">
                    <a:alpha val="43137"/>
                  </a:srgbClr>
                </a:outerShdw>
              </a:effectLst>
              <a:latin typeface="Eurostile LT Bold" pitchFamily="2" charset="0"/>
            </a:endParaRPr>
          </a:p>
        </p:txBody>
      </p:sp>
    </p:spTree>
    <p:extLst>
      <p:ext uri="{BB962C8B-B14F-4D97-AF65-F5344CB8AC3E}">
        <p14:creationId xmlns:p14="http://schemas.microsoft.com/office/powerpoint/2010/main" val="1093799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1"/>
                                        </p:tgtEl>
                                        <p:attrNameLst>
                                          <p:attrName>style.visibility</p:attrName>
                                        </p:attrNameLst>
                                      </p:cBhvr>
                                      <p:to>
                                        <p:strVal val="visible"/>
                                      </p:to>
                                    </p:set>
                                    <p:anim calcmode="lin" valueType="num">
                                      <p:cBhvr additive="base">
                                        <p:cTn id="26" dur="500" fill="hold"/>
                                        <p:tgtEl>
                                          <p:spTgt spid="21"/>
                                        </p:tgtEl>
                                        <p:attrNameLst>
                                          <p:attrName>ppt_x</p:attrName>
                                        </p:attrNameLst>
                                      </p:cBhvr>
                                      <p:tavLst>
                                        <p:tav tm="0">
                                          <p:val>
                                            <p:strVal val="#ppt_x"/>
                                          </p:val>
                                        </p:tav>
                                        <p:tav tm="100000">
                                          <p:val>
                                            <p:strVal val="#ppt_x"/>
                                          </p:val>
                                        </p:tav>
                                      </p:tavLst>
                                    </p:anim>
                                    <p:anim calcmode="lin" valueType="num">
                                      <p:cBhvr additive="base">
                                        <p:cTn id="2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2" presetClass="emph" presetSubtype="0" fill="hold" grpId="1" nodeType="clickEffect">
                                  <p:stCondLst>
                                    <p:cond delay="0"/>
                                  </p:stCondLst>
                                  <p:childTnLst>
                                    <p:animRot by="120000">
                                      <p:cBhvr>
                                        <p:cTn id="31" dur="100" fill="hold">
                                          <p:stCondLst>
                                            <p:cond delay="0"/>
                                          </p:stCondLst>
                                        </p:cTn>
                                        <p:tgtEl>
                                          <p:spTgt spid="21"/>
                                        </p:tgtEl>
                                        <p:attrNameLst>
                                          <p:attrName>r</p:attrName>
                                        </p:attrNameLst>
                                      </p:cBhvr>
                                    </p:animRot>
                                    <p:animRot by="-240000">
                                      <p:cBhvr>
                                        <p:cTn id="32" dur="200" fill="hold">
                                          <p:stCondLst>
                                            <p:cond delay="200"/>
                                          </p:stCondLst>
                                        </p:cTn>
                                        <p:tgtEl>
                                          <p:spTgt spid="21"/>
                                        </p:tgtEl>
                                        <p:attrNameLst>
                                          <p:attrName>r</p:attrName>
                                        </p:attrNameLst>
                                      </p:cBhvr>
                                    </p:animRot>
                                    <p:animRot by="240000">
                                      <p:cBhvr>
                                        <p:cTn id="33" dur="200" fill="hold">
                                          <p:stCondLst>
                                            <p:cond delay="400"/>
                                          </p:stCondLst>
                                        </p:cTn>
                                        <p:tgtEl>
                                          <p:spTgt spid="21"/>
                                        </p:tgtEl>
                                        <p:attrNameLst>
                                          <p:attrName>r</p:attrName>
                                        </p:attrNameLst>
                                      </p:cBhvr>
                                    </p:animRot>
                                    <p:animRot by="-240000">
                                      <p:cBhvr>
                                        <p:cTn id="34" dur="200" fill="hold">
                                          <p:stCondLst>
                                            <p:cond delay="600"/>
                                          </p:stCondLst>
                                        </p:cTn>
                                        <p:tgtEl>
                                          <p:spTgt spid="21"/>
                                        </p:tgtEl>
                                        <p:attrNameLst>
                                          <p:attrName>r</p:attrName>
                                        </p:attrNameLst>
                                      </p:cBhvr>
                                    </p:animRot>
                                    <p:animRot by="120000">
                                      <p:cBhvr>
                                        <p:cTn id="35" dur="200" fill="hold">
                                          <p:stCondLst>
                                            <p:cond delay="800"/>
                                          </p:stCondLst>
                                        </p:cTn>
                                        <p:tgtEl>
                                          <p:spTgt spid="2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1" grpId="1"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bg>
      <p:bgPr>
        <a:solidFill>
          <a:schemeClr val="tx2">
            <a:lumMod val="75000"/>
          </a:schemeClr>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6200" y="76200"/>
            <a:ext cx="8305800" cy="609600"/>
          </a:xfrm>
        </p:spPr>
        <p:txBody>
          <a:bodyPr/>
          <a:lstStyle/>
          <a:p>
            <a:pPr algn="l" eaLnBrk="1" hangingPunct="1"/>
            <a:r>
              <a:rPr lang="en-US" sz="2400" dirty="0" smtClean="0">
                <a:solidFill>
                  <a:schemeClr val="tx2">
                    <a:lumMod val="40000"/>
                    <a:lumOff val="60000"/>
                  </a:schemeClr>
                </a:solidFill>
                <a:latin typeface="Gotham Black" pitchFamily="50" charset="0"/>
              </a:rPr>
              <a:t>SOME TIPS ON HOW TO TELL MATCHED PAIRS…</a:t>
            </a:r>
          </a:p>
        </p:txBody>
      </p:sp>
      <p:sp>
        <p:nvSpPr>
          <p:cNvPr id="3" name="TextBox 2"/>
          <p:cNvSpPr txBox="1"/>
          <p:nvPr/>
        </p:nvSpPr>
        <p:spPr>
          <a:xfrm>
            <a:off x="457200" y="1155680"/>
            <a:ext cx="7620000" cy="3416320"/>
          </a:xfrm>
          <a:prstGeom prst="rect">
            <a:avLst/>
          </a:prstGeom>
          <a:noFill/>
        </p:spPr>
        <p:txBody>
          <a:bodyPr wrap="square" rtlCol="0">
            <a:spAutoFit/>
          </a:bodyPr>
          <a:lstStyle/>
          <a:p>
            <a:pPr marL="342900" indent="-342900">
              <a:buFont typeface="Arial" pitchFamily="34" charset="0"/>
              <a:buChar char="•"/>
            </a:pPr>
            <a:r>
              <a:rPr lang="en-US" dirty="0" smtClean="0">
                <a:solidFill>
                  <a:schemeClr val="bg1"/>
                </a:solidFill>
                <a:latin typeface="Gotham Medium" pitchFamily="50" charset="0"/>
              </a:rPr>
              <a:t>The two sets of data MUST have the same number of elements…</a:t>
            </a:r>
            <a:br>
              <a:rPr lang="en-US" dirty="0" smtClean="0">
                <a:solidFill>
                  <a:schemeClr val="bg1"/>
                </a:solidFill>
                <a:latin typeface="Gotham Medium" pitchFamily="50" charset="0"/>
              </a:rPr>
            </a:br>
            <a:endParaRPr lang="en-US" dirty="0" smtClean="0">
              <a:solidFill>
                <a:schemeClr val="bg1"/>
              </a:solidFill>
              <a:latin typeface="Gotham Medium" pitchFamily="50" charset="0"/>
            </a:endParaRPr>
          </a:p>
          <a:p>
            <a:pPr marL="342900" indent="-342900">
              <a:buFont typeface="Arial" pitchFamily="34" charset="0"/>
              <a:buChar char="•"/>
            </a:pPr>
            <a:r>
              <a:rPr lang="en-US" dirty="0" smtClean="0">
                <a:solidFill>
                  <a:schemeClr val="bg1"/>
                </a:solidFill>
                <a:latin typeface="Gotham Medium" pitchFamily="50" charset="0"/>
              </a:rPr>
              <a:t>HOWEVER, just because both sets of data have the same count does NOT NECESSARILY make it matched pairs (so be careful!)</a:t>
            </a:r>
            <a:br>
              <a:rPr lang="en-US" dirty="0" smtClean="0">
                <a:solidFill>
                  <a:schemeClr val="bg1"/>
                </a:solidFill>
                <a:latin typeface="Gotham Medium" pitchFamily="50" charset="0"/>
              </a:rPr>
            </a:br>
            <a:endParaRPr lang="en-US" dirty="0" smtClean="0">
              <a:solidFill>
                <a:schemeClr val="bg1"/>
              </a:solidFill>
              <a:latin typeface="Gotham Medium" pitchFamily="50" charset="0"/>
            </a:endParaRPr>
          </a:p>
          <a:p>
            <a:pPr marL="342900" indent="-342900">
              <a:buFont typeface="Arial" pitchFamily="34" charset="0"/>
              <a:buChar char="•"/>
            </a:pPr>
            <a:r>
              <a:rPr lang="en-US" dirty="0" smtClean="0">
                <a:solidFill>
                  <a:schemeClr val="bg1"/>
                </a:solidFill>
                <a:latin typeface="Gotham Medium" pitchFamily="50" charset="0"/>
              </a:rPr>
              <a:t>Is each PAIR of numbers linked somehow? </a:t>
            </a:r>
            <a:r>
              <a:rPr lang="en-US" dirty="0" smtClean="0">
                <a:solidFill>
                  <a:schemeClr val="tx2">
                    <a:lumMod val="20000"/>
                    <a:lumOff val="80000"/>
                  </a:schemeClr>
                </a:solidFill>
                <a:latin typeface="Creepy" pitchFamily="82" charset="0"/>
              </a:rPr>
              <a:t>(sometimes this is very difficult to determine)</a:t>
            </a:r>
            <a:endParaRPr lang="en-US" dirty="0">
              <a:solidFill>
                <a:schemeClr val="tx2">
                  <a:lumMod val="20000"/>
                  <a:lumOff val="80000"/>
                </a:schemeClr>
              </a:solidFill>
              <a:latin typeface="Creepy" pitchFamily="82" charset="0"/>
            </a:endParaRPr>
          </a:p>
        </p:txBody>
      </p:sp>
      <p:sp>
        <p:nvSpPr>
          <p:cNvPr id="16" name="Rectangle 2"/>
          <p:cNvSpPr txBox="1">
            <a:spLocks noChangeArrowheads="1"/>
          </p:cNvSpPr>
          <p:nvPr/>
        </p:nvSpPr>
        <p:spPr bwMode="auto">
          <a:xfrm>
            <a:off x="3505200" y="457200"/>
            <a:ext cx="4724400" cy="38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r" eaLnBrk="1" hangingPunct="1"/>
            <a:r>
              <a:rPr lang="en-US" sz="1400" dirty="0" smtClean="0">
                <a:solidFill>
                  <a:schemeClr val="tx2">
                    <a:lumMod val="20000"/>
                    <a:lumOff val="80000"/>
                  </a:schemeClr>
                </a:solidFill>
                <a:latin typeface="Gotham Medium" pitchFamily="50" charset="0"/>
              </a:rPr>
              <a:t>(WARNING: THIS IS </a:t>
            </a:r>
            <a:r>
              <a:rPr lang="en-US" sz="1400" u="sng" dirty="0" smtClean="0">
                <a:solidFill>
                  <a:schemeClr val="tx2">
                    <a:lumMod val="20000"/>
                    <a:lumOff val="80000"/>
                  </a:schemeClr>
                </a:solidFill>
                <a:latin typeface="Gotham Black" pitchFamily="50" charset="0"/>
              </a:rPr>
              <a:t>NOT</a:t>
            </a:r>
            <a:r>
              <a:rPr lang="en-US" sz="1400" dirty="0" smtClean="0">
                <a:solidFill>
                  <a:schemeClr val="tx2">
                    <a:lumMod val="20000"/>
                    <a:lumOff val="80000"/>
                  </a:schemeClr>
                </a:solidFill>
                <a:latin typeface="Gotham Medium" pitchFamily="50" charset="0"/>
              </a:rPr>
              <a:t> A COMPLETE LIST)</a:t>
            </a:r>
          </a:p>
        </p:txBody>
      </p:sp>
    </p:spTree>
    <p:extLst>
      <p:ext uri="{BB962C8B-B14F-4D97-AF65-F5344CB8AC3E}">
        <p14:creationId xmlns:p14="http://schemas.microsoft.com/office/powerpoint/2010/main" val="580432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5788</TotalTime>
  <Words>1144</Words>
  <Application>Microsoft Office PowerPoint</Application>
  <PresentationFormat>On-screen Show (4:3)</PresentationFormat>
  <Paragraphs>263</Paragraphs>
  <Slides>15</Slides>
  <Notes>0</Notes>
  <HiddenSlides>0</HiddenSlides>
  <MMClips>0</MMClips>
  <ScaleCrop>false</ScaleCrop>
  <HeadingPairs>
    <vt:vector size="6" baseType="variant">
      <vt:variant>
        <vt:lpstr>Theme</vt:lpstr>
      </vt:variant>
      <vt:variant>
        <vt:i4>5</vt:i4>
      </vt:variant>
      <vt:variant>
        <vt:lpstr>Embedded OLE Servers</vt:lpstr>
      </vt:variant>
      <vt:variant>
        <vt:i4>1</vt:i4>
      </vt:variant>
      <vt:variant>
        <vt:lpstr>Slide Titles</vt:lpstr>
      </vt:variant>
      <vt:variant>
        <vt:i4>15</vt:i4>
      </vt:variant>
    </vt:vector>
  </HeadingPairs>
  <TitlesOfParts>
    <vt:vector size="21" baseType="lpstr">
      <vt:lpstr>Default Design</vt:lpstr>
      <vt:lpstr>Office Theme</vt:lpstr>
      <vt:lpstr>2_Office Theme</vt:lpstr>
      <vt:lpstr>4_Office Theme</vt:lpstr>
      <vt:lpstr>1_Default Design</vt:lpstr>
      <vt:lpstr>Equation</vt:lpstr>
      <vt:lpstr>INFERENCE WITH MATCHED PAIRS</vt:lpstr>
      <vt:lpstr>PowerPoint Presentation</vt:lpstr>
      <vt:lpstr>PowerPoint Presentation</vt:lpstr>
      <vt:lpstr>PowerPoint Presentation</vt:lpstr>
      <vt:lpstr>Why matched pairs?</vt:lpstr>
      <vt:lpstr>Last flap of our “means” foldable (outside)</vt:lpstr>
      <vt:lpstr>Update your foldables (inside, top half)</vt:lpstr>
      <vt:lpstr>Update your foldables (inside, bottom half)</vt:lpstr>
      <vt:lpstr>SOME TIPS ON HOW TO TELL MATCHED PAIRS…</vt:lpstr>
      <vt:lpstr>PowerPoint Presentation</vt:lpstr>
      <vt:lpstr>PowerPoint Presentation</vt:lpstr>
      <vt:lpstr>PowerPoint Presentation</vt:lpstr>
      <vt:lpstr>PowerPoint Presentation</vt:lpstr>
      <vt:lpstr>PowerPoint Presentation</vt:lpstr>
      <vt:lpstr>PowerPoint Presentation</vt:lpstr>
    </vt:vector>
  </TitlesOfParts>
  <Company>Plano ISD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Tests of Significance</dc:title>
  <dc:creator>Plano ISD</dc:creator>
  <cp:lastModifiedBy>Brian Youn</cp:lastModifiedBy>
  <cp:revision>161</cp:revision>
  <dcterms:created xsi:type="dcterms:W3CDTF">2004-01-16T13:19:50Z</dcterms:created>
  <dcterms:modified xsi:type="dcterms:W3CDTF">2015-02-09T04:23:15Z</dcterms:modified>
</cp:coreProperties>
</file>