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  <p:sldMasterId id="2147483675" r:id="rId3"/>
    <p:sldMasterId id="2147483688" r:id="rId4"/>
    <p:sldMasterId id="2147483701" r:id="rId5"/>
    <p:sldMasterId id="2147483714" r:id="rId6"/>
  </p:sldMasterIdLst>
  <p:notesMasterIdLst>
    <p:notesMasterId r:id="rId30"/>
  </p:notesMasterIdLst>
  <p:handoutMasterIdLst>
    <p:handoutMasterId r:id="rId31"/>
  </p:handoutMasterIdLst>
  <p:sldIdLst>
    <p:sldId id="338" r:id="rId7"/>
    <p:sldId id="342" r:id="rId8"/>
    <p:sldId id="368" r:id="rId9"/>
    <p:sldId id="345" r:id="rId10"/>
    <p:sldId id="346" r:id="rId11"/>
    <p:sldId id="347" r:id="rId12"/>
    <p:sldId id="371" r:id="rId13"/>
    <p:sldId id="366" r:id="rId14"/>
    <p:sldId id="352" r:id="rId15"/>
    <p:sldId id="353" r:id="rId16"/>
    <p:sldId id="365" r:id="rId17"/>
    <p:sldId id="350" r:id="rId18"/>
    <p:sldId id="363" r:id="rId19"/>
    <p:sldId id="385" r:id="rId20"/>
    <p:sldId id="379" r:id="rId21"/>
    <p:sldId id="380" r:id="rId22"/>
    <p:sldId id="381" r:id="rId23"/>
    <p:sldId id="375" r:id="rId24"/>
    <p:sldId id="359" r:id="rId25"/>
    <p:sldId id="382" r:id="rId26"/>
    <p:sldId id="383" r:id="rId27"/>
    <p:sldId id="384" r:id="rId28"/>
    <p:sldId id="339" r:id="rId29"/>
  </p:sldIdLst>
  <p:sldSz cx="9144000" cy="6858000" type="letter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66"/>
    <a:srgbClr val="D8ECF8"/>
    <a:srgbClr val="FDDCA1"/>
    <a:srgbClr val="B8F6FE"/>
    <a:srgbClr val="CCECFF"/>
    <a:srgbClr val="EF9C51"/>
    <a:srgbClr val="D31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55" autoAdjust="0"/>
    <p:restoredTop sz="94660"/>
  </p:normalViewPr>
  <p:slideViewPr>
    <p:cSldViewPr snapToObjects="1">
      <p:cViewPr>
        <p:scale>
          <a:sx n="90" d="100"/>
          <a:sy n="90" d="100"/>
        </p:scale>
        <p:origin x="-882" y="-72"/>
      </p:cViewPr>
      <p:guideLst>
        <p:guide orient="horz" pos="3120"/>
        <p:guide pos="1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3144"/>
    </p:cViewPr>
  </p:sorterViewPr>
  <p:notesViewPr>
    <p:cSldViewPr snapToObjects="1">
      <p:cViewPr>
        <p:scale>
          <a:sx n="100" d="100"/>
          <a:sy n="100" d="100"/>
        </p:scale>
        <p:origin x="-780" y="21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</a:defRPr>
            </a:lvl1pPr>
          </a:lstStyle>
          <a:p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</a:defRPr>
            </a:lvl1pPr>
          </a:lstStyle>
          <a:p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fld id="{E83C1215-C2EF-4B49-A342-77C041E77DEA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9206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</a:defRPr>
            </a:lvl1pPr>
          </a:lstStyle>
          <a:p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endParaRPr lang="en-CA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</a:defRPr>
            </a:lvl1pPr>
          </a:lstStyle>
          <a:p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fld id="{BA12BC20-5075-4E2F-9CC8-181D4D137B4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828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.jpe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Rectangle 51"/>
          <p:cNvSpPr>
            <a:spLocks noChangeArrowheads="1"/>
          </p:cNvSpPr>
          <p:nvPr userDrawn="1"/>
        </p:nvSpPr>
        <p:spPr bwMode="auto">
          <a:xfrm>
            <a:off x="0" y="2147888"/>
            <a:ext cx="9144000" cy="480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CC6EB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9" name="Rectangle 53"/>
          <p:cNvSpPr>
            <a:spLocks noChangeArrowheads="1"/>
          </p:cNvSpPr>
          <p:nvPr userDrawn="1"/>
        </p:nvSpPr>
        <p:spPr bwMode="auto">
          <a:xfrm>
            <a:off x="5710238" y="1371600"/>
            <a:ext cx="2595562" cy="5483225"/>
          </a:xfrm>
          <a:prstGeom prst="rect">
            <a:avLst/>
          </a:prstGeom>
          <a:gradFill rotWithShape="1">
            <a:gsLst>
              <a:gs pos="0">
                <a:srgbClr val="8CC6EB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43" name="Picture 47" descr="Pearson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721350"/>
            <a:ext cx="682625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0" name="Picture 44" descr="smw2_cov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1598613"/>
            <a:ext cx="2211388" cy="274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5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52600" y="6096000"/>
            <a:ext cx="5638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/>
              <a:t>Copyright © 2007 Pearson Education, Inc. Publishing as Pearson Addison-Wesley</a:t>
            </a:r>
          </a:p>
        </p:txBody>
      </p:sp>
      <p:sp>
        <p:nvSpPr>
          <p:cNvPr id="4126" name="Rectangle 30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685800"/>
            <a:ext cx="7391400" cy="16764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 wrap="none" anchor="ctr"/>
          <a:lstStyle>
            <a:lvl1pPr>
              <a:defRPr sz="6600"/>
            </a:lvl1pPr>
          </a:lstStyle>
          <a:p>
            <a:pPr lvl="0"/>
            <a:r>
              <a:rPr lang="en-US" noProof="0" smtClean="0"/>
              <a:t>Master title style</a:t>
            </a:r>
          </a:p>
        </p:txBody>
      </p:sp>
      <p:sp>
        <p:nvSpPr>
          <p:cNvPr id="4134" name="Rectangle 38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2438400"/>
            <a:ext cx="4572000" cy="22098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>
            <a:lvl1pPr marL="0" indent="0">
              <a:buFont typeface="Wingdings" pitchFamily="2" charset="2"/>
              <a:buNone/>
              <a:defRPr sz="36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50" name="Line 54"/>
          <p:cNvSpPr>
            <a:spLocks noChangeShapeType="1"/>
          </p:cNvSpPr>
          <p:nvPr userDrawn="1"/>
        </p:nvSpPr>
        <p:spPr bwMode="auto">
          <a:xfrm>
            <a:off x="0" y="6626225"/>
            <a:ext cx="9144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7- </a:t>
            </a:r>
            <a:fld id="{620F3E4B-2DBB-4C7E-90E5-BC62863FAE58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116371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076450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6076950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7- </a:t>
            </a:r>
            <a:fld id="{D10FB488-4776-4C0D-BDF5-BBB92DC6AE42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789393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7263" y="1600200"/>
            <a:ext cx="4071937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7263" y="3962400"/>
            <a:ext cx="4071937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50088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7- </a:t>
            </a:r>
            <a:fld id="{60DFCA0E-9097-4F51-B314-284AC168E7BE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005131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35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15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185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01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50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52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0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7- </a:t>
            </a:r>
            <a:fld id="{B6334BC3-546E-4C85-843D-F6821EE44FEA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63547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78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81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43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49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50088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Slide 6- </a:t>
            </a:r>
            <a:fld id="{7F019C8A-0C4B-4984-9B55-CC84B4B5779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5043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8C3A25-DB3A-47CD-935C-F650FD30E240}" type="datetimeFigureOut">
              <a:rPr lang="en-US"/>
              <a:pPr/>
              <a:t>10/22/2015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328FF7-84BB-432F-A2F5-66FB89415F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9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F71FBB-7EE0-4CCA-9D29-FA80A880B37F}" type="datetimeFigureOut">
              <a:rPr lang="en-US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71E1B-DFE1-4B33-B594-F0BEE96976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76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1375EF-7A30-42C6-A7E0-6273688CF49B}" type="datetimeFigureOut">
              <a:rPr lang="en-US"/>
              <a:pPr/>
              <a:t>10/22/2015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3F858D-0665-4CCC-A61E-5E9613CC7B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97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BD1A21-5249-4AB7-AD93-5638D4B3CE27}" type="datetimeFigureOut">
              <a:rPr lang="en-US"/>
              <a:pPr/>
              <a:t>10/22/2015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7DAB2-2250-46B5-9703-2316B7950F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49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2506B4-34BE-4D05-952D-999B246ABCAA}" type="datetimeFigureOut">
              <a:rPr lang="en-US"/>
              <a:pPr/>
              <a:t>10/22/2015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7E18B-79C6-4901-9FE2-A457EE6CD2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24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7- </a:t>
            </a:r>
            <a:fld id="{88169DB0-F502-4793-BA07-76298416D4AA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7064611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7CCACF-7297-4210-8302-E2542810F83A}" type="datetimeFigureOut">
              <a:rPr lang="en-US"/>
              <a:pPr/>
              <a:t>10/22/2015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75E75-9DD6-4376-9F57-6B30C5FE5E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7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6DD9F5-80C9-4C59-ACED-AE5D03CCFF4E}" type="datetimeFigureOut">
              <a:rPr lang="en-US"/>
              <a:pPr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B20F8-8CAA-4D36-8561-058737B904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491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4724D8-ECA1-4821-B943-ACCBA372EFC6}" type="datetimeFigureOut">
              <a:rPr lang="en-US"/>
              <a:pPr/>
              <a:t>10/22/2015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01D85-38FF-4070-A674-981B7340CA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74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fld id="{5BF2B672-C2A0-4010-BA97-41B52204F068}" type="datetimeFigureOut">
              <a:rPr lang="en-US"/>
              <a:pPr/>
              <a:t>10/22/2015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970A39CC-9F2E-497C-874D-219606344C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02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6CADF0-723D-408F-94F2-85460F3D0294}" type="datetimeFigureOut">
              <a:rPr lang="en-US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AF84C-307D-489D-9C97-226F02CAFB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34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F7AB94-4329-42D9-9AE6-4094DCF56FE8}" type="datetimeFigureOut">
              <a:rPr lang="en-US"/>
              <a:pPr/>
              <a:t>10/22/2015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8CE72-F6D3-474C-8086-C5ED9A96C1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867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21C73C-4E5A-4D30-9AEC-B00946FDD3E5}" type="datetimeFigureOut">
              <a:rPr lang="en-US"/>
              <a:pPr/>
              <a:t>10/22/2015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DA6FC-1E25-4D49-9251-165E13F6CD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38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Rectangle 51"/>
          <p:cNvSpPr>
            <a:spLocks noChangeArrowheads="1"/>
          </p:cNvSpPr>
          <p:nvPr userDrawn="1"/>
        </p:nvSpPr>
        <p:spPr bwMode="auto">
          <a:xfrm>
            <a:off x="0" y="2147888"/>
            <a:ext cx="9144000" cy="480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CC6EB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49" name="Rectangle 53"/>
          <p:cNvSpPr>
            <a:spLocks noChangeArrowheads="1"/>
          </p:cNvSpPr>
          <p:nvPr userDrawn="1"/>
        </p:nvSpPr>
        <p:spPr bwMode="auto">
          <a:xfrm>
            <a:off x="5710238" y="1371600"/>
            <a:ext cx="2595562" cy="5483225"/>
          </a:xfrm>
          <a:prstGeom prst="rect">
            <a:avLst/>
          </a:prstGeom>
          <a:gradFill rotWithShape="1">
            <a:gsLst>
              <a:gs pos="0">
                <a:srgbClr val="8CC6EB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4143" name="Picture 47" descr="Pearson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721350"/>
            <a:ext cx="682625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0" name="Picture 44" descr="smw2_cov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1598613"/>
            <a:ext cx="2211388" cy="274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5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52600" y="6096000"/>
            <a:ext cx="5638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>
                <a:solidFill>
                  <a:srgbClr val="000000"/>
                </a:solidFill>
              </a:rPr>
              <a:t>Copyright © 2007 Pearson Education, Inc. Publishing as Pearson Addison-Wesley</a:t>
            </a:r>
          </a:p>
        </p:txBody>
      </p:sp>
      <p:sp>
        <p:nvSpPr>
          <p:cNvPr id="4126" name="Rectangle 30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685800"/>
            <a:ext cx="7391400" cy="16764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 wrap="none" anchor="ctr"/>
          <a:lstStyle>
            <a:lvl1pPr>
              <a:defRPr sz="6600"/>
            </a:lvl1pPr>
          </a:lstStyle>
          <a:p>
            <a:pPr lvl="0"/>
            <a:r>
              <a:rPr lang="en-US" noProof="0" smtClean="0"/>
              <a:t>Master title style</a:t>
            </a:r>
          </a:p>
        </p:txBody>
      </p:sp>
      <p:sp>
        <p:nvSpPr>
          <p:cNvPr id="4134" name="Rectangle 38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2438400"/>
            <a:ext cx="4572000" cy="22098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>
            <a:lvl1pPr marL="0" indent="0">
              <a:buFont typeface="Wingdings" pitchFamily="2" charset="2"/>
              <a:buNone/>
              <a:defRPr sz="36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50" name="Line 54"/>
          <p:cNvSpPr>
            <a:spLocks noChangeShapeType="1"/>
          </p:cNvSpPr>
          <p:nvPr userDrawn="1"/>
        </p:nvSpPr>
        <p:spPr bwMode="auto">
          <a:xfrm>
            <a:off x="0" y="6626225"/>
            <a:ext cx="9144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5367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7- </a:t>
            </a:r>
            <a:fld id="{B6334BC3-546E-4C85-843D-F6821EE44FEA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3220547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7- </a:t>
            </a:r>
            <a:fld id="{88169DB0-F502-4793-BA07-76298416D4AA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19385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7- </a:t>
            </a:r>
            <a:fld id="{B2EE8FC4-6BE6-48B5-A79E-A739B83F56E0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327584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7- </a:t>
            </a:r>
            <a:fld id="{B2EE8FC4-6BE6-48B5-A79E-A739B83F56E0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094610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7- </a:t>
            </a:r>
            <a:fld id="{8900E3B8-B2B1-4846-8D43-C9989C43CFB5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5916917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7- </a:t>
            </a:r>
            <a:fld id="{1DCE5A3D-FA9F-4EE1-B8BF-C472E4450F79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4959593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7- </a:t>
            </a:r>
            <a:fld id="{894DA4E7-9442-4737-A874-2F92FE500327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3711575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7- </a:t>
            </a:r>
            <a:fld id="{8AB7866E-77A0-4367-AF7A-7B5909BB6B3E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4850956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7- </a:t>
            </a:r>
            <a:fld id="{3F9529EE-1BC3-41E1-84F2-2FC8A0525BE1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2219551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7- </a:t>
            </a:r>
            <a:fld id="{620F3E4B-2DBB-4C7E-90E5-BC62863FAE58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5521504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076450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6076950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7- </a:t>
            </a:r>
            <a:fld id="{D10FB488-4776-4C0D-BDF5-BBB92DC6AE42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3054980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7263" y="1600200"/>
            <a:ext cx="4071937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7263" y="3962400"/>
            <a:ext cx="4071937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50088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7- </a:t>
            </a:r>
            <a:fld id="{60DFCA0E-9097-4F51-B314-284AC168E7BE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044138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Rectangle 51"/>
          <p:cNvSpPr>
            <a:spLocks noChangeArrowheads="1"/>
          </p:cNvSpPr>
          <p:nvPr userDrawn="1"/>
        </p:nvSpPr>
        <p:spPr bwMode="auto">
          <a:xfrm>
            <a:off x="0" y="2147888"/>
            <a:ext cx="9144000" cy="480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CC6EB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49" name="Rectangle 53"/>
          <p:cNvSpPr>
            <a:spLocks noChangeArrowheads="1"/>
          </p:cNvSpPr>
          <p:nvPr userDrawn="1"/>
        </p:nvSpPr>
        <p:spPr bwMode="auto">
          <a:xfrm>
            <a:off x="5710238" y="1371600"/>
            <a:ext cx="2595562" cy="5483225"/>
          </a:xfrm>
          <a:prstGeom prst="rect">
            <a:avLst/>
          </a:prstGeom>
          <a:gradFill rotWithShape="1">
            <a:gsLst>
              <a:gs pos="0">
                <a:srgbClr val="8CC6EB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4143" name="Picture 47" descr="Pearson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721350"/>
            <a:ext cx="682625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0" name="Picture 44" descr="smw2_cov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1598613"/>
            <a:ext cx="2211388" cy="274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5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52600" y="6096000"/>
            <a:ext cx="5638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>
                <a:solidFill>
                  <a:srgbClr val="000000"/>
                </a:solidFill>
              </a:rPr>
              <a:t>Copyright © 2007 Pearson Education, Inc. Publishing as Pearson Addison-Wesley</a:t>
            </a:r>
          </a:p>
        </p:txBody>
      </p:sp>
      <p:sp>
        <p:nvSpPr>
          <p:cNvPr id="4126" name="Rectangle 30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685800"/>
            <a:ext cx="7391400" cy="16764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 wrap="none" anchor="ctr"/>
          <a:lstStyle>
            <a:lvl1pPr>
              <a:defRPr sz="6600"/>
            </a:lvl1pPr>
          </a:lstStyle>
          <a:p>
            <a:pPr lvl="0"/>
            <a:r>
              <a:rPr lang="en-US" noProof="0" smtClean="0"/>
              <a:t>Master title style</a:t>
            </a:r>
          </a:p>
        </p:txBody>
      </p:sp>
      <p:sp>
        <p:nvSpPr>
          <p:cNvPr id="4134" name="Rectangle 38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2438400"/>
            <a:ext cx="4572000" cy="22098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>
            <a:lvl1pPr marL="0" indent="0">
              <a:buFont typeface="Wingdings" pitchFamily="2" charset="2"/>
              <a:buNone/>
              <a:defRPr sz="36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50" name="Line 54"/>
          <p:cNvSpPr>
            <a:spLocks noChangeShapeType="1"/>
          </p:cNvSpPr>
          <p:nvPr userDrawn="1"/>
        </p:nvSpPr>
        <p:spPr bwMode="auto">
          <a:xfrm>
            <a:off x="0" y="6626225"/>
            <a:ext cx="9144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7590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7- </a:t>
            </a:r>
            <a:fld id="{8900E3B8-B2B1-4846-8D43-C9989C43CFB5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4499349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7- </a:t>
            </a:r>
            <a:fld id="{B6334BC3-546E-4C85-843D-F6821EE44FEA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063545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7- </a:t>
            </a:r>
            <a:fld id="{88169DB0-F502-4793-BA07-76298416D4AA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9050520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7- </a:t>
            </a:r>
            <a:fld id="{B2EE8FC4-6BE6-48B5-A79E-A739B83F56E0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5572565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7- </a:t>
            </a:r>
            <a:fld id="{8900E3B8-B2B1-4846-8D43-C9989C43CFB5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0971597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7- </a:t>
            </a:r>
            <a:fld id="{1DCE5A3D-FA9F-4EE1-B8BF-C472E4450F79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7357547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7- </a:t>
            </a:r>
            <a:fld id="{894DA4E7-9442-4737-A874-2F92FE500327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1033103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7- </a:t>
            </a:r>
            <a:fld id="{8AB7866E-77A0-4367-AF7A-7B5909BB6B3E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4369685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7- </a:t>
            </a:r>
            <a:fld id="{3F9529EE-1BC3-41E1-84F2-2FC8A0525BE1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1248059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7- </a:t>
            </a:r>
            <a:fld id="{620F3E4B-2DBB-4C7E-90E5-BC62863FAE58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816109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076450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6076950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7- </a:t>
            </a:r>
            <a:fld id="{D10FB488-4776-4C0D-BDF5-BBB92DC6AE42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11484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7- </a:t>
            </a:r>
            <a:fld id="{1DCE5A3D-FA9F-4EE1-B8BF-C472E4450F79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8685778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7263" y="1600200"/>
            <a:ext cx="4071937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7263" y="3962400"/>
            <a:ext cx="4071937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50088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7- </a:t>
            </a:r>
            <a:fld id="{60DFCA0E-9097-4F51-B314-284AC168E7BE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5540998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Rectangle 51"/>
          <p:cNvSpPr>
            <a:spLocks noChangeArrowheads="1"/>
          </p:cNvSpPr>
          <p:nvPr userDrawn="1"/>
        </p:nvSpPr>
        <p:spPr bwMode="auto">
          <a:xfrm>
            <a:off x="0" y="2147888"/>
            <a:ext cx="9144000" cy="480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CC6EB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49" name="Rectangle 53"/>
          <p:cNvSpPr>
            <a:spLocks noChangeArrowheads="1"/>
          </p:cNvSpPr>
          <p:nvPr userDrawn="1"/>
        </p:nvSpPr>
        <p:spPr bwMode="auto">
          <a:xfrm>
            <a:off x="5710238" y="1371600"/>
            <a:ext cx="2595562" cy="5483225"/>
          </a:xfrm>
          <a:prstGeom prst="rect">
            <a:avLst/>
          </a:prstGeom>
          <a:gradFill rotWithShape="1">
            <a:gsLst>
              <a:gs pos="0">
                <a:srgbClr val="8CC6EB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4143" name="Picture 47" descr="Pearson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721350"/>
            <a:ext cx="682625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0" name="Picture 44" descr="smw2_cov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1598613"/>
            <a:ext cx="2211388" cy="274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5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52600" y="6096000"/>
            <a:ext cx="5638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>
                <a:solidFill>
                  <a:srgbClr val="000000"/>
                </a:solidFill>
              </a:rPr>
              <a:t>Copyright © 2007 Pearson Education, Inc. Publishing as Pearson Addison-Wesley</a:t>
            </a:r>
          </a:p>
        </p:txBody>
      </p:sp>
      <p:sp>
        <p:nvSpPr>
          <p:cNvPr id="4126" name="Rectangle 30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685800"/>
            <a:ext cx="7391400" cy="16764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 wrap="none" anchor="ctr"/>
          <a:lstStyle>
            <a:lvl1pPr>
              <a:defRPr sz="6600"/>
            </a:lvl1pPr>
          </a:lstStyle>
          <a:p>
            <a:pPr lvl="0"/>
            <a:r>
              <a:rPr lang="en-US" noProof="0" smtClean="0"/>
              <a:t>Master title style</a:t>
            </a:r>
          </a:p>
        </p:txBody>
      </p:sp>
      <p:sp>
        <p:nvSpPr>
          <p:cNvPr id="4134" name="Rectangle 38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2438400"/>
            <a:ext cx="4572000" cy="22098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>
            <a:lvl1pPr marL="0" indent="0">
              <a:buFont typeface="Wingdings" pitchFamily="2" charset="2"/>
              <a:buNone/>
              <a:defRPr sz="36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50" name="Line 54"/>
          <p:cNvSpPr>
            <a:spLocks noChangeShapeType="1"/>
          </p:cNvSpPr>
          <p:nvPr userDrawn="1"/>
        </p:nvSpPr>
        <p:spPr bwMode="auto">
          <a:xfrm>
            <a:off x="0" y="6626225"/>
            <a:ext cx="9144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23766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7- </a:t>
            </a:r>
            <a:fld id="{B6334BC3-546E-4C85-843D-F6821EE44FEA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3169968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7- </a:t>
            </a:r>
            <a:fld id="{88169DB0-F502-4793-BA07-76298416D4AA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4270170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7- </a:t>
            </a:r>
            <a:fld id="{B2EE8FC4-6BE6-48B5-A79E-A739B83F56E0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7705848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7- </a:t>
            </a:r>
            <a:fld id="{8900E3B8-B2B1-4846-8D43-C9989C43CFB5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1540623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7- </a:t>
            </a:r>
            <a:fld id="{1DCE5A3D-FA9F-4EE1-B8BF-C472E4450F79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7313467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7- </a:t>
            </a:r>
            <a:fld id="{894DA4E7-9442-4737-A874-2F92FE500327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0375887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7- </a:t>
            </a:r>
            <a:fld id="{8AB7866E-77A0-4367-AF7A-7B5909BB6B3E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0148147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7- </a:t>
            </a:r>
            <a:fld id="{3F9529EE-1BC3-41E1-84F2-2FC8A0525BE1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170133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7- </a:t>
            </a:r>
            <a:fld id="{894DA4E7-9442-4737-A874-2F92FE500327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2284367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7- </a:t>
            </a:r>
            <a:fld id="{620F3E4B-2DBB-4C7E-90E5-BC62863FAE58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6610213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076450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6076950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7- </a:t>
            </a:r>
            <a:fld id="{D10FB488-4776-4C0D-BDF5-BBB92DC6AE42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6602750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7263" y="1600200"/>
            <a:ext cx="4071937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7263" y="3962400"/>
            <a:ext cx="4071937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50088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7- </a:t>
            </a:r>
            <a:fld id="{60DFCA0E-9097-4F51-B314-284AC168E7BE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267572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7- </a:t>
            </a:r>
            <a:fld id="{8AB7866E-77A0-4367-AF7A-7B5909BB6B3E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567679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7- </a:t>
            </a:r>
            <a:fld id="{3F9529EE-1BC3-41E1-84F2-2FC8A0525BE1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318136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8305800" cy="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C3300"/>
                </a:solidFill>
              </a:defRPr>
            </a:lvl1pPr>
          </a:lstStyle>
          <a:p>
            <a:r>
              <a:rPr lang="en-US"/>
              <a:t>Slide 7- </a:t>
            </a:r>
            <a:fld id="{95B3B7BC-44A6-4F78-82C0-075ED5648261}" type="slidenum">
              <a:rPr lang="en-US"/>
              <a:pPr/>
              <a:t>‹#›</a:t>
            </a:fld>
            <a:endParaRPr lang="en-CA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600200"/>
            <a:ext cx="82946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sz="900"/>
              <a:t>Copyright © 2007 Pearson Education, Inc. Publishing as Pearson Addison-Wesley</a:t>
            </a: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gray">
          <a:xfrm rot="10800000">
            <a:off x="0" y="-1588"/>
            <a:ext cx="209550" cy="6856413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kumimoji="1" lang="en-US" sz="3200">
              <a:latin typeface="Tahoma" charset="0"/>
            </a:endParaRPr>
          </a:p>
        </p:txBody>
      </p:sp>
      <p:grpSp>
        <p:nvGrpSpPr>
          <p:cNvPr id="3107" name="Group 35"/>
          <p:cNvGrpSpPr>
            <a:grpSpLocks/>
          </p:cNvGrpSpPr>
          <p:nvPr/>
        </p:nvGrpSpPr>
        <p:grpSpPr bwMode="auto">
          <a:xfrm>
            <a:off x="0" y="73025"/>
            <a:ext cx="9144000" cy="79375"/>
            <a:chOff x="0" y="-1"/>
            <a:chExt cx="5760" cy="50"/>
          </a:xfrm>
        </p:grpSpPr>
        <p:sp>
          <p:nvSpPr>
            <p:cNvPr id="3105" name="Line 33"/>
            <p:cNvSpPr>
              <a:spLocks noChangeShapeType="1"/>
            </p:cNvSpPr>
            <p:nvPr/>
          </p:nvSpPr>
          <p:spPr bwMode="auto">
            <a:xfrm>
              <a:off x="0" y="-1"/>
              <a:ext cx="5760" cy="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6" name="Line 34"/>
            <p:cNvSpPr>
              <a:spLocks noChangeShapeType="1"/>
            </p:cNvSpPr>
            <p:nvPr/>
          </p:nvSpPr>
          <p:spPr bwMode="auto">
            <a:xfrm>
              <a:off x="0" y="48"/>
              <a:ext cx="5760" cy="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292100" indent="-2921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54000" algn="l" rtl="0" fontAlgn="base">
        <a:spcBef>
          <a:spcPct val="20000"/>
        </a:spcBef>
        <a:spcAft>
          <a:spcPct val="0"/>
        </a:spcAft>
        <a:buClr>
          <a:srgbClr val="EF9C51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784225" indent="-215900" algn="l" rtl="0" fontAlgn="base">
        <a:spcBef>
          <a:spcPct val="20000"/>
        </a:spcBef>
        <a:spcAft>
          <a:spcPct val="0"/>
        </a:spcAft>
        <a:buClr>
          <a:srgbClr val="FDDCA1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014413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12065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16637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1209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25781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0353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77000">
              <a:schemeClr val="bg1"/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A18B28E-B5E7-4276-8BC6-79BA04F789A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10/22/2015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DFC4F83-8C6E-4C4F-8C6C-0DC9C1488F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262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  <a:latin typeface="Corbel" pitchFamily="34" charset="0"/>
              </a:defRPr>
            </a:lvl1pPr>
          </a:lstStyle>
          <a:p>
            <a:fld id="{CB2AD68C-5A7E-404C-87C9-5DC4642F7035}" type="datetimeFigureOut">
              <a:rPr lang="en-US">
                <a:cs typeface="Arial" charset="0"/>
              </a:rPr>
              <a:pPr/>
              <a:t>10/22/2015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  <a:latin typeface="Corbel" pitchFamily="34" charset="0"/>
              </a:defRPr>
            </a:lvl1pPr>
          </a:lstStyle>
          <a:p>
            <a:endParaRPr 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  <a:latin typeface="Corbel" pitchFamily="34" charset="0"/>
              </a:defRPr>
            </a:lvl1pPr>
          </a:lstStyle>
          <a:p>
            <a:fld id="{216E4EE8-020D-4187-9E25-FC69E0DAC147}" type="slidenum">
              <a:rPr lang="en-US">
                <a:cs typeface="Arial" charset="0"/>
              </a:rPr>
              <a:pPr/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99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8305800" cy="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C3300"/>
                </a:solidFill>
              </a:defRPr>
            </a:lvl1pPr>
          </a:lstStyle>
          <a:p>
            <a:r>
              <a:rPr lang="en-US"/>
              <a:t>Slide 7- </a:t>
            </a:r>
            <a:fld id="{95B3B7BC-44A6-4F78-82C0-075ED5648261}" type="slidenum">
              <a:rPr lang="en-US"/>
              <a:pPr/>
              <a:t>‹#›</a:t>
            </a:fld>
            <a:endParaRPr lang="en-CA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600200"/>
            <a:ext cx="82946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sz="900">
                <a:solidFill>
                  <a:srgbClr val="000000"/>
                </a:solidFill>
              </a:rPr>
              <a:t>Copyright © 2007 Pearson Education, Inc. Publishing as Pearson Addison-Wesley</a:t>
            </a: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gray">
          <a:xfrm rot="10800000">
            <a:off x="0" y="-1588"/>
            <a:ext cx="209550" cy="6856413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kumimoji="1" lang="en-US" sz="3200">
              <a:solidFill>
                <a:srgbClr val="000000"/>
              </a:solidFill>
              <a:latin typeface="Tahoma" charset="0"/>
            </a:endParaRPr>
          </a:p>
        </p:txBody>
      </p:sp>
      <p:grpSp>
        <p:nvGrpSpPr>
          <p:cNvPr id="3107" name="Group 35"/>
          <p:cNvGrpSpPr>
            <a:grpSpLocks/>
          </p:cNvGrpSpPr>
          <p:nvPr/>
        </p:nvGrpSpPr>
        <p:grpSpPr bwMode="auto">
          <a:xfrm>
            <a:off x="0" y="73025"/>
            <a:ext cx="9144000" cy="79375"/>
            <a:chOff x="0" y="-1"/>
            <a:chExt cx="5760" cy="50"/>
          </a:xfrm>
        </p:grpSpPr>
        <p:sp>
          <p:nvSpPr>
            <p:cNvPr id="3105" name="Line 33"/>
            <p:cNvSpPr>
              <a:spLocks noChangeShapeType="1"/>
            </p:cNvSpPr>
            <p:nvPr/>
          </p:nvSpPr>
          <p:spPr bwMode="auto">
            <a:xfrm>
              <a:off x="0" y="-1"/>
              <a:ext cx="5760" cy="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06" name="Line 34"/>
            <p:cNvSpPr>
              <a:spLocks noChangeShapeType="1"/>
            </p:cNvSpPr>
            <p:nvPr/>
          </p:nvSpPr>
          <p:spPr bwMode="auto">
            <a:xfrm>
              <a:off x="0" y="48"/>
              <a:ext cx="5760" cy="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805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ransition spd="med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292100" indent="-2921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54000" algn="l" rtl="0" fontAlgn="base">
        <a:spcBef>
          <a:spcPct val="20000"/>
        </a:spcBef>
        <a:spcAft>
          <a:spcPct val="0"/>
        </a:spcAft>
        <a:buClr>
          <a:srgbClr val="EF9C51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784225" indent="-215900" algn="l" rtl="0" fontAlgn="base">
        <a:spcBef>
          <a:spcPct val="20000"/>
        </a:spcBef>
        <a:spcAft>
          <a:spcPct val="0"/>
        </a:spcAft>
        <a:buClr>
          <a:srgbClr val="FDDCA1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014413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12065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16637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1209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25781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0353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8305800" cy="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C3300"/>
                </a:solidFill>
              </a:defRPr>
            </a:lvl1pPr>
          </a:lstStyle>
          <a:p>
            <a:r>
              <a:rPr lang="en-US"/>
              <a:t>Slide 7- </a:t>
            </a:r>
            <a:fld id="{95B3B7BC-44A6-4F78-82C0-075ED5648261}" type="slidenum">
              <a:rPr lang="en-US"/>
              <a:pPr/>
              <a:t>‹#›</a:t>
            </a:fld>
            <a:endParaRPr lang="en-CA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600200"/>
            <a:ext cx="82946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sz="900">
                <a:solidFill>
                  <a:srgbClr val="000000"/>
                </a:solidFill>
              </a:rPr>
              <a:t>Copyright © 2007 Pearson Education, Inc. Publishing as Pearson Addison-Wesley</a:t>
            </a: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gray">
          <a:xfrm rot="10800000">
            <a:off x="0" y="-1588"/>
            <a:ext cx="209550" cy="6856413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kumimoji="1" lang="en-US" sz="3200">
              <a:solidFill>
                <a:srgbClr val="000000"/>
              </a:solidFill>
              <a:latin typeface="Tahoma" charset="0"/>
            </a:endParaRPr>
          </a:p>
        </p:txBody>
      </p:sp>
      <p:grpSp>
        <p:nvGrpSpPr>
          <p:cNvPr id="3107" name="Group 35"/>
          <p:cNvGrpSpPr>
            <a:grpSpLocks/>
          </p:cNvGrpSpPr>
          <p:nvPr/>
        </p:nvGrpSpPr>
        <p:grpSpPr bwMode="auto">
          <a:xfrm>
            <a:off x="0" y="73025"/>
            <a:ext cx="9144000" cy="79375"/>
            <a:chOff x="0" y="-1"/>
            <a:chExt cx="5760" cy="50"/>
          </a:xfrm>
        </p:grpSpPr>
        <p:sp>
          <p:nvSpPr>
            <p:cNvPr id="3105" name="Line 33"/>
            <p:cNvSpPr>
              <a:spLocks noChangeShapeType="1"/>
            </p:cNvSpPr>
            <p:nvPr/>
          </p:nvSpPr>
          <p:spPr bwMode="auto">
            <a:xfrm>
              <a:off x="0" y="-1"/>
              <a:ext cx="5760" cy="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06" name="Line 34"/>
            <p:cNvSpPr>
              <a:spLocks noChangeShapeType="1"/>
            </p:cNvSpPr>
            <p:nvPr/>
          </p:nvSpPr>
          <p:spPr bwMode="auto">
            <a:xfrm>
              <a:off x="0" y="48"/>
              <a:ext cx="5760" cy="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986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ransition spd="med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292100" indent="-2921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54000" algn="l" rtl="0" fontAlgn="base">
        <a:spcBef>
          <a:spcPct val="20000"/>
        </a:spcBef>
        <a:spcAft>
          <a:spcPct val="0"/>
        </a:spcAft>
        <a:buClr>
          <a:srgbClr val="EF9C51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784225" indent="-215900" algn="l" rtl="0" fontAlgn="base">
        <a:spcBef>
          <a:spcPct val="20000"/>
        </a:spcBef>
        <a:spcAft>
          <a:spcPct val="0"/>
        </a:spcAft>
        <a:buClr>
          <a:srgbClr val="FDDCA1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014413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12065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16637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1209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25781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0353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8305800" cy="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C3300"/>
                </a:solidFill>
              </a:defRPr>
            </a:lvl1pPr>
          </a:lstStyle>
          <a:p>
            <a:r>
              <a:rPr lang="en-US"/>
              <a:t>Slide 7- </a:t>
            </a:r>
            <a:fld id="{95B3B7BC-44A6-4F78-82C0-075ED5648261}" type="slidenum">
              <a:rPr lang="en-US"/>
              <a:pPr/>
              <a:t>‹#›</a:t>
            </a:fld>
            <a:endParaRPr lang="en-CA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600200"/>
            <a:ext cx="82946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sz="900">
                <a:solidFill>
                  <a:srgbClr val="000000"/>
                </a:solidFill>
              </a:rPr>
              <a:t>Copyright © 2007 Pearson Education, Inc. Publishing as Pearson Addison-Wesley</a:t>
            </a: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gray">
          <a:xfrm rot="10800000">
            <a:off x="0" y="-1588"/>
            <a:ext cx="209550" cy="6856413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kumimoji="1" lang="en-US" sz="3200">
              <a:solidFill>
                <a:srgbClr val="000000"/>
              </a:solidFill>
              <a:latin typeface="Tahoma" charset="0"/>
            </a:endParaRPr>
          </a:p>
        </p:txBody>
      </p:sp>
      <p:grpSp>
        <p:nvGrpSpPr>
          <p:cNvPr id="3107" name="Group 35"/>
          <p:cNvGrpSpPr>
            <a:grpSpLocks/>
          </p:cNvGrpSpPr>
          <p:nvPr/>
        </p:nvGrpSpPr>
        <p:grpSpPr bwMode="auto">
          <a:xfrm>
            <a:off x="0" y="73025"/>
            <a:ext cx="9144000" cy="79375"/>
            <a:chOff x="0" y="-1"/>
            <a:chExt cx="5760" cy="50"/>
          </a:xfrm>
        </p:grpSpPr>
        <p:sp>
          <p:nvSpPr>
            <p:cNvPr id="3105" name="Line 33"/>
            <p:cNvSpPr>
              <a:spLocks noChangeShapeType="1"/>
            </p:cNvSpPr>
            <p:nvPr/>
          </p:nvSpPr>
          <p:spPr bwMode="auto">
            <a:xfrm>
              <a:off x="0" y="-1"/>
              <a:ext cx="5760" cy="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06" name="Line 34"/>
            <p:cNvSpPr>
              <a:spLocks noChangeShapeType="1"/>
            </p:cNvSpPr>
            <p:nvPr/>
          </p:nvSpPr>
          <p:spPr bwMode="auto">
            <a:xfrm>
              <a:off x="0" y="48"/>
              <a:ext cx="5760" cy="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079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ransition spd="med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292100" indent="-2921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54000" algn="l" rtl="0" fontAlgn="base">
        <a:spcBef>
          <a:spcPct val="20000"/>
        </a:spcBef>
        <a:spcAft>
          <a:spcPct val="0"/>
        </a:spcAft>
        <a:buClr>
          <a:srgbClr val="EF9C51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784225" indent="-215900" algn="l" rtl="0" fontAlgn="base">
        <a:spcBef>
          <a:spcPct val="20000"/>
        </a:spcBef>
        <a:spcAft>
          <a:spcPct val="0"/>
        </a:spcAft>
        <a:buClr>
          <a:srgbClr val="FDDCA1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014413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12065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16637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1209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25781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0353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1.emf"/><Relationship Id="rId7" Type="http://schemas.openxmlformats.org/officeDocument/2006/relationships/image" Target="../media/image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0"/>
              </a:schemeClr>
            </a:gs>
            <a:gs pos="100000">
              <a:schemeClr val="tx1"/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8575"/>
            <a:ext cx="7696200" cy="1470025"/>
          </a:xfrm>
        </p:spPr>
        <p:txBody>
          <a:bodyPr>
            <a:normAutofit/>
          </a:bodyPr>
          <a:lstStyle/>
          <a:p>
            <a:pPr algn="r"/>
            <a:r>
              <a:rPr lang="en-US" sz="4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 Regression</a:t>
            </a:r>
            <a:endParaRPr lang="en-US" sz="48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695700"/>
            <a:ext cx="6400800" cy="685800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9904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1000">
              <a:schemeClr val="tx1"/>
            </a:gs>
            <a:gs pos="0">
              <a:srgbClr val="C0000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9" name="Text Box 2053" descr="Pink tissue paper"/>
          <p:cNvSpPr txBox="1">
            <a:spLocks noChangeArrowheads="1"/>
          </p:cNvSpPr>
          <p:nvPr/>
        </p:nvSpPr>
        <p:spPr bwMode="auto">
          <a:xfrm>
            <a:off x="76200" y="76200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Least Squares Regression Line</a:t>
            </a:r>
            <a:endParaRPr lang="en-US" sz="4000" i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Pink tissue pa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5595"/>
            <a:ext cx="4572000" cy="266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685800"/>
            <a:ext cx="823454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buFont typeface="Wingdings" pitchFamily="2" charset="2"/>
              <a:buNone/>
            </a:pPr>
            <a:r>
              <a:rPr lang="en-US" sz="4400" dirty="0">
                <a:solidFill>
                  <a:schemeClr val="bg1"/>
                </a:solidFill>
              </a:rPr>
              <a:t>is the </a:t>
            </a:r>
            <a:r>
              <a:rPr lang="en-US" sz="4400" dirty="0" smtClean="0">
                <a:solidFill>
                  <a:schemeClr val="bg1"/>
                </a:solidFill>
              </a:rPr>
              <a:t>line (model) which </a:t>
            </a:r>
            <a:r>
              <a:rPr lang="en-US" sz="6000" b="1" u="sng" dirty="0">
                <a:solidFill>
                  <a:srgbClr val="FFFF00"/>
                </a:solidFill>
              </a:rPr>
              <a:t>minimizes</a:t>
            </a:r>
            <a:r>
              <a:rPr lang="en-US" sz="6000" dirty="0">
                <a:solidFill>
                  <a:srgbClr val="FFFF00"/>
                </a:solidFill>
              </a:rPr>
              <a:t> </a:t>
            </a:r>
            <a:r>
              <a:rPr lang="en-US" sz="4400" dirty="0" smtClean="0">
                <a:solidFill>
                  <a:schemeClr val="bg1"/>
                </a:solidFill>
              </a:rPr>
              <a:t>the </a:t>
            </a:r>
            <a:r>
              <a:rPr lang="en-US" sz="4400" b="1" dirty="0">
                <a:solidFill>
                  <a:schemeClr val="bg1"/>
                </a:solidFill>
              </a:rPr>
              <a:t>sum </a:t>
            </a:r>
            <a:r>
              <a:rPr lang="en-US" sz="4400" b="1" dirty="0" smtClean="0">
                <a:solidFill>
                  <a:schemeClr val="bg1"/>
                </a:solidFill>
              </a:rPr>
              <a:t>of </a:t>
            </a:r>
            <a:r>
              <a:rPr lang="en-US" sz="4400" b="1" dirty="0">
                <a:solidFill>
                  <a:schemeClr val="bg1"/>
                </a:solidFill>
              </a:rPr>
              <a:t>the </a:t>
            </a:r>
            <a:r>
              <a:rPr lang="en-US" sz="4400" b="1" dirty="0">
                <a:solidFill>
                  <a:srgbClr val="FFFF00"/>
                </a:solidFill>
              </a:rPr>
              <a:t>squared</a:t>
            </a:r>
            <a:r>
              <a:rPr lang="en-US" sz="4400" b="1" dirty="0">
                <a:solidFill>
                  <a:schemeClr val="bg1"/>
                </a:solidFill>
              </a:rPr>
              <a:t> residuals.</a:t>
            </a:r>
          </a:p>
        </p:txBody>
      </p:sp>
    </p:spTree>
    <p:extLst>
      <p:ext uri="{BB962C8B-B14F-4D97-AF65-F5344CB8AC3E}">
        <p14:creationId xmlns:p14="http://schemas.microsoft.com/office/powerpoint/2010/main" val="40322108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1000">
              <a:schemeClr val="tx1"/>
            </a:gs>
            <a:gs pos="0">
              <a:srgbClr val="C0000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9" name="Text Box 2053" descr="Pink tissue paper"/>
          <p:cNvSpPr txBox="1">
            <a:spLocks noChangeArrowheads="1"/>
          </p:cNvSpPr>
          <p:nvPr/>
        </p:nvSpPr>
        <p:spPr bwMode="auto">
          <a:xfrm>
            <a:off x="76200" y="76200"/>
            <a:ext cx="4953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 about LSRL</a:t>
            </a:r>
            <a:endParaRPr lang="en-US" sz="600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Pink tissue pa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76200"/>
            <a:ext cx="3512919" cy="204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5102" y="2121411"/>
                <a:ext cx="8200697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eaLnBrk="1" hangingPunct="1">
                  <a:buFont typeface="Arial" pitchFamily="34" charset="0"/>
                  <a:buChar char="•"/>
                </a:pPr>
                <a:r>
                  <a:rPr lang="en-US" sz="36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sum of all residuals is </a:t>
                </a:r>
                <a:r>
                  <a:rPr lang="en-US" sz="3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zero</a:t>
                </a:r>
                <a:r>
                  <a:rPr lang="en-US" sz="36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br>
                  <a:rPr lang="en-US" sz="36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i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(some are positive, some negative)</a:t>
                </a:r>
              </a:p>
              <a:p>
                <a:pPr marL="571500" indent="-571500">
                  <a:buFont typeface="Arial" pitchFamily="34" charset="0"/>
                  <a:buChar char="•"/>
                </a:pPr>
                <a:r>
                  <a:rPr lang="en-US" sz="36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sum of all </a:t>
                </a:r>
                <a:r>
                  <a:rPr lang="en-US" sz="4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squared</a:t>
                </a:r>
                <a:r>
                  <a:rPr lang="en-US" sz="36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residuals is the lowest possible value (but not 0).</a:t>
                </a:r>
                <a:br>
                  <a:rPr lang="en-US" sz="36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i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(since we square them, they are all positive)</a:t>
                </a:r>
              </a:p>
              <a:p>
                <a:pPr marL="571500" indent="-571500">
                  <a:buFont typeface="Arial" pitchFamily="34" charset="0"/>
                  <a:buChar char="•"/>
                </a:pPr>
                <a:r>
                  <a:rPr lang="en-US" sz="36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goes through the point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sz="48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sz="48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endParaRPr lang="en-US" sz="4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02" y="2121411"/>
                <a:ext cx="8200697" cy="3416320"/>
              </a:xfrm>
              <a:prstGeom prst="rect">
                <a:avLst/>
              </a:prstGeom>
              <a:blipFill rotWithShape="1">
                <a:blip r:embed="rId4"/>
                <a:stretch>
                  <a:fillRect l="-2156" t="-2857" r="-2454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4229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2" name="Rectangle 1028" descr="Pink tissue paper"/>
          <p:cNvSpPr>
            <a:spLocks noChangeArrowheads="1"/>
          </p:cNvSpPr>
          <p:nvPr/>
        </p:nvSpPr>
        <p:spPr bwMode="auto">
          <a:xfrm>
            <a:off x="28575" y="76200"/>
            <a:ext cx="845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-228600">
              <a:tabLst>
                <a:tab pos="457200" algn="l"/>
              </a:tabLst>
            </a:pPr>
            <a:r>
              <a:rPr lang="en-C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Regression line always contains (x-bar, y-bar)</a:t>
            </a:r>
            <a:endParaRPr lang="en-CA" i="1" dirty="0">
              <a:latin typeface="+mn-lt"/>
              <a:cs typeface="Times New Roman" pitchFamily="18" charset="0"/>
            </a:endParaRPr>
          </a:p>
        </p:txBody>
      </p:sp>
      <p:pic>
        <p:nvPicPr>
          <p:cNvPr id="5" name="Picture 4" descr="08-0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5" y="722532"/>
            <a:ext cx="8080822" cy="589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657600" y="1066800"/>
            <a:ext cx="0" cy="4648200"/>
          </a:xfrm>
          <a:prstGeom prst="line">
            <a:avLst/>
          </a:prstGeom>
          <a:ln w="1016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06958" y="722532"/>
                <a:ext cx="84512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6000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6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958" y="722532"/>
                <a:ext cx="845128" cy="10156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1295400" y="3810000"/>
            <a:ext cx="73152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67896" y="2794337"/>
                <a:ext cx="84512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600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60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896" y="2794337"/>
                <a:ext cx="845128" cy="101566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H="1">
            <a:off x="762000" y="914400"/>
            <a:ext cx="7924800" cy="4572000"/>
          </a:xfrm>
          <a:prstGeom prst="line">
            <a:avLst/>
          </a:prstGeom>
          <a:ln w="1016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9812137">
            <a:off x="5208974" y="1874040"/>
            <a:ext cx="3621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least squares line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657600" y="2895600"/>
            <a:ext cx="1645483" cy="0"/>
          </a:xfrm>
          <a:prstGeom prst="straightConnector1">
            <a:avLst/>
          </a:prstGeom>
          <a:ln w="127000">
            <a:solidFill>
              <a:schemeClr val="tx1"/>
            </a:solidFill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657600" y="2844968"/>
            <a:ext cx="0" cy="914400"/>
          </a:xfrm>
          <a:prstGeom prst="straightConnector1">
            <a:avLst/>
          </a:prstGeom>
          <a:ln w="127000">
            <a:solidFill>
              <a:schemeClr val="tx1"/>
            </a:solidFill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25866" y="4114800"/>
                <a:ext cx="2971800" cy="914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slope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𝑟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866" y="4114800"/>
                <a:ext cx="2971800" cy="914674"/>
              </a:xfrm>
              <a:prstGeom prst="rect">
                <a:avLst/>
              </a:prstGeom>
              <a:blipFill rotWithShape="1">
                <a:blip r:embed="rId6"/>
                <a:stretch>
                  <a:fillRect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805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100000">
              <a:schemeClr val="tx1"/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8575"/>
            <a:ext cx="7696200" cy="1470025"/>
          </a:xfrm>
        </p:spPr>
        <p:txBody>
          <a:bodyPr>
            <a:normAutofit/>
          </a:bodyPr>
          <a:lstStyle/>
          <a:p>
            <a:pPr algn="r"/>
            <a:r>
              <a:rPr lang="en-US" sz="4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 Wisdom</a:t>
            </a:r>
            <a:endParaRPr lang="en-US" sz="48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695700"/>
            <a:ext cx="6400800" cy="685800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9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93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1000">
              <a:schemeClr val="tx1"/>
            </a:gs>
            <a:gs pos="0">
              <a:srgbClr val="C0000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Pink tissue pap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6" b="34991"/>
          <a:stretch/>
        </p:blipFill>
        <p:spPr bwMode="auto">
          <a:xfrm>
            <a:off x="4415928" y="1219200"/>
            <a:ext cx="4552589" cy="2573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6981" y="51199"/>
            <a:ext cx="813261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look at height vs. age:</a:t>
            </a:r>
          </a:p>
          <a:p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(this is cm </a:t>
            </a:r>
            <a:r>
              <a:rPr lang="en-US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months!)</a:t>
            </a:r>
          </a:p>
        </p:txBody>
      </p:sp>
      <p:sp>
        <p:nvSpPr>
          <p:cNvPr id="3" name="Rectangle 2"/>
          <p:cNvSpPr/>
          <p:nvPr/>
        </p:nvSpPr>
        <p:spPr>
          <a:xfrm>
            <a:off x="96981" y="1920895"/>
            <a:ext cx="417021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model states that an </a:t>
            </a:r>
            <a:r>
              <a:rPr lang="en-US" b="1" dirty="0" smtClean="0">
                <a:solidFill>
                  <a:srgbClr val="8CC6E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18-month old 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predicted to be about </a:t>
            </a:r>
            <a:r>
              <a:rPr lang="en-US" b="1" dirty="0" smtClean="0">
                <a:solidFill>
                  <a:srgbClr val="E7BB0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 or 77 cm tall.</a:t>
            </a:r>
            <a:br>
              <a:rPr lang="en-US" b="1" dirty="0" smtClean="0">
                <a:solidFill>
                  <a:srgbClr val="E7BB0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(that’s about 30 inches, or 2.5 feet)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5066" y="4998951"/>
            <a:ext cx="8301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CF01">
                    <a:lumMod val="40000"/>
                    <a:lumOff val="60000"/>
                  </a:srgbClr>
                </a:solidFill>
                <a:latin typeface="Creepy" pitchFamily="82" charset="0"/>
              </a:rPr>
              <a:t>THESE ARE FAIRLY REASONABLE…</a:t>
            </a:r>
            <a:endParaRPr lang="en-US" sz="4400" dirty="0">
              <a:solidFill>
                <a:srgbClr val="FFCF01">
                  <a:lumMod val="40000"/>
                  <a:lumOff val="60000"/>
                </a:srgbClr>
              </a:solidFill>
              <a:latin typeface="Creepy" pitchFamily="8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3181" y="3597295"/>
            <a:ext cx="470361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Also, a </a:t>
            </a:r>
            <a:r>
              <a:rPr lang="en-US" b="1" dirty="0" smtClean="0">
                <a:solidFill>
                  <a:srgbClr val="8CC6E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30-month old 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predicted to be about </a:t>
            </a:r>
            <a:r>
              <a:rPr lang="en-US" b="1" dirty="0" smtClean="0">
                <a:solidFill>
                  <a:srgbClr val="E7BB0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 cm tall.</a:t>
            </a:r>
            <a:br>
              <a:rPr lang="en-US" b="1" dirty="0" smtClean="0">
                <a:solidFill>
                  <a:srgbClr val="E7BB0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(that’s about 33 inches)</a:t>
            </a:r>
            <a:endParaRPr lang="en-US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25681" y="1206425"/>
                <a:ext cx="4953000" cy="481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rgbClr val="FFFF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 smtClean="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h𝑒𝑖𝑔h𝑡</m:t>
                          </m:r>
                        </m:e>
                      </m:acc>
                      <m:r>
                        <a:rPr lang="en-US" i="1" smtClean="0">
                          <a:solidFill>
                            <a:srgbClr val="FFFFFF"/>
                          </a:solidFill>
                          <a:latin typeface="Cambria Math"/>
                        </a:rPr>
                        <m:t>=64.93+0.635∗</m:t>
                      </m:r>
                      <m:r>
                        <a:rPr lang="en-US" i="1" smtClean="0">
                          <a:solidFill>
                            <a:srgbClr val="FFFFFF"/>
                          </a:solidFill>
                          <a:latin typeface="Cambria Math"/>
                        </a:rPr>
                        <m:t>𝑎𝑔𝑒</m:t>
                      </m:r>
                    </m:oMath>
                  </m:oMathPara>
                </a14:m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81" y="1206425"/>
                <a:ext cx="4953000" cy="4813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26393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1000">
              <a:schemeClr val="tx1"/>
            </a:gs>
            <a:gs pos="0">
              <a:srgbClr val="C0000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Pink tissue pap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8" b="34991"/>
          <a:stretch/>
        </p:blipFill>
        <p:spPr bwMode="auto">
          <a:xfrm>
            <a:off x="5257800" y="414670"/>
            <a:ext cx="3669403" cy="206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6982" y="51199"/>
            <a:ext cx="441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Another look at height vs. age:</a:t>
            </a:r>
          </a:p>
          <a:p>
            <a:r>
              <a:rPr lang="en-US" sz="2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(this is cm </a:t>
            </a:r>
            <a:r>
              <a:rPr lang="en-US" sz="2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sz="2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months!)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2362200"/>
            <a:ext cx="8534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the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predict about the height of a </a:t>
            </a:r>
            <a:b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180-month</a:t>
            </a:r>
            <a:r>
              <a:rPr lang="en-US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(15-year) old 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person?  </a:t>
            </a:r>
            <a:endParaRPr lang="en-US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5681" y="1892225"/>
                <a:ext cx="4953000" cy="546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rgbClr val="FFFF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i="1" smtClean="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h𝑒𝑖𝑔h𝑡</m:t>
                          </m:r>
                        </m:e>
                      </m:acc>
                      <m:r>
                        <a:rPr lang="en-US" sz="2800" i="1" smtClean="0">
                          <a:solidFill>
                            <a:srgbClr val="FFFFFF"/>
                          </a:solidFill>
                          <a:latin typeface="Cambria Math"/>
                        </a:rPr>
                        <m:t>=64.93+0.635∗</m:t>
                      </m:r>
                      <m:r>
                        <a:rPr lang="en-US" sz="2800" i="1" smtClean="0">
                          <a:solidFill>
                            <a:srgbClr val="FFFFFF"/>
                          </a:solidFill>
                          <a:latin typeface="Cambria Math"/>
                        </a:rPr>
                        <m:t>𝑎𝑔𝑒</m:t>
                      </m:r>
                    </m:oMath>
                  </m:oMathPara>
                </a14:m>
                <a:endParaRPr lang="en-US" sz="2800" dirty="0">
                  <a:solidFill>
                    <a:srgbClr val="FFFFFF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81" y="1892225"/>
                <a:ext cx="4953000" cy="5461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400" y="3505200"/>
                <a:ext cx="5247904" cy="546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rgbClr val="FFFF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i="1" smtClean="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h𝑒𝑖𝑔h𝑡</m:t>
                          </m:r>
                        </m:e>
                      </m:acc>
                      <m:r>
                        <a:rPr lang="en-US" sz="2800" i="1" smtClean="0">
                          <a:solidFill>
                            <a:srgbClr val="FFFFFF"/>
                          </a:solidFill>
                          <a:latin typeface="Cambria Math"/>
                        </a:rPr>
                        <m:t>=64.93+0.635(180)</m:t>
                      </m:r>
                    </m:oMath>
                  </m:oMathPara>
                </a14:m>
                <a:endParaRPr lang="en-US" sz="2800" dirty="0">
                  <a:solidFill>
                    <a:srgbClr val="FFFFFF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505200"/>
                <a:ext cx="5247904" cy="5461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3296" y="4102025"/>
                <a:ext cx="8067304" cy="546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FFFF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 smtClean="0">
                            <a:solidFill>
                              <a:srgbClr val="FFFFFF"/>
                            </a:solidFill>
                            <a:latin typeface="Cambria Math"/>
                          </a:rPr>
                          <m:t>h𝑒𝑖𝑔h𝑡</m:t>
                        </m:r>
                      </m:e>
                    </m:acc>
                    <m:r>
                      <a:rPr lang="en-US" sz="2800" i="1" smtClean="0">
                        <a:solidFill>
                          <a:srgbClr val="FFFFFF"/>
                        </a:solidFill>
                        <a:latin typeface="Cambria Math"/>
                      </a:rPr>
                      <m:t>=179.23</m:t>
                    </m:r>
                  </m:oMath>
                </a14:m>
                <a:r>
                  <a:rPr lang="en-US" sz="2800" dirty="0" smtClean="0">
                    <a:solidFill>
                      <a:srgbClr val="FFFFFF"/>
                    </a:solidFill>
                    <a:latin typeface="Arial"/>
                  </a:rPr>
                  <a:t> cm… or about 70.56 inches!</a:t>
                </a:r>
                <a:endParaRPr lang="en-US" sz="2800" dirty="0">
                  <a:solidFill>
                    <a:srgbClr val="FFFFFF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96" y="4102025"/>
                <a:ext cx="8067304" cy="546175"/>
              </a:xfrm>
              <a:prstGeom prst="rect">
                <a:avLst/>
              </a:prstGeom>
              <a:blipFill rotWithShape="1">
                <a:blip r:embed="rId5"/>
                <a:stretch>
                  <a:fillRect t="-6667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984171" y="4648200"/>
            <a:ext cx="4824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CF01">
                    <a:lumMod val="40000"/>
                    <a:lumOff val="60000"/>
                  </a:srgbClr>
                </a:solidFill>
                <a:latin typeface="Arial"/>
              </a:rPr>
              <a:t>(that’s 6 feet, 8 inches!)</a:t>
            </a:r>
          </a:p>
          <a:p>
            <a:r>
              <a:rPr lang="en-US" sz="2800" dirty="0" smtClean="0">
                <a:solidFill>
                  <a:srgbClr val="FFCF01">
                    <a:lumMod val="40000"/>
                    <a:lumOff val="60000"/>
                  </a:srgbClr>
                </a:solidFill>
                <a:latin typeface="Creepy" pitchFamily="82" charset="0"/>
              </a:rPr>
              <a:t>THAT’S A TALL 15-YEAR OLD!!!</a:t>
            </a:r>
            <a:endParaRPr lang="en-US" sz="2800" dirty="0">
              <a:solidFill>
                <a:srgbClr val="FFCF01">
                  <a:lumMod val="40000"/>
                  <a:lumOff val="60000"/>
                </a:srgbClr>
              </a:solidFill>
              <a:latin typeface="Creep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2957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7" grpId="0"/>
      <p:bldP spid="10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1000">
              <a:schemeClr val="tx1"/>
            </a:gs>
            <a:gs pos="0">
              <a:srgbClr val="C0000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6982" y="381000"/>
            <a:ext cx="5160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…what about a 40-year old human…</a:t>
            </a:r>
            <a:endParaRPr lang="en-US" sz="2000" b="1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5681" y="1892225"/>
                <a:ext cx="4953000" cy="546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rgbClr val="FFFF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i="1" smtClean="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h𝑒𝑖𝑔h𝑡</m:t>
                          </m:r>
                        </m:e>
                      </m:acc>
                      <m:r>
                        <a:rPr lang="en-US" sz="2800" i="1" smtClean="0">
                          <a:solidFill>
                            <a:srgbClr val="FFFFFF"/>
                          </a:solidFill>
                          <a:latin typeface="Cambria Math"/>
                        </a:rPr>
                        <m:t>=64.93+0.635∗</m:t>
                      </m:r>
                      <m:r>
                        <a:rPr lang="en-US" sz="2800" i="1" smtClean="0">
                          <a:solidFill>
                            <a:srgbClr val="FFFFFF"/>
                          </a:solidFill>
                          <a:latin typeface="Cambria Math"/>
                        </a:rPr>
                        <m:t>𝑎𝑔𝑒</m:t>
                      </m:r>
                    </m:oMath>
                  </m:oMathPara>
                </a14:m>
                <a:endParaRPr lang="en-US" sz="2800" dirty="0">
                  <a:solidFill>
                    <a:srgbClr val="FFFFFF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81" y="1892225"/>
                <a:ext cx="4953000" cy="5461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5681" y="2452255"/>
                <a:ext cx="5247904" cy="546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rgbClr val="FFFF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i="1" smtClean="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h𝑒𝑖𝑔h𝑡</m:t>
                          </m:r>
                        </m:e>
                      </m:acc>
                      <m:r>
                        <a:rPr lang="en-US" sz="2800" i="1" smtClean="0">
                          <a:solidFill>
                            <a:srgbClr val="FFFFFF"/>
                          </a:solidFill>
                          <a:latin typeface="Cambria Math"/>
                        </a:rPr>
                        <m:t>=64.93+0.635(480)</m:t>
                      </m:r>
                    </m:oMath>
                  </m:oMathPara>
                </a14:m>
                <a:endParaRPr lang="en-US" sz="2800" dirty="0">
                  <a:solidFill>
                    <a:srgbClr val="FFFFFF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81" y="2452255"/>
                <a:ext cx="5247904" cy="5461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5577" y="3049080"/>
                <a:ext cx="8067304" cy="546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FFFF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 smtClean="0">
                            <a:solidFill>
                              <a:srgbClr val="FFFFFF"/>
                            </a:solidFill>
                            <a:latin typeface="Cambria Math"/>
                          </a:rPr>
                          <m:t>h𝑒𝑖𝑔h𝑡</m:t>
                        </m:r>
                      </m:e>
                    </m:acc>
                    <m:r>
                      <a:rPr lang="en-US" sz="2800" i="1" smtClean="0">
                        <a:solidFill>
                          <a:srgbClr val="FFFFFF"/>
                        </a:solidFill>
                        <a:latin typeface="Cambria Math"/>
                      </a:rPr>
                      <m:t>=369.73</m:t>
                    </m:r>
                  </m:oMath>
                </a14:m>
                <a:r>
                  <a:rPr lang="en-US" sz="2800" dirty="0" smtClean="0">
                    <a:solidFill>
                      <a:srgbClr val="FFFFFF"/>
                    </a:solidFill>
                    <a:latin typeface="Arial"/>
                  </a:rPr>
                  <a:t> cm… or 145.56 inches!</a:t>
                </a:r>
                <a:endParaRPr lang="en-US" sz="2800" dirty="0">
                  <a:solidFill>
                    <a:srgbClr val="FFFFFF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77" y="3049080"/>
                <a:ext cx="8067304" cy="546175"/>
              </a:xfrm>
              <a:prstGeom prst="rect">
                <a:avLst/>
              </a:prstGeom>
              <a:blipFill rotWithShape="1">
                <a:blip r:embed="rId4"/>
                <a:stretch>
                  <a:fillRect t="-6667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295400" y="3595255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rgbClr val="FFCF01">
                    <a:lumMod val="40000"/>
                    <a:lumOff val="60000"/>
                  </a:srgbClr>
                </a:solidFill>
                <a:latin typeface="Arial"/>
              </a:rPr>
              <a:t>(that’s 12 feet, 1.56 inches!)</a:t>
            </a:r>
          </a:p>
        </p:txBody>
      </p:sp>
    </p:spTree>
    <p:extLst>
      <p:ext uri="{BB962C8B-B14F-4D97-AF65-F5344CB8AC3E}">
        <p14:creationId xmlns:p14="http://schemas.microsoft.com/office/powerpoint/2010/main" val="939153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10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1000">
              <a:schemeClr val="tx1"/>
            </a:gs>
            <a:gs pos="0">
              <a:srgbClr val="C0000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Pink tissue pap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0" b="34991"/>
          <a:stretch/>
        </p:blipFill>
        <p:spPr bwMode="auto">
          <a:xfrm>
            <a:off x="4667003" y="1371601"/>
            <a:ext cx="4335043" cy="243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2296" y="1371600"/>
            <a:ext cx="44958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Whenever we go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beyond the ends of our data </a:t>
            </a:r>
            <a:r>
              <a:rPr lang="en-US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specifically</a:t>
            </a:r>
            <a:r>
              <a:rPr lang="en-US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en-US" sz="28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-values</a:t>
            </a:r>
            <a:r>
              <a:rPr lang="en-US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we are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extrapolating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8" name="Text Box 2053" descr="Pink tissue paper"/>
          <p:cNvSpPr txBox="1">
            <a:spLocks noChangeArrowheads="1"/>
          </p:cNvSpPr>
          <p:nvPr/>
        </p:nvSpPr>
        <p:spPr bwMode="auto">
          <a:xfrm>
            <a:off x="76200" y="76200"/>
            <a:ext cx="8229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Extrapolation</a:t>
            </a:r>
          </a:p>
          <a:p>
            <a:pPr algn="r"/>
            <a:r>
              <a:rPr lang="en-US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(going beyond the useful ends of our mathematical model)</a:t>
            </a:r>
            <a:endParaRPr lang="en-US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820520"/>
            <a:ext cx="83058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Extrapolation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leads us to results that </a:t>
            </a:r>
            <a:r>
              <a:rPr 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be </a:t>
            </a:r>
            <a:r>
              <a:rPr lang="en-US" sz="5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eepy" pitchFamily="82" charset="0"/>
              </a:rPr>
              <a:t>unreliable</a:t>
            </a:r>
            <a:r>
              <a:rPr 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942 report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837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tx1"/>
            </a:gs>
            <a:gs pos="74000">
              <a:srgbClr val="C0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9" name="Text Box 2053" descr="Pink tissue paper"/>
          <p:cNvSpPr txBox="1">
            <a:spLocks noChangeArrowheads="1"/>
          </p:cNvSpPr>
          <p:nvPr/>
        </p:nvSpPr>
        <p:spPr bwMode="auto">
          <a:xfrm>
            <a:off x="361665" y="914400"/>
            <a:ext cx="822959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Outliers…</a:t>
            </a:r>
          </a:p>
          <a:p>
            <a:pPr algn="ctr"/>
            <a:r>
              <a:rPr lang="en-US" sz="7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Leverage…</a:t>
            </a:r>
          </a:p>
          <a:p>
            <a:pPr algn="ctr"/>
            <a:r>
              <a:rPr lang="en-US" sz="7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Influential points…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99792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1000">
              <a:schemeClr val="tx1"/>
            </a:gs>
            <a:gs pos="0">
              <a:srgbClr val="C0000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053" descr="Pink tissue paper"/>
          <p:cNvSpPr txBox="1">
            <a:spLocks noChangeArrowheads="1"/>
          </p:cNvSpPr>
          <p:nvPr/>
        </p:nvSpPr>
        <p:spPr bwMode="auto">
          <a:xfrm>
            <a:off x="76200" y="76200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Outliers, leverage, and influence</a:t>
            </a:r>
            <a:endParaRPr lang="en-US" sz="4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25631" y="838200"/>
            <a:ext cx="800396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marL="292100" indent="-2921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738" indent="-254000" algn="l" rtl="0" fontAlgn="base">
              <a:spcBef>
                <a:spcPct val="20000"/>
              </a:spcBef>
              <a:spcAft>
                <a:spcPct val="0"/>
              </a:spcAft>
              <a:buClr>
                <a:srgbClr val="EF9C51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784225" indent="-215900" algn="l" rtl="0" fontAlgn="base">
              <a:spcBef>
                <a:spcPct val="20000"/>
              </a:spcBef>
              <a:spcAft>
                <a:spcPct val="0"/>
              </a:spcAft>
              <a:buClr>
                <a:srgbClr val="FDDCA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0144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1206500" indent="-190500" algn="l" rtl="0" fontAlgn="base"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1663700" indent="-190500" algn="l" rtl="0" fontAlgn="base"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120900" indent="-190500" algn="l" rtl="0" fontAlgn="base"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2578100" indent="-190500" algn="l" rtl="0" fontAlgn="base"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035300" indent="-190500" algn="l" rtl="0" fontAlgn="base"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 point’s </a:t>
            </a:r>
            <a:r>
              <a:rPr lang="en-US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-value is far from the mean of the </a:t>
            </a:r>
            <a:r>
              <a:rPr lang="en-US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-values, it is said to have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leverage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(it has the potential to change the regression line significantly)</a:t>
            </a:r>
          </a:p>
          <a:p>
            <a:pPr marL="342900" indent="-342900"/>
            <a:endParaRPr lang="en-US" sz="4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buClr>
                <a:srgbClr val="8CC6EB"/>
              </a:buClr>
            </a:pPr>
            <a:r>
              <a:rPr lang="en-US" sz="4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point is considered </a:t>
            </a: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influential</a:t>
            </a:r>
            <a:r>
              <a:rPr lang="en-US" sz="4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</a:t>
            </a: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omitting it </a:t>
            </a:r>
            <a:r>
              <a:rPr lang="en-US" sz="4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gives </a:t>
            </a: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very different </a:t>
            </a:r>
            <a:r>
              <a:rPr lang="en-US" sz="4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</a:t>
            </a:r>
            <a:r>
              <a:rPr lang="en-US" sz="40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000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59315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75000"/>
                <a:lumOff val="25000"/>
              </a:schemeClr>
            </a:gs>
            <a:gs pos="100000">
              <a:schemeClr val="tx1"/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" y="76200"/>
            <a:ext cx="7696200" cy="9906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 Regression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2413336"/>
                <a:ext cx="59436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sz="6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6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6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60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413336"/>
                <a:ext cx="5943600" cy="10156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Up Arrow Callout 5"/>
          <p:cNvSpPr/>
          <p:nvPr/>
        </p:nvSpPr>
        <p:spPr>
          <a:xfrm>
            <a:off x="2474" y="3429000"/>
            <a:ext cx="3048000" cy="2438400"/>
          </a:xfrm>
          <a:prstGeom prst="upArrowCallout">
            <a:avLst>
              <a:gd name="adj1" fmla="val 21537"/>
              <a:gd name="adj2" fmla="val 25000"/>
              <a:gd name="adj3" fmla="val 25000"/>
              <a:gd name="adj4" fmla="val 64977"/>
            </a:avLst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predicting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-values, thus the “hat” over the “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eft Arrow Callout 7"/>
          <p:cNvSpPr/>
          <p:nvPr/>
        </p:nvSpPr>
        <p:spPr>
          <a:xfrm>
            <a:off x="5410200" y="2190008"/>
            <a:ext cx="3048000" cy="1659577"/>
          </a:xfrm>
          <a:prstGeom prst="leftArrowCallout">
            <a:avLst>
              <a:gd name="adj1" fmla="val 25000"/>
              <a:gd name="adj2" fmla="val 25000"/>
              <a:gd name="adj3" fmla="val 18878"/>
              <a:gd name="adj4" fmla="val 79719"/>
            </a:avLst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use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values for “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”…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hat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200400" y="3428999"/>
            <a:ext cx="3886200" cy="2194474"/>
            <a:chOff x="3200400" y="2534391"/>
            <a:chExt cx="3886200" cy="2194474"/>
          </a:xfrm>
        </p:grpSpPr>
        <p:cxnSp>
          <p:nvCxnSpPr>
            <p:cNvPr id="10" name="Straight Arrow Connector 9"/>
            <p:cNvCxnSpPr/>
            <p:nvPr/>
          </p:nvCxnSpPr>
          <p:spPr>
            <a:xfrm flipH="1" flipV="1">
              <a:off x="4724400" y="2534391"/>
              <a:ext cx="1524000" cy="1351809"/>
            </a:xfrm>
            <a:prstGeom prst="straightConnector1">
              <a:avLst/>
            </a:prstGeom>
            <a:ln w="101600">
              <a:solidFill>
                <a:srgbClr val="FFFF00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 flipV="1">
              <a:off x="3200400" y="2534392"/>
              <a:ext cx="990600" cy="1885208"/>
            </a:xfrm>
            <a:prstGeom prst="straightConnector1">
              <a:avLst/>
            </a:prstGeom>
            <a:ln w="101600">
              <a:solidFill>
                <a:srgbClr val="FFFF00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5943600" y="3753592"/>
              <a:ext cx="1143000" cy="461665"/>
            </a:xfrm>
            <a:prstGeom prst="rect">
              <a:avLst/>
            </a:prstGeom>
            <a:solidFill>
              <a:srgbClr val="C00000"/>
            </a:solidFill>
            <a:ln w="2540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slope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33800" y="4267200"/>
              <a:ext cx="1981200" cy="461665"/>
            </a:xfrm>
            <a:prstGeom prst="rect">
              <a:avLst/>
            </a:prstGeom>
            <a:solidFill>
              <a:srgbClr val="C00000"/>
            </a:solidFill>
            <a:ln w="2540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y-intercept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905000" y="902525"/>
            <a:ext cx="6400800" cy="6858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 Statistics – Chapter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5780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1000">
              <a:schemeClr val="tx1"/>
            </a:gs>
            <a:gs pos="0">
              <a:srgbClr val="C0000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053" descr="Pink tissue paper"/>
          <p:cNvSpPr txBox="1">
            <a:spLocks noChangeArrowheads="1"/>
          </p:cNvSpPr>
          <p:nvPr/>
        </p:nvSpPr>
        <p:spPr bwMode="auto">
          <a:xfrm>
            <a:off x="76200" y="76200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Outlier or Influential point? </a:t>
            </a:r>
            <a:r>
              <a:rPr lang="en-US" sz="20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(or neither?)</a:t>
            </a:r>
            <a:endParaRPr lang="en-US" sz="200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5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819647"/>
            <a:ext cx="7736283" cy="4742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5-Point Star 1"/>
          <p:cNvSpPr/>
          <p:nvPr/>
        </p:nvSpPr>
        <p:spPr bwMode="auto">
          <a:xfrm>
            <a:off x="3393375" y="609600"/>
            <a:ext cx="1447800" cy="1295400"/>
          </a:xfrm>
          <a:prstGeom prst="star5">
            <a:avLst/>
          </a:prstGeom>
          <a:noFill/>
          <a:ln w="1270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7019" y="882291"/>
            <a:ext cx="2753381" cy="1569660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er Semibold" pitchFamily="50" charset="0"/>
              </a:rPr>
              <a:t>Outlier:</a:t>
            </a:r>
          </a:p>
          <a:p>
            <a:pPr algn="r"/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er Semibold" pitchFamily="50" charset="0"/>
              </a:rPr>
              <a:t>- Low leverage</a:t>
            </a:r>
          </a:p>
          <a:p>
            <a:pPr algn="r"/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er Semibold" pitchFamily="50" charset="0"/>
              </a:rPr>
              <a:t>- Weakens “r”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cher Semibold" pitchFamily="50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752600" y="1447800"/>
            <a:ext cx="6096000" cy="36576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889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6628804" y="2057400"/>
            <a:ext cx="1295996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FFFF">
                    <a:lumMod val="95000"/>
                  </a:srgbClr>
                </a:solidFill>
                <a:latin typeface="Archer Bold" pitchFamily="50" charset="0"/>
              </a:rPr>
              <a:t>WITHOUT</a:t>
            </a:r>
          </a:p>
          <a:p>
            <a:pPr algn="ctr"/>
            <a:r>
              <a:rPr lang="en-US" sz="1800" dirty="0" smtClean="0">
                <a:solidFill>
                  <a:srgbClr val="FFFFFF">
                    <a:lumMod val="95000"/>
                  </a:srgbClr>
                </a:solidFill>
                <a:latin typeface="Archer Bold" pitchFamily="50" charset="0"/>
              </a:rPr>
              <a:t>“outlier”</a:t>
            </a:r>
            <a:endParaRPr lang="en-US" sz="1800" dirty="0">
              <a:solidFill>
                <a:srgbClr val="FFFFFF">
                  <a:lumMod val="95000"/>
                </a:srgbClr>
              </a:solidFill>
              <a:latin typeface="Archer Bold" pitchFamily="50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1905000" y="914400"/>
            <a:ext cx="6096000" cy="36576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889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914400" y="2895600"/>
            <a:ext cx="2163413" cy="120032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FFFF">
                    <a:lumMod val="95000"/>
                  </a:srgbClr>
                </a:solidFill>
                <a:latin typeface="Archer Bold" pitchFamily="50" charset="0"/>
              </a:rPr>
              <a:t>WITH</a:t>
            </a:r>
          </a:p>
          <a:p>
            <a:pPr algn="ctr"/>
            <a:r>
              <a:rPr lang="en-US" sz="1800" dirty="0" smtClean="0">
                <a:solidFill>
                  <a:srgbClr val="FFFFFF">
                    <a:lumMod val="95000"/>
                  </a:srgbClr>
                </a:solidFill>
                <a:latin typeface="Archer Bold" pitchFamily="50" charset="0"/>
              </a:rPr>
              <a:t>“outlier”</a:t>
            </a:r>
          </a:p>
          <a:p>
            <a:pPr algn="ctr"/>
            <a:r>
              <a:rPr lang="en-US" sz="1800" dirty="0" smtClean="0">
                <a:solidFill>
                  <a:srgbClr val="FFFFFF">
                    <a:lumMod val="95000"/>
                  </a:srgbClr>
                </a:solidFill>
                <a:latin typeface="Archer Bold" pitchFamily="50" charset="0"/>
              </a:rPr>
              <a:t>(model does not</a:t>
            </a:r>
            <a:br>
              <a:rPr lang="en-US" sz="1800" dirty="0" smtClean="0">
                <a:solidFill>
                  <a:srgbClr val="FFFFFF">
                    <a:lumMod val="95000"/>
                  </a:srgbClr>
                </a:solidFill>
                <a:latin typeface="Archer Bold" pitchFamily="50" charset="0"/>
              </a:rPr>
            </a:br>
            <a:r>
              <a:rPr lang="en-US" sz="1800" dirty="0" smtClean="0">
                <a:solidFill>
                  <a:srgbClr val="FFFFFF">
                    <a:lumMod val="95000"/>
                  </a:srgbClr>
                </a:solidFill>
                <a:latin typeface="Archer Bold" pitchFamily="50" charset="0"/>
              </a:rPr>
              <a:t>change drastically)</a:t>
            </a:r>
          </a:p>
        </p:txBody>
      </p:sp>
    </p:spTree>
    <p:extLst>
      <p:ext uri="{BB962C8B-B14F-4D97-AF65-F5344CB8AC3E}">
        <p14:creationId xmlns:p14="http://schemas.microsoft.com/office/powerpoint/2010/main" val="32971150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1000">
              <a:schemeClr val="tx1"/>
            </a:gs>
            <a:gs pos="0">
              <a:srgbClr val="C0000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053" descr="Pink tissue paper"/>
          <p:cNvSpPr txBox="1">
            <a:spLocks noChangeArrowheads="1"/>
          </p:cNvSpPr>
          <p:nvPr/>
        </p:nvSpPr>
        <p:spPr bwMode="auto">
          <a:xfrm>
            <a:off x="76200" y="76200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Outlier or Influential point? </a:t>
            </a:r>
            <a:r>
              <a:rPr lang="en-US" sz="20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(or neither?)</a:t>
            </a:r>
            <a:endParaRPr lang="en-US" sz="200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6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23211"/>
            <a:ext cx="7793276" cy="466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882291"/>
            <a:ext cx="3721497" cy="1569660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er Semibold" pitchFamily="50" charset="0"/>
              </a:rPr>
              <a:t>Influential Point:</a:t>
            </a:r>
          </a:p>
          <a:p>
            <a:pPr algn="r"/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er Semibold" pitchFamily="50" charset="0"/>
              </a:rPr>
              <a:t>- HIGH leverage</a:t>
            </a:r>
          </a:p>
          <a:p>
            <a:pPr algn="r"/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er Semibold" pitchFamily="50" charset="0"/>
              </a:rPr>
              <a:t>- Weakens “r”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cher Semibold" pitchFamily="50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33204" y="823211"/>
            <a:ext cx="3810596" cy="4205989"/>
            <a:chOff x="3733204" y="823211"/>
            <a:chExt cx="3810596" cy="4205989"/>
          </a:xfrm>
        </p:grpSpPr>
        <p:cxnSp>
          <p:nvCxnSpPr>
            <p:cNvPr id="7" name="Straight Arrow Connector 6"/>
            <p:cNvCxnSpPr/>
            <p:nvPr/>
          </p:nvCxnSpPr>
          <p:spPr bwMode="auto">
            <a:xfrm flipV="1">
              <a:off x="3733204" y="823211"/>
              <a:ext cx="3810596" cy="4205989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889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TextBox 8"/>
            <p:cNvSpPr txBox="1"/>
            <p:nvPr/>
          </p:nvSpPr>
          <p:spPr>
            <a:xfrm>
              <a:off x="4310608" y="4382869"/>
              <a:ext cx="1295996" cy="646331"/>
            </a:xfrm>
            <a:prstGeom prst="rect">
              <a:avLst/>
            </a:prstGeom>
            <a:solidFill>
              <a:srgbClr val="0000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FFFFFF">
                      <a:lumMod val="95000"/>
                    </a:srgbClr>
                  </a:solidFill>
                  <a:latin typeface="Archer Bold" pitchFamily="50" charset="0"/>
                </a:rPr>
                <a:t>WITHOUT</a:t>
              </a:r>
            </a:p>
            <a:p>
              <a:pPr algn="ctr"/>
              <a:r>
                <a:rPr lang="en-US" sz="1800" dirty="0" smtClean="0">
                  <a:solidFill>
                    <a:srgbClr val="FFFFFF">
                      <a:lumMod val="95000"/>
                    </a:srgbClr>
                  </a:solidFill>
                  <a:latin typeface="Archer Bold" pitchFamily="50" charset="0"/>
                </a:rPr>
                <a:t>“outlier”</a:t>
              </a:r>
              <a:endParaRPr lang="en-US" sz="1800" dirty="0">
                <a:solidFill>
                  <a:srgbClr val="FFFFFF">
                    <a:lumMod val="95000"/>
                  </a:srgbClr>
                </a:solidFill>
                <a:latin typeface="Archer Bold" pitchFamily="50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4800" y="1905000"/>
            <a:ext cx="8153400" cy="3742730"/>
            <a:chOff x="304800" y="1905000"/>
            <a:chExt cx="8153400" cy="3742730"/>
          </a:xfrm>
        </p:grpSpPr>
        <p:cxnSp>
          <p:nvCxnSpPr>
            <p:cNvPr id="10" name="Straight Arrow Connector 9"/>
            <p:cNvCxnSpPr/>
            <p:nvPr/>
          </p:nvCxnSpPr>
          <p:spPr bwMode="auto">
            <a:xfrm flipV="1">
              <a:off x="533400" y="1905000"/>
              <a:ext cx="7924800" cy="2971800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889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TextBox 10"/>
            <p:cNvSpPr txBox="1"/>
            <p:nvPr/>
          </p:nvSpPr>
          <p:spPr>
            <a:xfrm>
              <a:off x="304800" y="4724400"/>
              <a:ext cx="3018903" cy="923330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FFFFFF">
                      <a:lumMod val="95000"/>
                    </a:srgbClr>
                  </a:solidFill>
                  <a:latin typeface="Archer Bold" pitchFamily="50" charset="0"/>
                </a:rPr>
                <a:t>WITH</a:t>
              </a:r>
            </a:p>
            <a:p>
              <a:pPr algn="ctr"/>
              <a:r>
                <a:rPr lang="en-US" sz="1800" dirty="0" smtClean="0">
                  <a:solidFill>
                    <a:srgbClr val="FFFFFF">
                      <a:lumMod val="95000"/>
                    </a:srgbClr>
                  </a:solidFill>
                  <a:latin typeface="Archer Bold" pitchFamily="50" charset="0"/>
                </a:rPr>
                <a:t>“outlier”</a:t>
              </a:r>
            </a:p>
            <a:p>
              <a:pPr algn="ctr"/>
              <a:r>
                <a:rPr lang="en-US" sz="1800" dirty="0" smtClean="0">
                  <a:solidFill>
                    <a:srgbClr val="FFFFFF">
                      <a:lumMod val="95000"/>
                    </a:srgbClr>
                  </a:solidFill>
                  <a:latin typeface="Archer Bold" pitchFamily="50" charset="0"/>
                </a:rPr>
                <a:t>(slope changes drastically!)</a:t>
              </a:r>
              <a:endParaRPr lang="en-US" sz="1800" dirty="0">
                <a:solidFill>
                  <a:srgbClr val="FFFFFF">
                    <a:lumMod val="95000"/>
                  </a:srgbClr>
                </a:solidFill>
                <a:latin typeface="Archer Bold" pitchFamily="50" charset="0"/>
              </a:endParaRPr>
            </a:p>
          </p:txBody>
        </p:sp>
      </p:grpSp>
      <p:sp>
        <p:nvSpPr>
          <p:cNvPr id="2" name="5-Point Star 1"/>
          <p:cNvSpPr/>
          <p:nvPr/>
        </p:nvSpPr>
        <p:spPr bwMode="auto">
          <a:xfrm>
            <a:off x="216725" y="2121725"/>
            <a:ext cx="1447800" cy="1295400"/>
          </a:xfrm>
          <a:prstGeom prst="star5">
            <a:avLst/>
          </a:prstGeom>
          <a:noFill/>
          <a:ln w="1270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518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1000">
              <a:schemeClr val="tx1"/>
            </a:gs>
            <a:gs pos="0">
              <a:srgbClr val="C0000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783595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2053" descr="Pink tissue paper"/>
          <p:cNvSpPr txBox="1">
            <a:spLocks noChangeArrowheads="1"/>
          </p:cNvSpPr>
          <p:nvPr/>
        </p:nvSpPr>
        <p:spPr bwMode="auto">
          <a:xfrm>
            <a:off x="76200" y="76200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Outlier or Influential point? </a:t>
            </a:r>
            <a:r>
              <a:rPr lang="en-US" sz="20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(or neither?)</a:t>
            </a:r>
            <a:endParaRPr lang="en-US" sz="200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5-Point Star 1"/>
          <p:cNvSpPr/>
          <p:nvPr/>
        </p:nvSpPr>
        <p:spPr bwMode="auto">
          <a:xfrm>
            <a:off x="469075" y="497775"/>
            <a:ext cx="1447800" cy="1295400"/>
          </a:xfrm>
          <a:prstGeom prst="star5">
            <a:avLst/>
          </a:prstGeom>
          <a:noFill/>
          <a:ln w="1270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8766" y="814449"/>
            <a:ext cx="3947234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er Semibold" pitchFamily="50" charset="0"/>
              </a:rPr>
              <a:t>- HIGH leverage</a:t>
            </a:r>
          </a:p>
          <a:p>
            <a:pPr algn="r"/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er Semibold" pitchFamily="50" charset="0"/>
              </a:rPr>
              <a:t>- STRENGTHENS “r”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cher Semibold" pitchFamily="50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609600" y="814449"/>
            <a:ext cx="7543800" cy="4214751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889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2209800" y="2590800"/>
            <a:ext cx="1520866" cy="1200329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FFFF">
                    <a:lumMod val="95000"/>
                  </a:srgbClr>
                </a:solidFill>
                <a:latin typeface="Archer Bold" pitchFamily="50" charset="0"/>
              </a:rPr>
              <a:t>Linear model</a:t>
            </a:r>
          </a:p>
          <a:p>
            <a:pPr algn="ctr"/>
            <a:r>
              <a:rPr lang="en-US" sz="1800" dirty="0" smtClean="0">
                <a:solidFill>
                  <a:srgbClr val="FFFFFF">
                    <a:lumMod val="95000"/>
                  </a:srgbClr>
                </a:solidFill>
                <a:latin typeface="Archer Bold" pitchFamily="50" charset="0"/>
              </a:rPr>
              <a:t>WITH and </a:t>
            </a:r>
          </a:p>
          <a:p>
            <a:pPr algn="ctr"/>
            <a:r>
              <a:rPr lang="en-US" sz="1800" dirty="0" smtClean="0">
                <a:solidFill>
                  <a:srgbClr val="FFFFFF">
                    <a:lumMod val="95000"/>
                  </a:srgbClr>
                </a:solidFill>
                <a:latin typeface="Archer Bold" pitchFamily="50" charset="0"/>
              </a:rPr>
              <a:t>WITHOUT</a:t>
            </a:r>
          </a:p>
          <a:p>
            <a:pPr algn="ctr"/>
            <a:r>
              <a:rPr lang="en-US" sz="1800" dirty="0" smtClean="0">
                <a:solidFill>
                  <a:srgbClr val="FFFFFF">
                    <a:lumMod val="95000"/>
                  </a:srgbClr>
                </a:solidFill>
                <a:latin typeface="Archer Bold" pitchFamily="50" charset="0"/>
              </a:rPr>
              <a:t>“outlier”</a:t>
            </a:r>
            <a:endParaRPr lang="en-US" sz="1800" dirty="0">
              <a:solidFill>
                <a:srgbClr val="FFFFFF">
                  <a:lumMod val="95000"/>
                </a:srgbClr>
              </a:solidFill>
              <a:latin typeface="Archer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6372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100000">
              <a:schemeClr val="accent6">
                <a:lumMod val="75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3140" y="2787801"/>
            <a:ext cx="70954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  <a:cs typeface="Arial" charset="0"/>
              </a:rPr>
              <a:t>fin~</a:t>
            </a:r>
            <a:endParaRPr lang="en-US" sz="9600" i="1" dirty="0" smtClean="0">
              <a:solidFill>
                <a:prstClr val="white"/>
              </a:solidFill>
              <a:latin typeface="Adobe Caslon Pro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96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tx1"/>
            </a:gs>
            <a:gs pos="0">
              <a:schemeClr val="tx2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9" name="Text Box 2053" descr="Pink tissue paper"/>
          <p:cNvSpPr txBox="1">
            <a:spLocks noChangeArrowheads="1"/>
          </p:cNvSpPr>
          <p:nvPr/>
        </p:nvSpPr>
        <p:spPr bwMode="auto">
          <a:xfrm>
            <a:off x="76200" y="76200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linear model appropriate?</a:t>
            </a:r>
            <a:endParaRPr lang="en-US" sz="4000" i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443" y="990600"/>
            <a:ext cx="76813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2 things: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scatterplot fairly linear?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there a 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pattern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plot of the residuals?</a:t>
            </a:r>
          </a:p>
        </p:txBody>
      </p:sp>
    </p:spTree>
    <p:extLst>
      <p:ext uri="{BB962C8B-B14F-4D97-AF65-F5344CB8AC3E}">
        <p14:creationId xmlns:p14="http://schemas.microsoft.com/office/powerpoint/2010/main" val="40416154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1000">
              <a:schemeClr val="tx1"/>
            </a:gs>
            <a:gs pos="0">
              <a:srgbClr val="C0000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9" name="Text Box 2053" descr="Pink tissue paper"/>
          <p:cNvSpPr txBox="1">
            <a:spLocks noChangeArrowheads="1"/>
          </p:cNvSpPr>
          <p:nvPr/>
        </p:nvSpPr>
        <p:spPr bwMode="auto">
          <a:xfrm>
            <a:off x="76200" y="76200"/>
            <a:ext cx="8229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Residuals</a:t>
            </a:r>
          </a:p>
          <a:p>
            <a:pPr algn="r"/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</a:t>
            </a:r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observed</a:t>
            </a:r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 and 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predicted</a:t>
            </a:r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value)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564" y="1232786"/>
            <a:ext cx="4800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 it or not, our “best fit line” will actually </a:t>
            </a:r>
            <a:r>
              <a:rPr 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most of the points.</a:t>
            </a:r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6" descr="ait08-0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50023"/>
            <a:ext cx="3810000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" y="2895600"/>
                <a:ext cx="51435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000" b="1" i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Residual</a:t>
                </a:r>
                <a:r>
                  <a:rPr lang="en-US" sz="4000" i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</a:p>
              <a:p>
                <a:pPr lvl="0"/>
                <a:r>
                  <a:rPr lang="en-US" sz="4000" b="1" dirty="0">
                    <a:solidFill>
                      <a:srgbClr val="FFFF00"/>
                    </a:solidFill>
                  </a:rPr>
                  <a:t>O</a:t>
                </a:r>
                <a:r>
                  <a:rPr lang="en-US" sz="2800" b="1" dirty="0">
                    <a:solidFill>
                      <a:srgbClr val="FFFFFF"/>
                    </a:solidFill>
                  </a:rPr>
                  <a:t>bserved </a:t>
                </a:r>
                <a:r>
                  <a:rPr lang="en-US" sz="2800" b="1" i="1" dirty="0">
                    <a:solidFill>
                      <a:srgbClr val="FFFFFF"/>
                    </a:solidFill>
                  </a:rPr>
                  <a:t>y</a:t>
                </a:r>
                <a:r>
                  <a:rPr lang="en-US" sz="2800" b="1" dirty="0">
                    <a:solidFill>
                      <a:srgbClr val="FFFFFF"/>
                    </a:solidFill>
                  </a:rPr>
                  <a:t> – </a:t>
                </a:r>
                <a:r>
                  <a:rPr lang="en-US" sz="4000" b="1" dirty="0">
                    <a:solidFill>
                      <a:srgbClr val="FFFF00"/>
                    </a:solidFill>
                  </a:rPr>
                  <a:t>P</a:t>
                </a:r>
                <a:r>
                  <a:rPr lang="en-US" sz="2800" b="1" dirty="0">
                    <a:solidFill>
                      <a:srgbClr val="FFFFFF"/>
                    </a:solidFill>
                  </a:rPr>
                  <a:t>redicted </a:t>
                </a:r>
                <a:r>
                  <a:rPr lang="en-US" sz="2800" b="1" i="1" dirty="0" smtClean="0">
                    <a:solidFill>
                      <a:srgbClr val="FFFFFF"/>
                    </a:solidFill>
                  </a:rPr>
                  <a:t>y</a:t>
                </a:r>
                <a:r>
                  <a:rPr lang="en-US" sz="6000" b="0" dirty="0" smtClean="0">
                    <a:solidFill>
                      <a:schemeClr val="bg1"/>
                    </a:solidFill>
                  </a:rPr>
                  <a:t> </a:t>
                </a:r>
                <a:br>
                  <a:rPr lang="en-US" sz="6000" b="0" dirty="0" smtClean="0">
                    <a:solidFill>
                      <a:schemeClr val="bg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60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e</m:t>
                      </m:r>
                      <m:r>
                        <a:rPr lang="en-US" sz="60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6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6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60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895600"/>
                <a:ext cx="5143500" cy="2554545"/>
              </a:xfrm>
              <a:prstGeom prst="rect">
                <a:avLst/>
              </a:prstGeom>
              <a:blipFill rotWithShape="1">
                <a:blip r:embed="rId4"/>
                <a:stretch>
                  <a:fillRect l="-4389" t="-4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54036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1000">
              <a:schemeClr val="tx1"/>
            </a:gs>
            <a:gs pos="0">
              <a:srgbClr val="C0000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ait08-0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346" y="0"/>
            <a:ext cx="4197635" cy="367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9109" name="Text Box 2053" descr="Pink tissue paper"/>
          <p:cNvSpPr txBox="1">
            <a:spLocks noChangeArrowheads="1"/>
          </p:cNvSpPr>
          <p:nvPr/>
        </p:nvSpPr>
        <p:spPr bwMode="auto">
          <a:xfrm>
            <a:off x="76200" y="76200"/>
            <a:ext cx="473314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point has a residual...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282" y="1375827"/>
            <a:ext cx="515141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if we plot them all, we have a </a:t>
            </a:r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residual plot</a:t>
            </a:r>
            <a:r>
              <a:rPr lang="en-US" sz="40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000" b="1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282" y="2417565"/>
            <a:ext cx="455888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do 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want a pattern in the residual plot!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1930" y="4588054"/>
            <a:ext cx="470741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residual plot has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distinct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pattern… </a:t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looks like a linear model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appropriate.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809346" y="3657600"/>
            <a:ext cx="4197635" cy="3141662"/>
            <a:chOff x="4809346" y="3657600"/>
            <a:chExt cx="4197635" cy="3141662"/>
          </a:xfrm>
        </p:grpSpPr>
        <p:pic>
          <p:nvPicPr>
            <p:cNvPr id="605186" name="Picture 2" descr="D:\Pictures\Scans\scan057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2" r="844"/>
            <a:stretch/>
          </p:blipFill>
          <p:spPr bwMode="auto">
            <a:xfrm>
              <a:off x="4809346" y="3657600"/>
              <a:ext cx="4197635" cy="3141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/>
            <p:cNvCxnSpPr/>
            <p:nvPr/>
          </p:nvCxnSpPr>
          <p:spPr bwMode="auto">
            <a:xfrm>
              <a:off x="5562600" y="5117275"/>
              <a:ext cx="3444381" cy="0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8" name="Straight Connector 7"/>
          <p:cNvCxnSpPr/>
          <p:nvPr/>
        </p:nvCxnSpPr>
        <p:spPr bwMode="auto">
          <a:xfrm flipV="1">
            <a:off x="7467600" y="5117275"/>
            <a:ext cx="0" cy="673925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1750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256331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1000">
              <a:schemeClr val="tx1"/>
            </a:gs>
            <a:gs pos="0">
              <a:srgbClr val="C0000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9" name="Text Box 2053" descr="Pink tissue paper"/>
          <p:cNvSpPr txBox="1">
            <a:spLocks noChangeArrowheads="1"/>
          </p:cNvSpPr>
          <p:nvPr/>
        </p:nvSpPr>
        <p:spPr bwMode="auto">
          <a:xfrm>
            <a:off x="76200" y="76200"/>
            <a:ext cx="8229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a linear model seem appropriate?</a:t>
            </a:r>
            <a:endParaRPr lang="en-US" i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838200"/>
            <a:ext cx="4191000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77978"/>
            <a:ext cx="4191000" cy="231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6200" y="1447800"/>
            <a:ext cx="4953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eepy" pitchFamily="82" charset="0"/>
              </a:rPr>
              <a:t>OOPS!!!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Although the scatterplot is fairly linear…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residual plot has a clear curved pattern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linear model is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appropriate here.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5410200" y="1295400"/>
            <a:ext cx="3429000" cy="175260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937139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tx1"/>
            </a:gs>
            <a:gs pos="0">
              <a:schemeClr val="tx2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9" name="Text Box 2053" descr="Pink tissue paper"/>
          <p:cNvSpPr txBox="1">
            <a:spLocks noChangeArrowheads="1"/>
          </p:cNvSpPr>
          <p:nvPr/>
        </p:nvSpPr>
        <p:spPr bwMode="auto">
          <a:xfrm>
            <a:off x="76200" y="76200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linear model appropriate?</a:t>
            </a:r>
            <a:endParaRPr lang="en-US" sz="4000" i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47" y="1831742"/>
            <a:ext cx="3944443" cy="350225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175" y="1831742"/>
            <a:ext cx="3945401" cy="350225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90597" y="5338389"/>
            <a:ext cx="228600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Linear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56165" y="5334000"/>
            <a:ext cx="327660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Not linear</a:t>
            </a:r>
          </a:p>
        </p:txBody>
      </p:sp>
      <p:sp>
        <p:nvSpPr>
          <p:cNvPr id="8" name="Text Box 6" descr="Pink tissue paper"/>
          <p:cNvSpPr txBox="1">
            <a:spLocks noChangeArrowheads="1"/>
          </p:cNvSpPr>
          <p:nvPr/>
        </p:nvSpPr>
        <p:spPr bwMode="auto">
          <a:xfrm>
            <a:off x="289089" y="780768"/>
            <a:ext cx="81057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residual plot that has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distinct pattern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an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indication that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linear model might be appropriate.</a:t>
            </a:r>
          </a:p>
        </p:txBody>
      </p:sp>
    </p:spTree>
    <p:extLst>
      <p:ext uri="{BB962C8B-B14F-4D97-AF65-F5344CB8AC3E}">
        <p14:creationId xmlns:p14="http://schemas.microsoft.com/office/powerpoint/2010/main" val="864856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tx1"/>
            </a:gs>
            <a:gs pos="0">
              <a:schemeClr val="tx2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9" name="Text Box 2053" descr="Pink tissue paper"/>
          <p:cNvSpPr txBox="1">
            <a:spLocks noChangeArrowheads="1"/>
          </p:cNvSpPr>
          <p:nvPr/>
        </p:nvSpPr>
        <p:spPr bwMode="auto">
          <a:xfrm>
            <a:off x="76200" y="76200"/>
            <a:ext cx="38056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 about residual plots</a:t>
            </a:r>
            <a:endParaRPr lang="en-US" sz="3600" i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51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869" y="76200"/>
            <a:ext cx="51911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51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114550"/>
            <a:ext cx="51911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2053" descr="Pink tissue paper"/>
              <p:cNvSpPr txBox="1">
                <a:spLocks noChangeArrowheads="1"/>
              </p:cNvSpPr>
              <p:nvPr/>
            </p:nvSpPr>
            <p:spPr bwMode="auto">
              <a:xfrm>
                <a:off x="76200" y="1590665"/>
                <a:ext cx="3805668" cy="42780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residuals vs.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𝒙</m:t>
                    </m:r>
                  </m:oMath>
                </a14:m>
                <a:endParaRPr lang="en-US" sz="36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en-US" sz="36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and </a:t>
                </a:r>
              </a:p>
              <a:p>
                <a:pPr algn="ctr"/>
                <a:r>
                  <a:rPr lang="en-US" sz="3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residuals vs.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𝒚</m:t>
                        </m:r>
                      </m:e>
                    </m:acc>
                  </m:oMath>
                </a14:m>
                <a:r>
                  <a:rPr lang="en-US" sz="3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  <a:p>
                <a:r>
                  <a:rPr lang="en-US" sz="36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will look the same</a:t>
                </a:r>
              </a:p>
              <a:p>
                <a:endParaRPr 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8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but </a:t>
                </a:r>
                <a:r>
                  <a:rPr lang="en-US" sz="2800" b="1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don’t</a:t>
                </a:r>
                <a:r>
                  <a:rPr lang="en-US" sz="2800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plot</a:t>
                </a:r>
                <a:endPara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3600" b="1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residuals </a:t>
                </a:r>
                <a:r>
                  <a:rPr lang="en-US" sz="36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vs.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𝒚</m:t>
                    </m:r>
                  </m:oMath>
                </a14:m>
                <a:endParaRPr lang="en-US" sz="36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8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(that will look </a:t>
                </a:r>
                <a:r>
                  <a:rPr lang="en-US" sz="2800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different</a:t>
                </a:r>
                <a:r>
                  <a:rPr lang="en-US" sz="28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  <a:endPara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 Box 2053" descr="Pink tissue pap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590665"/>
                <a:ext cx="3805668" cy="4278094"/>
              </a:xfrm>
              <a:prstGeom prst="rect">
                <a:avLst/>
              </a:prstGeom>
              <a:blipFill rotWithShape="1">
                <a:blip r:embed="rId6"/>
                <a:stretch>
                  <a:fillRect l="-5128" t="-2279" r="-5769" b="-384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7"/>
                      <a:srcRect/>
                      <a:tile tx="0" ty="0" sx="100000" sy="100000" flip="none" algn="tl"/>
                    </a:blip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519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4171950"/>
            <a:ext cx="51911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1409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0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05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1000">
              <a:schemeClr val="tx1"/>
            </a:gs>
            <a:gs pos="0">
              <a:schemeClr val="tx1">
                <a:lumMod val="85000"/>
                <a:lumOff val="1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9" name="Text Box 2053" descr="Pink tissue paper"/>
          <p:cNvSpPr txBox="1">
            <a:spLocks noChangeArrowheads="1"/>
          </p:cNvSpPr>
          <p:nvPr/>
        </p:nvSpPr>
        <p:spPr bwMode="auto">
          <a:xfrm>
            <a:off x="76200" y="76200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Least Squares Regression Line</a:t>
            </a:r>
            <a:endParaRPr lang="en-US" sz="4000" i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4" descr="Pink tissue paper"/>
          <p:cNvSpPr txBox="1">
            <a:spLocks noChangeArrowheads="1"/>
          </p:cNvSpPr>
          <p:nvPr/>
        </p:nvSpPr>
        <p:spPr bwMode="auto">
          <a:xfrm>
            <a:off x="274434" y="1219200"/>
            <a:ext cx="8158003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 the following 4 points:</a:t>
            </a:r>
          </a:p>
          <a:p>
            <a:pPr eaLnBrk="1" hangingPunct="1"/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1, 3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	(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3, 5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	(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5, 3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	(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7, 7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eaLnBrk="1" hangingPunct="1"/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find the best fit line?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18249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ends">
  <a:themeElements>
    <a:clrScheme name="Blends 10">
      <a:dk1>
        <a:srgbClr val="000000"/>
      </a:dk1>
      <a:lt1>
        <a:srgbClr val="FFFFFF"/>
      </a:lt1>
      <a:dk2>
        <a:srgbClr val="19385F"/>
      </a:dk2>
      <a:lt2>
        <a:srgbClr val="4D4D4D"/>
      </a:lt2>
      <a:accent1>
        <a:srgbClr val="8CC6EB"/>
      </a:accent1>
      <a:accent2>
        <a:srgbClr val="FFCF01"/>
      </a:accent2>
      <a:accent3>
        <a:srgbClr val="FFFFFF"/>
      </a:accent3>
      <a:accent4>
        <a:srgbClr val="000000"/>
      </a:accent4>
      <a:accent5>
        <a:srgbClr val="C5DFF3"/>
      </a:accent5>
      <a:accent6>
        <a:srgbClr val="E7BB01"/>
      </a:accent6>
      <a:hlink>
        <a:srgbClr val="E35C01"/>
      </a:hlink>
      <a:folHlink>
        <a:srgbClr val="00CC99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FF6600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B01"/>
        </a:accent6>
        <a:hlink>
          <a:srgbClr val="8CC6EB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E35C01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EFB5AA"/>
        </a:accent5>
        <a:accent6>
          <a:srgbClr val="E7BB01"/>
        </a:accent6>
        <a:hlink>
          <a:srgbClr val="8CC6EB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8CC6EB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C5DFF3"/>
        </a:accent5>
        <a:accent6>
          <a:srgbClr val="E7BB01"/>
        </a:accent6>
        <a:hlink>
          <a:srgbClr val="E35C01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lends">
  <a:themeElements>
    <a:clrScheme name="Blends 10">
      <a:dk1>
        <a:srgbClr val="000000"/>
      </a:dk1>
      <a:lt1>
        <a:srgbClr val="FFFFFF"/>
      </a:lt1>
      <a:dk2>
        <a:srgbClr val="19385F"/>
      </a:dk2>
      <a:lt2>
        <a:srgbClr val="4D4D4D"/>
      </a:lt2>
      <a:accent1>
        <a:srgbClr val="8CC6EB"/>
      </a:accent1>
      <a:accent2>
        <a:srgbClr val="FFCF01"/>
      </a:accent2>
      <a:accent3>
        <a:srgbClr val="FFFFFF"/>
      </a:accent3>
      <a:accent4>
        <a:srgbClr val="000000"/>
      </a:accent4>
      <a:accent5>
        <a:srgbClr val="C5DFF3"/>
      </a:accent5>
      <a:accent6>
        <a:srgbClr val="E7BB01"/>
      </a:accent6>
      <a:hlink>
        <a:srgbClr val="E35C01"/>
      </a:hlink>
      <a:folHlink>
        <a:srgbClr val="00CC99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FF6600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B01"/>
        </a:accent6>
        <a:hlink>
          <a:srgbClr val="8CC6EB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E35C01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EFB5AA"/>
        </a:accent5>
        <a:accent6>
          <a:srgbClr val="E7BB01"/>
        </a:accent6>
        <a:hlink>
          <a:srgbClr val="8CC6EB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8CC6EB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C5DFF3"/>
        </a:accent5>
        <a:accent6>
          <a:srgbClr val="E7BB01"/>
        </a:accent6>
        <a:hlink>
          <a:srgbClr val="E35C01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ends">
  <a:themeElements>
    <a:clrScheme name="Blends 10">
      <a:dk1>
        <a:srgbClr val="000000"/>
      </a:dk1>
      <a:lt1>
        <a:srgbClr val="FFFFFF"/>
      </a:lt1>
      <a:dk2>
        <a:srgbClr val="19385F"/>
      </a:dk2>
      <a:lt2>
        <a:srgbClr val="4D4D4D"/>
      </a:lt2>
      <a:accent1>
        <a:srgbClr val="8CC6EB"/>
      </a:accent1>
      <a:accent2>
        <a:srgbClr val="FFCF01"/>
      </a:accent2>
      <a:accent3>
        <a:srgbClr val="FFFFFF"/>
      </a:accent3>
      <a:accent4>
        <a:srgbClr val="000000"/>
      </a:accent4>
      <a:accent5>
        <a:srgbClr val="C5DFF3"/>
      </a:accent5>
      <a:accent6>
        <a:srgbClr val="E7BB01"/>
      </a:accent6>
      <a:hlink>
        <a:srgbClr val="E35C01"/>
      </a:hlink>
      <a:folHlink>
        <a:srgbClr val="00CC99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FF6600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B01"/>
        </a:accent6>
        <a:hlink>
          <a:srgbClr val="8CC6EB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E35C01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EFB5AA"/>
        </a:accent5>
        <a:accent6>
          <a:srgbClr val="E7BB01"/>
        </a:accent6>
        <a:hlink>
          <a:srgbClr val="8CC6EB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8CC6EB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C5DFF3"/>
        </a:accent5>
        <a:accent6>
          <a:srgbClr val="E7BB01"/>
        </a:accent6>
        <a:hlink>
          <a:srgbClr val="E35C01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Blends">
  <a:themeElements>
    <a:clrScheme name="Blends 10">
      <a:dk1>
        <a:srgbClr val="000000"/>
      </a:dk1>
      <a:lt1>
        <a:srgbClr val="FFFFFF"/>
      </a:lt1>
      <a:dk2>
        <a:srgbClr val="19385F"/>
      </a:dk2>
      <a:lt2>
        <a:srgbClr val="4D4D4D"/>
      </a:lt2>
      <a:accent1>
        <a:srgbClr val="8CC6EB"/>
      </a:accent1>
      <a:accent2>
        <a:srgbClr val="FFCF01"/>
      </a:accent2>
      <a:accent3>
        <a:srgbClr val="FFFFFF"/>
      </a:accent3>
      <a:accent4>
        <a:srgbClr val="000000"/>
      </a:accent4>
      <a:accent5>
        <a:srgbClr val="C5DFF3"/>
      </a:accent5>
      <a:accent6>
        <a:srgbClr val="E7BB01"/>
      </a:accent6>
      <a:hlink>
        <a:srgbClr val="E35C01"/>
      </a:hlink>
      <a:folHlink>
        <a:srgbClr val="00CC99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FF6600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B01"/>
        </a:accent6>
        <a:hlink>
          <a:srgbClr val="8CC6EB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E35C01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EFB5AA"/>
        </a:accent5>
        <a:accent6>
          <a:srgbClr val="E7BB01"/>
        </a:accent6>
        <a:hlink>
          <a:srgbClr val="8CC6EB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8CC6EB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C5DFF3"/>
        </a:accent5>
        <a:accent6>
          <a:srgbClr val="E7BB01"/>
        </a:accent6>
        <a:hlink>
          <a:srgbClr val="E35C01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7070</TotalTime>
  <Words>658</Words>
  <Application>Microsoft Office PowerPoint</Application>
  <PresentationFormat>Letter Paper (8.5x11 in)</PresentationFormat>
  <Paragraphs>112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Blends</vt:lpstr>
      <vt:lpstr>Office Theme</vt:lpstr>
      <vt:lpstr>Module</vt:lpstr>
      <vt:lpstr>1_Blends</vt:lpstr>
      <vt:lpstr>2_Blends</vt:lpstr>
      <vt:lpstr>3_Blends</vt:lpstr>
      <vt:lpstr>Linear Regression</vt:lpstr>
      <vt:lpstr>Linear Regression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Regression Wisdom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Addison Wesley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Addison Wesley</dc:creator>
  <cp:lastModifiedBy>Brian Youn</cp:lastModifiedBy>
  <cp:revision>235</cp:revision>
  <cp:lastPrinted>2001-11-04T00:51:13Z</cp:lastPrinted>
  <dcterms:created xsi:type="dcterms:W3CDTF">2005-02-25T19:46:41Z</dcterms:created>
  <dcterms:modified xsi:type="dcterms:W3CDTF">2015-10-22T13:20:13Z</dcterms:modified>
</cp:coreProperties>
</file>