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3" r:id="rId2"/>
    <p:sldMasterId id="2147483685" r:id="rId3"/>
  </p:sldMasterIdLst>
  <p:notesMasterIdLst>
    <p:notesMasterId r:id="rId33"/>
  </p:notesMasterIdLst>
  <p:handoutMasterIdLst>
    <p:handoutMasterId r:id="rId34"/>
  </p:handoutMasterIdLst>
  <p:sldIdLst>
    <p:sldId id="260" r:id="rId4"/>
    <p:sldId id="310" r:id="rId5"/>
    <p:sldId id="282" r:id="rId6"/>
    <p:sldId id="284" r:id="rId7"/>
    <p:sldId id="283" r:id="rId8"/>
    <p:sldId id="285" r:id="rId9"/>
    <p:sldId id="263" r:id="rId10"/>
    <p:sldId id="265" r:id="rId11"/>
    <p:sldId id="266" r:id="rId12"/>
    <p:sldId id="267" r:id="rId13"/>
    <p:sldId id="306" r:id="rId14"/>
    <p:sldId id="307" r:id="rId15"/>
    <p:sldId id="300" r:id="rId16"/>
    <p:sldId id="301" r:id="rId17"/>
    <p:sldId id="308" r:id="rId18"/>
    <p:sldId id="268" r:id="rId19"/>
    <p:sldId id="311" r:id="rId20"/>
    <p:sldId id="289" r:id="rId21"/>
    <p:sldId id="271" r:id="rId22"/>
    <p:sldId id="317" r:id="rId23"/>
    <p:sldId id="275" r:id="rId24"/>
    <p:sldId id="312" r:id="rId25"/>
    <p:sldId id="318" r:id="rId26"/>
    <p:sldId id="319" r:id="rId27"/>
    <p:sldId id="304" r:id="rId28"/>
    <p:sldId id="313" r:id="rId29"/>
    <p:sldId id="305" r:id="rId30"/>
    <p:sldId id="316" r:id="rId31"/>
    <p:sldId id="309" r:id="rId32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D8ECF8"/>
    <a:srgbClr val="FF0000"/>
    <a:srgbClr val="FF3300"/>
    <a:srgbClr val="6633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24" autoAdjust="0"/>
    <p:restoredTop sz="94660"/>
  </p:normalViewPr>
  <p:slideViewPr>
    <p:cSldViewPr snapToObjects="1">
      <p:cViewPr varScale="1">
        <p:scale>
          <a:sx n="110" d="100"/>
          <a:sy n="110" d="100"/>
        </p:scale>
        <p:origin x="-1806" y="-54"/>
      </p:cViewPr>
      <p:guideLst>
        <p:guide orient="horz" pos="3120"/>
        <p:guide pos="16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794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psf\Home\Dropbox\AP%20Statistics\Season%204%20(2013-14)%20-%20Cygnus%20Olor\03%20-%20Education%20vs%20Gender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Titanic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Alive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Sheet1!$B$1:$E$1</c:f>
              <c:strCache>
                <c:ptCount val="4"/>
                <c:pt idx="0">
                  <c:v>First</c:v>
                </c:pt>
                <c:pt idx="1">
                  <c:v>Second</c:v>
                </c:pt>
                <c:pt idx="2">
                  <c:v>Third</c:v>
                </c:pt>
                <c:pt idx="3">
                  <c:v>Crew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203</c:v>
                </c:pt>
                <c:pt idx="1">
                  <c:v>118</c:v>
                </c:pt>
                <c:pt idx="2">
                  <c:v>178</c:v>
                </c:pt>
                <c:pt idx="3">
                  <c:v>212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Dead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Sheet1!$B$1:$E$1</c:f>
              <c:strCache>
                <c:ptCount val="4"/>
                <c:pt idx="0">
                  <c:v>First</c:v>
                </c:pt>
                <c:pt idx="1">
                  <c:v>Second</c:v>
                </c:pt>
                <c:pt idx="2">
                  <c:v>Third</c:v>
                </c:pt>
                <c:pt idx="3">
                  <c:v>Crew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122</c:v>
                </c:pt>
                <c:pt idx="1">
                  <c:v>167</c:v>
                </c:pt>
                <c:pt idx="2">
                  <c:v>528</c:v>
                </c:pt>
                <c:pt idx="3">
                  <c:v>673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18990592"/>
        <c:axId val="209165056"/>
      </c:barChart>
      <c:catAx>
        <c:axId val="21899059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09165056"/>
        <c:crosses val="autoZero"/>
        <c:auto val="1"/>
        <c:lblAlgn val="ctr"/>
        <c:lblOffset val="100"/>
        <c:noMultiLvlLbl val="0"/>
      </c:catAx>
      <c:valAx>
        <c:axId val="2091650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21899059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b="0">
          <a:latin typeface="Gotham Medium" pitchFamily="50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title>
      <c:tx>
        <c:rich>
          <a:bodyPr/>
          <a:lstStyle/>
          <a:p>
            <a:pPr>
              <a:defRPr sz="3200" b="0">
                <a:latin typeface="Adelle Rg" pitchFamily="50" charset="0"/>
              </a:defRPr>
            </a:pPr>
            <a:r>
              <a:rPr lang="en-US" sz="3200" b="0">
                <a:latin typeface="Adelle Rg" pitchFamily="50" charset="0"/>
              </a:rPr>
              <a:t>Titanic:</a:t>
            </a:r>
            <a:r>
              <a:rPr lang="en-US" sz="3200" b="0" baseline="0">
                <a:latin typeface="Adelle Rg" pitchFamily="50" charset="0"/>
              </a:rPr>
              <a:t> Class vs Survival</a:t>
            </a:r>
            <a:endParaRPr lang="en-US" sz="3200" b="0">
              <a:latin typeface="Adelle Rg" pitchFamily="50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Alive</c:v>
                </c:pt>
              </c:strCache>
            </c:strRef>
          </c:tx>
          <c:invertIfNegative val="0"/>
          <c:cat>
            <c:strRef>
              <c:f>Sheet1!$B$1:$E$1</c:f>
              <c:strCache>
                <c:ptCount val="4"/>
                <c:pt idx="0">
                  <c:v>First</c:v>
                </c:pt>
                <c:pt idx="1">
                  <c:v>Second</c:v>
                </c:pt>
                <c:pt idx="2">
                  <c:v>Third</c:v>
                </c:pt>
                <c:pt idx="3">
                  <c:v>Crew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0.28599999999999998</c:v>
                </c:pt>
                <c:pt idx="1">
                  <c:v>0.16600000000000001</c:v>
                </c:pt>
                <c:pt idx="2">
                  <c:v>0.25</c:v>
                </c:pt>
                <c:pt idx="3">
                  <c:v>0.29799999999999999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Dead</c:v>
                </c:pt>
              </c:strCache>
            </c:strRef>
          </c:tx>
          <c:invertIfNegative val="0"/>
          <c:cat>
            <c:strRef>
              <c:f>Sheet1!$B$1:$E$1</c:f>
              <c:strCache>
                <c:ptCount val="4"/>
                <c:pt idx="0">
                  <c:v>First</c:v>
                </c:pt>
                <c:pt idx="1">
                  <c:v>Second</c:v>
                </c:pt>
                <c:pt idx="2">
                  <c:v>Third</c:v>
                </c:pt>
                <c:pt idx="3">
                  <c:v>Crew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8.2000000000000003E-2</c:v>
                </c:pt>
                <c:pt idx="1">
                  <c:v>0.112</c:v>
                </c:pt>
                <c:pt idx="2">
                  <c:v>0.35399999999999998</c:v>
                </c:pt>
                <c:pt idx="3">
                  <c:v>0.45200000000000001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20160000"/>
        <c:axId val="219407488"/>
      </c:barChart>
      <c:catAx>
        <c:axId val="2201600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delle Rg" pitchFamily="50" charset="0"/>
              </a:defRPr>
            </a:pPr>
            <a:endParaRPr lang="en-US"/>
          </a:p>
        </c:txPr>
        <c:crossAx val="219407488"/>
        <c:crosses val="autoZero"/>
        <c:auto val="1"/>
        <c:lblAlgn val="ctr"/>
        <c:lblOffset val="100"/>
        <c:noMultiLvlLbl val="0"/>
      </c:catAx>
      <c:valAx>
        <c:axId val="219407488"/>
        <c:scaling>
          <c:orientation val="minMax"/>
        </c:scaling>
        <c:delete val="0"/>
        <c:axPos val="l"/>
        <c:majorGridlines/>
        <c:numFmt formatCode="#,##0.0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800">
                <a:latin typeface="Adelle Rg" pitchFamily="50" charset="0"/>
              </a:defRPr>
            </a:pPr>
            <a:endParaRPr lang="en-US"/>
          </a:p>
        </c:txPr>
        <c:crossAx val="22016000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>
              <a:latin typeface="Adelle Rg" pitchFamily="50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male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not high school</c:v>
                </c:pt>
                <c:pt idx="1">
                  <c:v>high school</c:v>
                </c:pt>
                <c:pt idx="2">
                  <c:v>college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318</c:v>
                </c:pt>
                <c:pt idx="1">
                  <c:v>603</c:v>
                </c:pt>
                <c:pt idx="2">
                  <c:v>165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female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not high school</c:v>
                </c:pt>
                <c:pt idx="1">
                  <c:v>high school</c:v>
                </c:pt>
                <c:pt idx="2">
                  <c:v>college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212</c:v>
                </c:pt>
                <c:pt idx="1">
                  <c:v>402</c:v>
                </c:pt>
                <c:pt idx="2">
                  <c:v>110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20162560"/>
        <c:axId val="219409792"/>
      </c:barChart>
      <c:catAx>
        <c:axId val="2201625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>
                <a:latin typeface="Gotham Medium" pitchFamily="50" charset="0"/>
              </a:defRPr>
            </a:pPr>
            <a:endParaRPr lang="en-US"/>
          </a:p>
        </c:txPr>
        <c:crossAx val="219409792"/>
        <c:crosses val="autoZero"/>
        <c:auto val="1"/>
        <c:lblAlgn val="ctr"/>
        <c:lblOffset val="100"/>
        <c:noMultiLvlLbl val="0"/>
      </c:catAx>
      <c:valAx>
        <c:axId val="2194097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800">
                <a:latin typeface="Gotham Medium" pitchFamily="50" charset="0"/>
              </a:defRPr>
            </a:pPr>
            <a:endParaRPr lang="en-US"/>
          </a:p>
        </c:txPr>
        <c:crossAx val="2201625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000">
              <a:latin typeface="Gotham Medium" pitchFamily="50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fld id="{7B457130-54F7-463F-9EA7-67F1E152F51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0279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fld id="{1530C418-BBED-4FF2-8C53-5D2523EAB3E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1139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</p:spPr>
        <p:txBody>
          <a:bodyPr wrap="none" anchor="ctr"/>
          <a:lstStyle>
            <a:lvl1pPr>
              <a:defRPr sz="6600"/>
            </a:lvl1pPr>
          </a:lstStyle>
          <a:p>
            <a:r>
              <a:rPr lang="en-US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Copyright © 2007 Pearson Education, Inc.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7681258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F70B645C-1651-473F-BCA5-27CF7055648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46434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C6839377-1DF0-4385-A59C-753E9C808A59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127403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</p:spPr>
        <p:txBody>
          <a:bodyPr wrap="none" anchor="ctr"/>
          <a:lstStyle>
            <a:lvl1pPr>
              <a:defRPr sz="6600"/>
            </a:lvl1pPr>
          </a:lstStyle>
          <a:p>
            <a:r>
              <a:rPr lang="en-US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4588952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778FCE35-D14B-42F2-A459-891C5CBBE35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817494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429DEE12-37A2-44C1-BF32-2F6BA9A664E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8541173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2AEBDA39-BDDE-470E-9B16-3799D130D6A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1747151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C8F2697C-632C-4B00-B68A-71BAFF9AFB35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248981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A2F2D811-3E47-4A0E-8B65-B2EE1CA646A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72867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7570B737-2AD0-4340-840F-D15E42C8194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0335777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FA7FC8E4-00C7-4C86-B6D1-C99C83834A6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785300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778FCE35-D14B-42F2-A459-891C5CBBE35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6252647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8F2BBAC4-C59E-42B0-B451-9EC196C3115E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4067605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F70B645C-1651-473F-BCA5-27CF7055648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4399421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C6839377-1DF0-4385-A59C-753E9C808A59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3679086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8C3A25-DB3A-47CD-935C-F650FD30E240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328FF7-84BB-432F-A2F5-66FB89415F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6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F71FBB-7EE0-4CCA-9D29-FA80A880B37F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71E1B-DFE1-4B33-B594-F0BEE9697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627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1375EF-7A30-42C6-A7E0-6273688CF49B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3F858D-0665-4CCC-A61E-5E9613CC7B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075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D1A21-5249-4AB7-AD93-5638D4B3CE27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7DAB2-2250-46B5-9703-2316B7950F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25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2506B4-34BE-4D05-952D-999B246ABCAA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7E18B-79C6-4901-9FE2-A457EE6CD2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138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7CCACF-7297-4210-8302-E2542810F83A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75E75-9DD6-4376-9F57-6B30C5FE5E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603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6DD9F5-80C9-4C59-ACED-AE5D03CCFF4E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B20F8-8CAA-4D36-8561-058737B904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429DEE12-37A2-44C1-BF32-2F6BA9A664E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9457574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4724D8-ECA1-4821-B943-ACCBA372EFC6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01D85-38FF-4070-A674-981B7340CA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48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fld id="{5BF2B672-C2A0-4010-BA97-41B52204F068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rgbClr val="BCBCBC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970A39CC-9F2E-497C-874D-219606344C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14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6CADF0-723D-408F-94F2-85460F3D0294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AF84C-307D-489D-9C97-226F02CAFB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158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F7AB94-4329-42D9-9AE6-4094DCF56FE8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8CE72-F6D3-474C-8086-C5ED9A96C1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279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21C73C-4E5A-4D30-9AEC-B00946FDD3E5}" type="datetimeFigureOut">
              <a:rPr lang="en-US"/>
              <a:pPr/>
              <a:t>9/9/2016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DA6FC-1E25-4D49-9251-165E13F6CD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81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2AEBDA39-BDDE-470E-9B16-3799D130D6A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920902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C8F2697C-632C-4B00-B68A-71BAFF9AFB35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725958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A2F2D811-3E47-4A0E-8B65-B2EE1CA646A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391806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7570B737-2AD0-4340-840F-D15E42C8194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923795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FA7FC8E4-00C7-4C86-B6D1-C99C83834A6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015266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3- </a:t>
            </a:r>
            <a:fld id="{8F2BBAC4-C59E-42B0-B451-9EC196C3115E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803295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US"/>
              <a:t>Slide 3- </a:t>
            </a:r>
            <a:fld id="{2224ADFA-1588-4C52-8076-7D40BAAA938C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US" sz="900"/>
              <a:t>Copyright © 2007 Pearson Education, Inc. Publishing as Pearson Addison-Wesley</a:t>
            </a: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>
              <a:defRPr/>
            </a:pPr>
            <a:endParaRPr kumimoji="1" lang="en-US" sz="3200">
              <a:latin typeface="Tahoma" pitchFamily="34" charset="0"/>
            </a:endParaRPr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6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eaLnBrk="0" fontAlgn="base" hangingPunct="0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eaLnBrk="0" fontAlgn="base" hangingPunct="0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eaLnBrk="0" fontAlgn="base" hangingPunct="0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US"/>
              <a:t>Slide 3- </a:t>
            </a:r>
            <a:fld id="{2224ADFA-1588-4C52-8076-7D40BAAA938C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US" sz="900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>
              <a:defRPr/>
            </a:pPr>
            <a:endParaRPr kumimoji="1" lang="en-US" sz="3200">
              <a:solidFill>
                <a:srgbClr val="000000"/>
              </a:solidFill>
              <a:latin typeface="Tahoma" pitchFamily="34" charset="0"/>
            </a:endParaRPr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06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233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eaLnBrk="0" fontAlgn="base" hangingPunct="0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eaLnBrk="0" fontAlgn="base" hangingPunct="0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eaLnBrk="0" fontAlgn="base" hangingPunct="0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Corbel"/>
              <a:cs typeface="Arial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CB2AD68C-5A7E-404C-87C9-5DC4642F7035}" type="datetimeFigureOut">
              <a:rPr lang="en-US">
                <a:cs typeface="Arial" charset="0"/>
              </a:rPr>
              <a:pPr/>
              <a:t>9/9/2016</a:t>
            </a:fld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45720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endParaRPr lang="en-US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216E4EE8-020D-4187-9E25-FC69E0DAC147}" type="slidenum">
              <a:rPr lang="en-US">
                <a:cs typeface="Arial" charset="0"/>
              </a:rPr>
              <a:pPr/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0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ethingsonline.com/duendemad/dvd/59-dvd-titanic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895600"/>
            <a:ext cx="84583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Gotham Black" pitchFamily="50" charset="0"/>
              </a:rPr>
              <a:t>CATEGORICAL DATA  </a:t>
            </a:r>
            <a:r>
              <a:rPr lang="en-US" dirty="0" smtClean="0">
                <a:solidFill>
                  <a:schemeClr val="bg1"/>
                </a:solidFill>
                <a:latin typeface="Gotham Medium" pitchFamily="50" charset="0"/>
              </a:rPr>
              <a:t>CHAPTER 3</a:t>
            </a:r>
            <a:endParaRPr lang="en-US" dirty="0">
              <a:solidFill>
                <a:schemeClr val="bg1"/>
              </a:solidFill>
              <a:latin typeface="Gotham Medium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3665041"/>
            <a:ext cx="3542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otham Medium" pitchFamily="50" charset="0"/>
              </a:rPr>
              <a:t>GET A CALCULATOR!</a:t>
            </a:r>
            <a:endParaRPr lang="en-US" dirty="0">
              <a:solidFill>
                <a:srgbClr val="FFFF00"/>
              </a:solidFill>
              <a:latin typeface="Gotham Medium" pitchFamily="50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0EBA1966-3969-4987-958D-AC2A4798DD14}" type="slidenum">
              <a:rPr lang="en-US" sz="1400">
                <a:solidFill>
                  <a:srgbClr val="CC3300"/>
                </a:solidFill>
              </a:rPr>
              <a:pPr eaLnBrk="1" hangingPunct="1"/>
              <a:t>10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>
          <a:xfrm>
            <a:off x="82550" y="41515"/>
            <a:ext cx="8305800" cy="688975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  <a:latin typeface="Gotham Medium" pitchFamily="50" charset="0"/>
              </a:rPr>
              <a:t>Pie Charts</a:t>
            </a:r>
          </a:p>
        </p:txBody>
      </p:sp>
      <p:pic>
        <p:nvPicPr>
          <p:cNvPr id="17413" name="Picture 4" descr="03-0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68827"/>
            <a:ext cx="5678488" cy="4831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5" descr="Pink tissue paper"/>
          <p:cNvSpPr txBox="1">
            <a:spLocks noChangeArrowheads="1"/>
          </p:cNvSpPr>
          <p:nvPr/>
        </p:nvSpPr>
        <p:spPr bwMode="auto">
          <a:xfrm>
            <a:off x="71917" y="595313"/>
            <a:ext cx="64881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When you are interested in parts of the whole, </a:t>
            </a:r>
          </a:p>
          <a:p>
            <a:pPr eaLnBrk="1" hangingPunct="1"/>
            <a:r>
              <a:rPr lang="en-US" dirty="0"/>
              <a:t>a </a:t>
            </a:r>
            <a:r>
              <a:rPr lang="en-US" sz="3200" b="1" dirty="0">
                <a:solidFill>
                  <a:srgbClr val="FF3300"/>
                </a:solidFill>
                <a:latin typeface="+mn-lt"/>
              </a:rPr>
              <a:t>pie chart</a:t>
            </a:r>
            <a:r>
              <a:rPr lang="en-US" dirty="0">
                <a:latin typeface="+mn-lt"/>
              </a:rPr>
              <a:t> </a:t>
            </a:r>
            <a:r>
              <a:rPr lang="en-US" dirty="0"/>
              <a:t>might be your display of choice.  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96E99BD0-48B6-4FC2-964D-4A1FE11129C3}" type="slidenum">
              <a:rPr lang="en-US" sz="1400">
                <a:solidFill>
                  <a:srgbClr val="CC3300"/>
                </a:solidFill>
              </a:rPr>
              <a:pPr eaLnBrk="1" hangingPunct="1"/>
              <a:t>11</a:t>
            </a:fld>
            <a:endParaRPr lang="en-CA" sz="1400">
              <a:solidFill>
                <a:srgbClr val="CC3300"/>
              </a:solidFill>
            </a:endParaRPr>
          </a:p>
        </p:txBody>
      </p:sp>
      <p:pic>
        <p:nvPicPr>
          <p:cNvPr id="36867" name="Picture 2" descr="ait03-p3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67" y="2209800"/>
            <a:ext cx="8144005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451" y="838200"/>
            <a:ext cx="8294687" cy="1371600"/>
          </a:xfrm>
        </p:spPr>
        <p:txBody>
          <a:bodyPr/>
          <a:lstStyle/>
          <a:p>
            <a:pPr marL="0" lvl="1" indent="0" eaLnBrk="1" hangingPunct="1">
              <a:lnSpc>
                <a:spcPct val="90000"/>
              </a:lnSpc>
              <a:buNone/>
            </a:pPr>
            <a:r>
              <a:rPr lang="en-US" dirty="0" smtClean="0"/>
              <a:t>While some people might like the pie chart on the left better, it is harder to compare fractions of the whole, which a well-done pie chart does.</a:t>
            </a:r>
          </a:p>
        </p:txBody>
      </p:sp>
      <p:sp>
        <p:nvSpPr>
          <p:cNvPr id="36869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Gotham Medium" pitchFamily="50" charset="0"/>
              </a:rPr>
              <a:t>WHAT CAN GO </a:t>
            </a:r>
            <a:r>
              <a:rPr lang="en-US" dirty="0" smtClean="0">
                <a:latin typeface="Creepy" pitchFamily="82" charset="0"/>
              </a:rPr>
              <a:t>WRONG</a:t>
            </a:r>
            <a:r>
              <a:rPr lang="en-US" dirty="0" smtClean="0">
                <a:latin typeface="Gotham Medium" pitchFamily="50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94669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D405DE24-35E7-4E3D-98AF-7258FE84C940}" type="slidenum">
              <a:rPr lang="en-US" sz="1400">
                <a:solidFill>
                  <a:srgbClr val="CC3300"/>
                </a:solidFill>
              </a:rPr>
              <a:pPr eaLnBrk="1" hangingPunct="1"/>
              <a:t>12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04850"/>
            <a:ext cx="8382000" cy="4572000"/>
          </a:xfrm>
        </p:spPr>
        <p:txBody>
          <a:bodyPr/>
          <a:lstStyle/>
          <a:p>
            <a:pPr marL="0" lvl="1" indent="0" eaLnBrk="1" hangingPunct="1">
              <a:lnSpc>
                <a:spcPct val="90000"/>
              </a:lnSpc>
              <a:buNone/>
            </a:pPr>
            <a:r>
              <a:rPr lang="en-US" dirty="0" smtClean="0"/>
              <a:t>This plot of the percentage of </a:t>
            </a:r>
            <a:r>
              <a:rPr lang="en-US" b="1" dirty="0" smtClean="0">
                <a:solidFill>
                  <a:srgbClr val="008000"/>
                </a:solidFill>
              </a:rPr>
              <a:t>high-school students who engage in specified dangerous behaviors</a:t>
            </a:r>
            <a:r>
              <a:rPr lang="en-US" dirty="0" smtClean="0"/>
              <a:t> has a problem. Can you see it?</a:t>
            </a:r>
          </a:p>
        </p:txBody>
      </p:sp>
      <p:pic>
        <p:nvPicPr>
          <p:cNvPr id="37893" name="Picture 4" descr="ait03-p30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2223476"/>
            <a:ext cx="5548966" cy="2881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 flipH="1">
            <a:off x="2362200" y="4215021"/>
            <a:ext cx="6288088" cy="2123658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if you are making a pie chart with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percentages </a:t>
            </a:r>
            <a:r>
              <a:rPr lang="en-US" b="1" dirty="0" smtClean="0">
                <a:latin typeface="Comic Sans MS" pitchFamily="66" charset="0"/>
              </a:rPr>
              <a:t>(or proportions),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make sure the percentages add up to 100%!!!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Gotham Medium" pitchFamily="50" charset="0"/>
              </a:rPr>
              <a:t>WHAT CAN GO </a:t>
            </a:r>
            <a:r>
              <a:rPr lang="en-US" dirty="0" smtClean="0">
                <a:latin typeface="Creepy" pitchFamily="82" charset="0"/>
              </a:rPr>
              <a:t>WRONG</a:t>
            </a:r>
            <a:r>
              <a:rPr lang="en-US" dirty="0" smtClean="0">
                <a:latin typeface="Gotham Medium" pitchFamily="50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82061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FEB388F9-E457-443B-84AE-30596C6C8F3F}" type="slidenum">
              <a:rPr lang="en-US" sz="1400">
                <a:solidFill>
                  <a:srgbClr val="CC3300"/>
                </a:solidFill>
              </a:rPr>
              <a:pPr eaLnBrk="1" hangingPunct="1"/>
              <a:t>13</a:t>
            </a:fld>
            <a:endParaRPr lang="en-CA" sz="1400">
              <a:solidFill>
                <a:srgbClr val="CC3300"/>
              </a:solidFill>
            </a:endParaRPr>
          </a:p>
        </p:txBody>
      </p:sp>
      <p:pic>
        <p:nvPicPr>
          <p:cNvPr id="34820" name="Picture 7" descr="E74115A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000" contras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65" t="6532" r="-1265"/>
          <a:stretch/>
        </p:blipFill>
        <p:spPr bwMode="auto">
          <a:xfrm>
            <a:off x="0" y="0"/>
            <a:ext cx="9077012" cy="5578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3000" y="4953000"/>
            <a:ext cx="7620000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otham Medium" pitchFamily="50" charset="0"/>
              </a:rPr>
              <a:t>In which region do the greatest </a:t>
            </a:r>
            <a:r>
              <a:rPr lang="en-US" sz="3200" dirty="0" smtClean="0">
                <a:latin typeface="Gotham Black" pitchFamily="50" charset="0"/>
              </a:rPr>
              <a:t>NUMBER</a:t>
            </a:r>
            <a:r>
              <a:rPr lang="en-US" sz="3200" dirty="0" smtClean="0">
                <a:latin typeface="Gotham Medium" pitchFamily="50" charset="0"/>
              </a:rPr>
              <a:t> of people wear seatbelts?</a:t>
            </a:r>
            <a:endParaRPr lang="en-US" sz="3200" dirty="0">
              <a:latin typeface="Gotham Medium" pitchFamily="50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40A5F0C8-7A14-4855-9F4F-2A9181284A6E}" type="slidenum">
              <a:rPr lang="en-US" sz="1400">
                <a:solidFill>
                  <a:srgbClr val="CC3300"/>
                </a:solidFill>
              </a:rPr>
              <a:pPr eaLnBrk="1" hangingPunct="1"/>
              <a:t>14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3409" y="4632251"/>
            <a:ext cx="8207375" cy="16764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Midwest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/>
              <a:t>has the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smallest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proportion </a:t>
            </a:r>
            <a:r>
              <a:rPr lang="en-US" sz="2400" dirty="0" smtClean="0"/>
              <a:t>of car drivers wearing seat belts (about 62%) where the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South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/>
              <a:t>have the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proportion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/>
              <a:t>(about 78- 80%).</a:t>
            </a:r>
          </a:p>
        </p:txBody>
      </p:sp>
      <p:sp>
        <p:nvSpPr>
          <p:cNvPr id="5632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3327400"/>
            <a:ext cx="7467600" cy="1320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Overall, the bar chart shows that all four regions of the country have more than 60% of car drivers wearing seat belts.</a:t>
            </a:r>
          </a:p>
        </p:txBody>
      </p:sp>
      <p:pic>
        <p:nvPicPr>
          <p:cNvPr id="6" name="Picture 7" descr="E74115A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000" contras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97" t="9608" r="-1597" b="13294"/>
          <a:stretch/>
        </p:blipFill>
        <p:spPr bwMode="auto">
          <a:xfrm>
            <a:off x="1109330" y="0"/>
            <a:ext cx="6410008" cy="3249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ular Callout 1"/>
          <p:cNvSpPr/>
          <p:nvPr/>
        </p:nvSpPr>
        <p:spPr bwMode="auto">
          <a:xfrm>
            <a:off x="3925888" y="2895600"/>
            <a:ext cx="5029200" cy="1600200"/>
          </a:xfrm>
          <a:prstGeom prst="wedgeRectCallout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ote: we are using the word </a:t>
            </a:r>
            <a:b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“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proportion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” (or “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percentage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”)… </a:t>
            </a:r>
            <a:b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…NOT the word “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Creepy" pitchFamily="82" charset="0"/>
              </a:rPr>
              <a:t>number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03" grpId="0" build="p" autoUpdateAnimBg="0"/>
      <p:bldP spid="563204" grpId="0" build="p" autoUpdateAnimBg="0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358" y="2971800"/>
            <a:ext cx="8305800" cy="990600"/>
          </a:xfrm>
        </p:spPr>
        <p:txBody>
          <a:bodyPr anchor="t" anchorCtr="0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</a:rPr>
              <a:t>back to the Titanic…</a:t>
            </a: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3692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20F1826C-5ECE-4AF4-9C05-E6BCE8F2012A}" type="slidenum">
              <a:rPr lang="en-US" sz="1400">
                <a:solidFill>
                  <a:srgbClr val="CC3300"/>
                </a:solidFill>
              </a:rPr>
              <a:pPr eaLnBrk="1" hangingPunct="1"/>
              <a:t>16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795" y="50843"/>
            <a:ext cx="8523288" cy="85163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400" dirty="0" smtClean="0"/>
              <a:t>A </a:t>
            </a:r>
            <a:r>
              <a:rPr lang="en-US" sz="3200" dirty="0" smtClean="0">
                <a:solidFill>
                  <a:schemeClr val="accent5">
                    <a:lumMod val="25000"/>
                  </a:schemeClr>
                </a:solidFill>
                <a:latin typeface="Gotham Medium" pitchFamily="50" charset="0"/>
              </a:rPr>
              <a:t>2-WAY TABLE 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  <a:latin typeface="Gotham Medium" pitchFamily="50" charset="0"/>
                <a:cs typeface="Arial" pitchFamily="34" charset="0"/>
              </a:rPr>
              <a:t>(OR “CONTINGENCY” TABLE) </a:t>
            </a:r>
            <a:r>
              <a:rPr lang="en-US" sz="2400" dirty="0" smtClean="0"/>
              <a:t>allows us to look at two categorical variables together</a:t>
            </a:r>
            <a:r>
              <a:rPr lang="en-US" sz="2000" dirty="0" smtClean="0"/>
              <a:t>.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885713"/>
              </p:ext>
            </p:extLst>
          </p:nvPr>
        </p:nvGraphicFramePr>
        <p:xfrm>
          <a:off x="838200" y="1560739"/>
          <a:ext cx="6972300" cy="3352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050"/>
                <a:gridCol w="1162050"/>
                <a:gridCol w="1162050"/>
                <a:gridCol w="1162050"/>
                <a:gridCol w="1162050"/>
                <a:gridCol w="1162050"/>
              </a:tblGrid>
              <a:tr h="47371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Adobe Caslon Pro" pitchFamily="18" charset="0"/>
                        </a:rPr>
                        <a:t>	</a:t>
                      </a:r>
                      <a:endParaRPr lang="en-US" sz="2000" b="1" dirty="0">
                        <a:latin typeface="Adobe Caslon Pro" pitchFamily="18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First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Second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Third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Crew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838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dobe Caslon Pro" pitchFamily="18" charset="0"/>
                        </a:rPr>
                        <a:t>Alive</a:t>
                      </a:r>
                      <a:endParaRPr lang="en-US" sz="2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203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118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178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212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711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</a:tr>
              <a:tr h="9838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dobe Caslon Pro" pitchFamily="18" charset="0"/>
                        </a:rPr>
                        <a:t>Dead</a:t>
                      </a:r>
                      <a:endParaRPr lang="en-US" sz="2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122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167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528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673</a:t>
                      </a:r>
                    </a:p>
                    <a:p>
                      <a:pPr algn="ctr"/>
                      <a:endParaRPr lang="en-US" sz="2400" b="0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1490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134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325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285</a:t>
                      </a:r>
                    </a:p>
                    <a:p>
                      <a:pPr algn="ctr"/>
                      <a:endParaRPr lang="en-US" sz="2400" b="1" dirty="0" smtClean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706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885</a:t>
                      </a:r>
                    </a:p>
                    <a:p>
                      <a:pPr algn="ctr"/>
                      <a:endParaRPr lang="en-US" sz="2400" b="1" dirty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2201</a:t>
                      </a:r>
                    </a:p>
                    <a:p>
                      <a:pPr algn="ctr"/>
                      <a:endParaRPr lang="en-US" sz="2400" b="1" dirty="0" smtClean="0"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77616" y="1060677"/>
            <a:ext cx="12039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dobe Caslon Pro" pitchFamily="18" charset="0"/>
              </a:rPr>
              <a:t>Class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-244004" y="2642943"/>
            <a:ext cx="1743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dobe Caslon Pro" pitchFamily="18" charset="0"/>
              </a:rPr>
              <a:t>Survival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6553200" y="1828808"/>
            <a:ext cx="1295400" cy="3084732"/>
          </a:xfrm>
          <a:prstGeom prst="ellipse">
            <a:avLst/>
          </a:prstGeom>
          <a:noFill/>
          <a:ln w="889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600200" y="3733808"/>
            <a:ext cx="6781800" cy="1332132"/>
          </a:xfrm>
          <a:prstGeom prst="ellipse">
            <a:avLst/>
          </a:prstGeom>
          <a:noFill/>
          <a:ln w="889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57280" y="4977825"/>
            <a:ext cx="4487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marginal distributions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873D6CC9-525F-4202-A521-50A048DC0E46}" type="slidenum">
              <a:rPr lang="en-US" sz="1400">
                <a:solidFill>
                  <a:srgbClr val="CC3300"/>
                </a:solidFill>
              </a:rPr>
              <a:pPr eaLnBrk="1" hangingPunct="1"/>
              <a:t>17</a:t>
            </a:fld>
            <a:endParaRPr lang="en-CA" sz="1400">
              <a:solidFill>
                <a:srgbClr val="CC330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807361"/>
              </p:ext>
            </p:extLst>
          </p:nvPr>
        </p:nvGraphicFramePr>
        <p:xfrm>
          <a:off x="0" y="762000"/>
          <a:ext cx="9144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7927" y="152400"/>
            <a:ext cx="7866062" cy="767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29210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738" indent="-254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9C51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784225" indent="-215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DCA1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014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1206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16637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1209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25781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0353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itchFamily="2" charset="2"/>
              <a:buNone/>
            </a:pPr>
            <a:r>
              <a:rPr lang="en-US" sz="2600" dirty="0" smtClean="0">
                <a:latin typeface="Gotham Medium" pitchFamily="50" charset="0"/>
              </a:rPr>
              <a:t>SIDE-BY-SIDE BAR GRAPH </a:t>
            </a:r>
            <a:r>
              <a:rPr lang="en-US" sz="2000" dirty="0" smtClean="0">
                <a:latin typeface="Gotham Medium" pitchFamily="50" charset="0"/>
              </a:rPr>
              <a:t>(FOR COUNTS)</a:t>
            </a:r>
          </a:p>
        </p:txBody>
      </p:sp>
    </p:spTree>
    <p:extLst>
      <p:ext uri="{BB962C8B-B14F-4D97-AF65-F5344CB8AC3E}">
        <p14:creationId xmlns:p14="http://schemas.microsoft.com/office/powerpoint/2010/main" val="5575693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EFFD3833-7411-4F6E-B663-748F3DC274E7}" type="slidenum">
              <a:rPr lang="en-US" sz="1400">
                <a:solidFill>
                  <a:srgbClr val="CC3300"/>
                </a:solidFill>
              </a:rPr>
              <a:pPr eaLnBrk="1" hangingPunct="1"/>
              <a:t>18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743200"/>
            <a:ext cx="8294687" cy="3200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Adelle Rg" pitchFamily="50" charset="0"/>
              </a:rPr>
              <a:t>What percent of the people on the Titanic died?</a:t>
            </a:r>
          </a:p>
          <a:p>
            <a:pPr eaLnBrk="1" hangingPunct="1"/>
            <a:endParaRPr lang="en-US" sz="2400" dirty="0" smtClean="0">
              <a:latin typeface="Adelle Rg" pitchFamily="50" charset="0"/>
            </a:endParaRPr>
          </a:p>
          <a:p>
            <a:pPr eaLnBrk="1" hangingPunct="1"/>
            <a:r>
              <a:rPr lang="en-US" sz="2400" dirty="0" smtClean="0">
                <a:latin typeface="Adelle Rg" pitchFamily="50" charset="0"/>
              </a:rPr>
              <a:t>What percent of the people were surviving crew?</a:t>
            </a:r>
          </a:p>
          <a:p>
            <a:pPr eaLnBrk="1" hangingPunct="1"/>
            <a:endParaRPr lang="en-US" sz="2400" dirty="0" smtClean="0">
              <a:latin typeface="Adelle Rg" pitchFamily="50" charset="0"/>
            </a:endParaRPr>
          </a:p>
          <a:p>
            <a:pPr eaLnBrk="1" hangingPunct="1"/>
            <a:r>
              <a:rPr lang="en-US" sz="2400" dirty="0" smtClean="0">
                <a:latin typeface="Adelle Rg" pitchFamily="50" charset="0"/>
              </a:rPr>
              <a:t>*What percent of the survivors were First class?</a:t>
            </a:r>
          </a:p>
          <a:p>
            <a:pPr eaLnBrk="1" hangingPunct="1"/>
            <a:endParaRPr lang="en-US" sz="2400" dirty="0" smtClean="0">
              <a:latin typeface="Adelle Rg" pitchFamily="50" charset="0"/>
            </a:endParaRPr>
          </a:p>
          <a:p>
            <a:pPr eaLnBrk="1" hangingPunct="1"/>
            <a:r>
              <a:rPr lang="en-US" sz="2400" dirty="0" smtClean="0">
                <a:latin typeface="Adelle Rg" pitchFamily="50" charset="0"/>
              </a:rPr>
              <a:t>*What percent of First class survived?</a:t>
            </a:r>
          </a:p>
          <a:p>
            <a:pPr eaLnBrk="1" hangingPunct="1"/>
            <a:endParaRPr lang="en-US" sz="2400" dirty="0" smtClean="0">
              <a:latin typeface="Adelle Rg" pitchFamily="50" charset="0"/>
            </a:endParaRPr>
          </a:p>
        </p:txBody>
      </p:sp>
      <p:pic>
        <p:nvPicPr>
          <p:cNvPr id="24580" name="Picture 4" descr="ta03-0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7" y="0"/>
            <a:ext cx="6134100" cy="270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6821" name="Text Box 5" descr="Pink tissue paper"/>
          <p:cNvSpPr txBox="1">
            <a:spLocks noChangeArrowheads="1"/>
          </p:cNvSpPr>
          <p:nvPr/>
        </p:nvSpPr>
        <p:spPr bwMode="auto">
          <a:xfrm>
            <a:off x="1935713" y="3048000"/>
            <a:ext cx="28648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FF"/>
                </a:solidFill>
                <a:latin typeface="+mn-lt"/>
              </a:rPr>
              <a:t>1490/2201 = 67.7%</a:t>
            </a:r>
          </a:p>
        </p:txBody>
      </p:sp>
      <p:sp>
        <p:nvSpPr>
          <p:cNvPr id="546823" name="Text Box 7" descr="Pink tissue paper"/>
          <p:cNvSpPr txBox="1">
            <a:spLocks noChangeArrowheads="1"/>
          </p:cNvSpPr>
          <p:nvPr/>
        </p:nvSpPr>
        <p:spPr bwMode="auto">
          <a:xfrm>
            <a:off x="1978025" y="3957935"/>
            <a:ext cx="297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FF"/>
                </a:solidFill>
                <a:latin typeface="+mn-lt"/>
              </a:rPr>
              <a:t> 212/2201 = 9.6%</a:t>
            </a:r>
          </a:p>
        </p:txBody>
      </p:sp>
      <p:sp>
        <p:nvSpPr>
          <p:cNvPr id="546824" name="Text Box 8" descr="Pink tissue paper"/>
          <p:cNvSpPr txBox="1">
            <a:spLocks noChangeArrowheads="1"/>
          </p:cNvSpPr>
          <p:nvPr/>
        </p:nvSpPr>
        <p:spPr bwMode="auto">
          <a:xfrm>
            <a:off x="2209800" y="4800600"/>
            <a:ext cx="2504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 smtClean="0">
                <a:solidFill>
                  <a:srgbClr val="0000FF"/>
                </a:solidFill>
                <a:latin typeface="+mn-lt"/>
              </a:rPr>
              <a:t>203/711 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= </a:t>
            </a:r>
            <a:r>
              <a:rPr lang="en-US" b="1" dirty="0" smtClean="0">
                <a:solidFill>
                  <a:srgbClr val="0000FF"/>
                </a:solidFill>
                <a:latin typeface="+mn-lt"/>
              </a:rPr>
              <a:t>28.6%</a:t>
            </a:r>
            <a:endParaRPr lang="en-US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46825" name="Text Box 9" descr="Pink tissue paper"/>
          <p:cNvSpPr txBox="1">
            <a:spLocks noChangeArrowheads="1"/>
          </p:cNvSpPr>
          <p:nvPr/>
        </p:nvSpPr>
        <p:spPr bwMode="auto">
          <a:xfrm>
            <a:off x="2209800" y="5710535"/>
            <a:ext cx="25218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 smtClean="0">
                <a:solidFill>
                  <a:srgbClr val="0000FF"/>
                </a:solidFill>
                <a:latin typeface="+mn-lt"/>
              </a:rPr>
              <a:t>203/325 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= </a:t>
            </a:r>
            <a:r>
              <a:rPr lang="en-US" b="1" dirty="0" smtClean="0">
                <a:solidFill>
                  <a:srgbClr val="0000FF"/>
                </a:solidFill>
                <a:latin typeface="+mn-lt"/>
              </a:rPr>
              <a:t>62.5%</a:t>
            </a:r>
            <a:endParaRPr lang="en-US" b="1" dirty="0">
              <a:solidFill>
                <a:srgbClr val="0000FF"/>
              </a:solidFill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19" grpId="0" build="p" autoUpdateAnimBg="0"/>
      <p:bldP spid="5468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F12D11D-89EA-40AC-8DD2-362BD37948A2}" type="slidenum">
              <a:rPr lang="en-US" sz="1400">
                <a:solidFill>
                  <a:srgbClr val="CC3300"/>
                </a:solidFill>
              </a:rPr>
              <a:pPr eaLnBrk="1" hangingPunct="1"/>
              <a:t>19</a:t>
            </a:fld>
            <a:endParaRPr lang="en-CA" sz="1400">
              <a:solidFill>
                <a:srgbClr val="CC3300"/>
              </a:solidFill>
            </a:endParaRPr>
          </a:p>
        </p:txBody>
      </p:sp>
      <p:pic>
        <p:nvPicPr>
          <p:cNvPr id="8" name="Picture 4" descr="ta03-08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16"/>
          <a:stretch/>
        </p:blipFill>
        <p:spPr bwMode="auto">
          <a:xfrm>
            <a:off x="1508678" y="3429000"/>
            <a:ext cx="6103090" cy="1802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ta03-07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1" b="3219"/>
          <a:stretch/>
        </p:blipFill>
        <p:spPr bwMode="auto">
          <a:xfrm>
            <a:off x="1616149" y="1447800"/>
            <a:ext cx="6006252" cy="184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 bwMode="auto">
          <a:xfrm>
            <a:off x="2667000" y="2875756"/>
            <a:ext cx="3733800" cy="32464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667000" y="4800600"/>
            <a:ext cx="3733800" cy="32464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833735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otham Medium" pitchFamily="50" charset="0"/>
              </a:rPr>
              <a:t>Separated on the </a:t>
            </a:r>
            <a:r>
              <a:rPr lang="en-US" dirty="0" smtClean="0">
                <a:latin typeface="Gotham Medium" pitchFamily="50" charset="0"/>
              </a:rPr>
              <a:t>CONDITION of SURVIVAL:</a:t>
            </a: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85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otham Medium" pitchFamily="50" charset="0"/>
              </a:rPr>
              <a:t>CONDITIONAL DISTRIBUTIONS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12F37879-D6D9-43A2-90A6-1E4B19636768}" type="slidenum">
              <a:rPr lang="en-US" sz="1400">
                <a:solidFill>
                  <a:srgbClr val="CC3300"/>
                </a:solidFill>
              </a:rPr>
              <a:pPr eaLnBrk="1" hangingPunct="1"/>
              <a:t>2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294688" cy="5410200"/>
          </a:xfrm>
        </p:spPr>
        <p:txBody>
          <a:bodyPr/>
          <a:lstStyle/>
          <a:p>
            <a:pPr marL="3175" indent="-3175" eaLnBrk="1" hangingPunct="1">
              <a:buFont typeface="Wingdings" pitchFamily="2" charset="2"/>
              <a:buNone/>
            </a:pPr>
            <a:r>
              <a:rPr lang="en-US" dirty="0" smtClean="0">
                <a:latin typeface="Gotham Medium" pitchFamily="50" charset="0"/>
              </a:rPr>
              <a:t>	THE THREE RULES OF DATA ANALYSIS </a:t>
            </a:r>
          </a:p>
          <a:p>
            <a:pPr marL="3175" indent="-3175" eaLnBrk="1" hangingPunct="1">
              <a:buFont typeface="Wingdings" pitchFamily="2" charset="2"/>
              <a:buNone/>
            </a:pPr>
            <a:r>
              <a:rPr lang="en-US" sz="2000" dirty="0" smtClean="0">
                <a:latin typeface="Gotham Medium" pitchFamily="50" charset="0"/>
              </a:rPr>
              <a:t>won’t be difficult to remember:</a:t>
            </a:r>
          </a:p>
          <a:p>
            <a:pPr marL="609600" indent="-609600" eaLnBrk="1" hangingPunct="1"/>
            <a:endParaRPr lang="en-US" sz="600" dirty="0" smtClean="0">
              <a:latin typeface="Gotham Medium" pitchFamily="50" charset="0"/>
            </a:endParaRPr>
          </a:p>
          <a:p>
            <a:pPr marL="914400" lvl="2" indent="-457200" eaLnBrk="1" hangingPunct="1">
              <a:buClr>
                <a:schemeClr val="tx1"/>
              </a:buClr>
              <a:buSzPct val="90000"/>
              <a:buFontTx/>
              <a:buAutoNum type="arabicPeriod"/>
            </a:pPr>
            <a:r>
              <a:rPr lang="en-US" sz="3200" dirty="0" smtClean="0">
                <a:solidFill>
                  <a:srgbClr val="C00000"/>
                </a:solidFill>
                <a:latin typeface="Gotham Medium" pitchFamily="50" charset="0"/>
              </a:rPr>
              <a:t>Make a picture </a:t>
            </a:r>
            <a:r>
              <a:rPr lang="en-US" dirty="0" smtClean="0">
                <a:latin typeface="Gotham Medium" pitchFamily="50" charset="0"/>
              </a:rPr>
              <a:t>— things may be revealed that are not obvious in the raw data. These will be things to </a:t>
            </a:r>
            <a:r>
              <a:rPr lang="en-US" i="1" dirty="0" smtClean="0">
                <a:latin typeface="Gotham Medium" pitchFamily="50" charset="0"/>
              </a:rPr>
              <a:t>think</a:t>
            </a:r>
            <a:r>
              <a:rPr lang="en-US" dirty="0" smtClean="0">
                <a:latin typeface="Gotham Medium" pitchFamily="50" charset="0"/>
              </a:rPr>
              <a:t> about.</a:t>
            </a:r>
          </a:p>
          <a:p>
            <a:pPr marL="914400" lvl="2" indent="-457200" eaLnBrk="1" hangingPunct="1">
              <a:buClr>
                <a:schemeClr val="tx1"/>
              </a:buClr>
              <a:buSzPct val="90000"/>
              <a:buFontTx/>
              <a:buAutoNum type="arabicPeriod"/>
            </a:pPr>
            <a:endParaRPr lang="en-US" sz="600" dirty="0" smtClean="0">
              <a:latin typeface="Gotham Medium" pitchFamily="50" charset="0"/>
            </a:endParaRPr>
          </a:p>
          <a:p>
            <a:pPr marL="914400" lvl="2" indent="-457200" eaLnBrk="1" hangingPunct="1">
              <a:buClr>
                <a:schemeClr val="tx1"/>
              </a:buClr>
              <a:buSzPct val="90000"/>
              <a:buFontTx/>
              <a:buAutoNum type="arabicPeriod"/>
            </a:pPr>
            <a:r>
              <a:rPr lang="en-US" sz="3200" dirty="0" smtClean="0">
                <a:solidFill>
                  <a:srgbClr val="C00000"/>
                </a:solidFill>
                <a:latin typeface="Gotham Medium" pitchFamily="50" charset="0"/>
                <a:ea typeface="+mn-ea"/>
                <a:cs typeface="+mn-cs"/>
              </a:rPr>
              <a:t>MAKE A PICTURE </a:t>
            </a:r>
            <a:r>
              <a:rPr lang="en-US" sz="2800" dirty="0" smtClean="0">
                <a:solidFill>
                  <a:srgbClr val="000000"/>
                </a:solidFill>
                <a:latin typeface="Gotham Medium" pitchFamily="50" charset="0"/>
                <a:ea typeface="+mn-ea"/>
                <a:cs typeface="+mn-cs"/>
              </a:rPr>
              <a:t>— </a:t>
            </a:r>
            <a:r>
              <a:rPr lang="en-US" dirty="0" smtClean="0">
                <a:latin typeface="Gotham Medium" pitchFamily="50" charset="0"/>
              </a:rPr>
              <a:t>important features of and patterns in the data will </a:t>
            </a:r>
            <a:r>
              <a:rPr lang="en-US" i="1" dirty="0" smtClean="0">
                <a:latin typeface="Gotham Medium" pitchFamily="50" charset="0"/>
              </a:rPr>
              <a:t>show</a:t>
            </a:r>
            <a:r>
              <a:rPr lang="en-US" dirty="0" smtClean="0">
                <a:latin typeface="Gotham Medium" pitchFamily="50" charset="0"/>
              </a:rPr>
              <a:t> up. You may also see things that you did not expect.</a:t>
            </a:r>
          </a:p>
          <a:p>
            <a:pPr marL="914400" lvl="2" indent="-457200" eaLnBrk="1" hangingPunct="1">
              <a:buClr>
                <a:schemeClr val="tx1"/>
              </a:buClr>
              <a:buSzPct val="90000"/>
              <a:buFontTx/>
              <a:buAutoNum type="arabicPeriod"/>
            </a:pPr>
            <a:r>
              <a:rPr lang="en-US" sz="3200" dirty="0" smtClean="0">
                <a:solidFill>
                  <a:srgbClr val="C00000"/>
                </a:solidFill>
                <a:latin typeface="Gotham Black" pitchFamily="50" charset="0"/>
                <a:ea typeface="+mn-ea"/>
                <a:cs typeface="+mn-cs"/>
              </a:rPr>
              <a:t>MAKE A PICTURE </a:t>
            </a:r>
            <a:r>
              <a:rPr lang="en-US" sz="2800" dirty="0" smtClean="0">
                <a:solidFill>
                  <a:srgbClr val="000000"/>
                </a:solidFill>
                <a:latin typeface="Gotham Medium" pitchFamily="50" charset="0"/>
                <a:ea typeface="+mn-ea"/>
                <a:cs typeface="+mn-cs"/>
              </a:rPr>
              <a:t>— </a:t>
            </a:r>
            <a:r>
              <a:rPr lang="en-US" dirty="0" smtClean="0">
                <a:latin typeface="Gotham Medium" pitchFamily="50" charset="0"/>
              </a:rPr>
              <a:t>the best way to </a:t>
            </a:r>
            <a:r>
              <a:rPr lang="en-US" i="1" dirty="0" smtClean="0">
                <a:latin typeface="Gotham Medium" pitchFamily="50" charset="0"/>
              </a:rPr>
              <a:t>tell</a:t>
            </a:r>
            <a:r>
              <a:rPr lang="en-US" dirty="0" smtClean="0">
                <a:latin typeface="Gotham Medium" pitchFamily="50" charset="0"/>
              </a:rPr>
              <a:t> others about your data is with a well-chosen picture.</a:t>
            </a:r>
            <a:endParaRPr lang="en-US" sz="2000" dirty="0" smtClean="0">
              <a:latin typeface="Gotham Medium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" y="110414"/>
            <a:ext cx="79519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Gotham Black" pitchFamily="50" charset="0"/>
              </a:rPr>
              <a:t>CATEGORICAL DATA  </a:t>
            </a:r>
            <a:r>
              <a:rPr lang="en-US" dirty="0" smtClean="0">
                <a:latin typeface="Gotham Medium" pitchFamily="50" charset="0"/>
              </a:rPr>
              <a:t>chapter 3</a:t>
            </a:r>
            <a:endParaRPr lang="en-US" dirty="0"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41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404307" y="2163746"/>
            <a:ext cx="6114091" cy="2803493"/>
            <a:chOff x="1508310" y="76200"/>
            <a:chExt cx="6114091" cy="2803493"/>
          </a:xfrm>
        </p:grpSpPr>
        <p:pic>
          <p:nvPicPr>
            <p:cNvPr id="14" name="Picture 4" descr="ta03-08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8310" y="971483"/>
              <a:ext cx="6103090" cy="1908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5" descr="ta03-07a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170"/>
            <a:stretch/>
          </p:blipFill>
          <p:spPr bwMode="auto">
            <a:xfrm>
              <a:off x="1529576" y="76200"/>
              <a:ext cx="6092825" cy="1773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37B17E3B-AFAD-4375-9770-D1119C125FEE}" type="slidenum">
              <a:rPr lang="en-US" sz="1400">
                <a:solidFill>
                  <a:srgbClr val="CC3300"/>
                </a:solidFill>
              </a:rPr>
              <a:pPr eaLnBrk="1" hangingPunct="1"/>
              <a:t>20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548870" name="Rectangle 6" descr="Pink tissue paper"/>
          <p:cNvSpPr>
            <a:spLocks noChangeArrowheads="1"/>
          </p:cNvSpPr>
          <p:nvPr/>
        </p:nvSpPr>
        <p:spPr bwMode="auto">
          <a:xfrm>
            <a:off x="105508" y="27563"/>
            <a:ext cx="873369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accent1"/>
              </a:buClr>
              <a:buSzPct val="60000"/>
            </a:pPr>
            <a:r>
              <a:rPr lang="en-US" sz="2800" b="1" dirty="0">
                <a:latin typeface="Adelle Rg" pitchFamily="50" charset="0"/>
              </a:rPr>
              <a:t>c)  </a:t>
            </a:r>
            <a:r>
              <a:rPr lang="en-US" sz="2800" dirty="0" smtClean="0">
                <a:latin typeface="Adelle Rg" pitchFamily="50" charset="0"/>
              </a:rPr>
              <a:t>Construct a graphical display that shows the 	 </a:t>
            </a:r>
            <a:r>
              <a:rPr lang="en-US" sz="2800" b="1" u="sng" dirty="0">
                <a:latin typeface="Adelle Rg" pitchFamily="50" charset="0"/>
              </a:rPr>
              <a:t>association</a:t>
            </a:r>
            <a:r>
              <a:rPr lang="en-US" sz="2800" dirty="0">
                <a:latin typeface="Adelle Rg" pitchFamily="50" charset="0"/>
              </a:rPr>
              <a:t> between </a:t>
            </a:r>
            <a:r>
              <a:rPr lang="en-US" sz="2800" dirty="0" smtClean="0">
                <a:latin typeface="Adelle Rg" pitchFamily="50" charset="0"/>
              </a:rPr>
              <a:t>“</a:t>
            </a:r>
            <a:r>
              <a:rPr lang="en-US" sz="2800" dirty="0">
                <a:latin typeface="Adelle Rg" pitchFamily="50" charset="0"/>
              </a:rPr>
              <a:t>class” and “survival</a:t>
            </a:r>
            <a:r>
              <a:rPr lang="en-US" sz="2800" dirty="0" smtClean="0">
                <a:latin typeface="Adelle Rg" pitchFamily="50" charset="0"/>
              </a:rPr>
              <a:t>”.  Write a few sentences describing the association between class and survival status.</a:t>
            </a:r>
            <a:endParaRPr lang="en-US" sz="2800" dirty="0">
              <a:latin typeface="Adelle Rg" pitchFamily="50" charset="0"/>
            </a:endParaRPr>
          </a:p>
        </p:txBody>
      </p:sp>
      <p:sp>
        <p:nvSpPr>
          <p:cNvPr id="4" name="Rectangular Callout 3"/>
          <p:cNvSpPr/>
          <p:nvPr/>
        </p:nvSpPr>
        <p:spPr bwMode="auto">
          <a:xfrm>
            <a:off x="3646690" y="990600"/>
            <a:ext cx="5116310" cy="1280874"/>
          </a:xfrm>
          <a:prstGeom prst="wedgeRectCallout">
            <a:avLst>
              <a:gd name="adj1" fmla="val -30459"/>
              <a:gd name="adj2" fmla="val -63136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To check for an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 association between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variables, you MUST compare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PROPORTIONS 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(not COUNTS!!!)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delle Rg" pitchFamily="50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254627" y="2452639"/>
            <a:ext cx="1299061" cy="2590800"/>
          </a:xfrm>
          <a:prstGeom prst="ellipse">
            <a:avLst/>
          </a:prstGeom>
          <a:noFill/>
          <a:ln w="1270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237337" y="2452639"/>
            <a:ext cx="1299061" cy="2590800"/>
          </a:xfrm>
          <a:prstGeom prst="ellipse">
            <a:avLst/>
          </a:prstGeom>
          <a:noFill/>
          <a:ln w="1270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3309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8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0E0B9D9-B431-4A13-B563-61505958BF72}" type="slidenum">
              <a:rPr lang="en-US" sz="1400">
                <a:solidFill>
                  <a:srgbClr val="CC3300"/>
                </a:solidFill>
              </a:rPr>
              <a:pPr eaLnBrk="1" hangingPunct="1"/>
              <a:t>21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87387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  <a:latin typeface="Gotham Medium" pitchFamily="50" charset="0"/>
              </a:rPr>
              <a:t>SEGMENTED BAR GRAPH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126" y="806116"/>
            <a:ext cx="4070350" cy="4451684"/>
          </a:xfrm>
        </p:spPr>
        <p:txBody>
          <a:bodyPr/>
          <a:lstStyle/>
          <a:p>
            <a:pPr marL="342900" indent="-342900" eaLnBrk="1" hangingPunct="1"/>
            <a:r>
              <a:rPr lang="en-US" sz="2400" dirty="0" smtClean="0"/>
              <a:t>A </a:t>
            </a:r>
            <a:r>
              <a:rPr lang="en-US" sz="2400" b="1" dirty="0" smtClean="0"/>
              <a:t>segmented bar graph </a:t>
            </a:r>
            <a:r>
              <a:rPr lang="en-US" sz="2400" dirty="0" smtClean="0"/>
              <a:t>displays the same information as a pie chart, but in the form of bars instead of circles.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91272" y="1068387"/>
            <a:ext cx="4070350" cy="4572000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r>
              <a:rPr lang="en-US" sz="2400" smtClean="0"/>
              <a:t>  </a:t>
            </a:r>
          </a:p>
        </p:txBody>
      </p:sp>
      <p:pic>
        <p:nvPicPr>
          <p:cNvPr id="29702" name="Picture 5" descr="03_0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83"/>
          <a:stretch/>
        </p:blipFill>
        <p:spPr bwMode="auto">
          <a:xfrm>
            <a:off x="5029200" y="806116"/>
            <a:ext cx="4038600" cy="549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5069588" y="806116"/>
            <a:ext cx="3998211" cy="518001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2" name="Picture 4" descr="ta03-08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" b="5516"/>
          <a:stretch/>
        </p:blipFill>
        <p:spPr bwMode="auto">
          <a:xfrm>
            <a:off x="120501" y="3928334"/>
            <a:ext cx="4166793" cy="125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ta03-07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1" b="3219"/>
          <a:stretch/>
        </p:blipFill>
        <p:spPr bwMode="auto">
          <a:xfrm>
            <a:off x="120501" y="2728121"/>
            <a:ext cx="4175051" cy="1285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3777496" y="1744655"/>
            <a:ext cx="12490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Proportion</a:t>
            </a:r>
            <a:endParaRPr lang="en-US" sz="1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0E0B9D9-B431-4A13-B563-61505958BF72}" type="slidenum">
              <a:rPr lang="en-US" sz="1400">
                <a:solidFill>
                  <a:srgbClr val="CC3300"/>
                </a:solidFill>
              </a:rPr>
              <a:pPr eaLnBrk="1" hangingPunct="1"/>
              <a:t>22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87387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  <a:latin typeface="Gotham Medium" pitchFamily="50" charset="0"/>
              </a:rPr>
              <a:t>SEGMENTED BAR GRAPH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126" y="806116"/>
            <a:ext cx="4070350" cy="4451684"/>
          </a:xfrm>
        </p:spPr>
        <p:txBody>
          <a:bodyPr/>
          <a:lstStyle/>
          <a:p>
            <a:pPr marL="342900" indent="-342900" eaLnBrk="1" hangingPunct="1"/>
            <a:r>
              <a:rPr lang="en-US" sz="2400" dirty="0" smtClean="0"/>
              <a:t>A </a:t>
            </a:r>
            <a:r>
              <a:rPr lang="en-US" sz="2400" b="1" dirty="0" smtClean="0"/>
              <a:t>segmented bar graph </a:t>
            </a:r>
            <a:r>
              <a:rPr lang="en-US" sz="2400" dirty="0" smtClean="0"/>
              <a:t>displays the same information as a pie chart, but in the form of bars instead of circles.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91272" y="1068387"/>
            <a:ext cx="4070350" cy="4572000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r>
              <a:rPr lang="en-US" sz="2400" smtClean="0"/>
              <a:t>  </a:t>
            </a:r>
          </a:p>
        </p:txBody>
      </p:sp>
      <p:pic>
        <p:nvPicPr>
          <p:cNvPr id="29702" name="Picture 5" descr="03_0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22219"/>
          <a:stretch/>
        </p:blipFill>
        <p:spPr bwMode="auto">
          <a:xfrm>
            <a:off x="4402026" y="806116"/>
            <a:ext cx="3627380" cy="549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ta03-08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" b="5516"/>
          <a:stretch/>
        </p:blipFill>
        <p:spPr bwMode="auto">
          <a:xfrm>
            <a:off x="120501" y="3928334"/>
            <a:ext cx="4166793" cy="125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ta03-07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1" b="3219"/>
          <a:stretch/>
        </p:blipFill>
        <p:spPr bwMode="auto">
          <a:xfrm>
            <a:off x="120501" y="2728121"/>
            <a:ext cx="4175051" cy="1285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486400" y="1447800"/>
            <a:ext cx="718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FIRST</a:t>
            </a:r>
            <a:endParaRPr lang="en-US" sz="14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77221" y="987623"/>
            <a:ext cx="718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FIRST</a:t>
            </a:r>
            <a:endParaRPr lang="en-US" sz="1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31483" y="1470749"/>
            <a:ext cx="984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SECOND</a:t>
            </a:r>
            <a:endParaRPr lang="en-US" sz="1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53799" y="2664023"/>
            <a:ext cx="984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SECOND</a:t>
            </a:r>
            <a:endParaRPr lang="en-US" sz="14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62611" y="3703408"/>
            <a:ext cx="766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THIRD</a:t>
            </a:r>
            <a:endParaRPr lang="en-US" sz="14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37219" y="5029200"/>
            <a:ext cx="7681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CREW</a:t>
            </a:r>
            <a:endParaRPr lang="en-US" sz="14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52630" y="4703379"/>
            <a:ext cx="7681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CREW</a:t>
            </a:r>
            <a:endParaRPr lang="en-US" sz="14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40294" y="2590637"/>
            <a:ext cx="766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THIRD</a:t>
            </a:r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347683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6199" y="762000"/>
            <a:ext cx="534291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accent1"/>
              </a:buClr>
              <a:buSzPct val="60000"/>
            </a:pPr>
            <a:r>
              <a:rPr lang="en-US" b="1" dirty="0" smtClean="0">
                <a:latin typeface="Adelle Rg" pitchFamily="50" charset="0"/>
              </a:rPr>
              <a:t>…DESCRIBE THE </a:t>
            </a:r>
            <a:r>
              <a:rPr lang="en-US" b="1" u="sng" dirty="0" smtClean="0">
                <a:latin typeface="Adelle Rg" pitchFamily="50" charset="0"/>
              </a:rPr>
              <a:t>ASSOCIATION</a:t>
            </a:r>
            <a:r>
              <a:rPr lang="en-US" b="1" dirty="0" smtClean="0">
                <a:latin typeface="Adelle Rg" pitchFamily="50" charset="0"/>
              </a:rPr>
              <a:t> BETWEEN THE TWO VARIABLES:</a:t>
            </a:r>
          </a:p>
          <a:p>
            <a:pPr>
              <a:spcBef>
                <a:spcPts val="0"/>
              </a:spcBef>
              <a:buClr>
                <a:schemeClr val="accent1"/>
              </a:buClr>
              <a:buSzPct val="60000"/>
            </a:pPr>
            <a:r>
              <a:rPr lang="en-US" b="1" dirty="0" smtClean="0">
                <a:solidFill>
                  <a:srgbClr val="0000FF"/>
                </a:solidFill>
                <a:latin typeface="Adelle Rg" pitchFamily="50" charset="0"/>
              </a:rPr>
              <a:t>First </a:t>
            </a:r>
            <a:r>
              <a:rPr lang="en-US" b="1" dirty="0">
                <a:solidFill>
                  <a:srgbClr val="0000FF"/>
                </a:solidFill>
                <a:latin typeface="Adelle Rg" pitchFamily="50" charset="0"/>
              </a:rPr>
              <a:t>class passengers make up a </a:t>
            </a:r>
            <a:r>
              <a:rPr lang="en-US" b="1" dirty="0" smtClean="0">
                <a:solidFill>
                  <a:srgbClr val="0000FF"/>
                </a:solidFill>
                <a:latin typeface="Adelle Rg" pitchFamily="50" charset="0"/>
              </a:rPr>
              <a:t>much larger </a:t>
            </a:r>
            <a:r>
              <a:rPr lang="en-US" b="1" dirty="0">
                <a:solidFill>
                  <a:srgbClr val="0000FF"/>
                </a:solidFill>
                <a:latin typeface="Adelle Rg" pitchFamily="50" charset="0"/>
              </a:rPr>
              <a:t>proportion of the “alive” group </a:t>
            </a:r>
            <a:endParaRPr lang="en-US" b="1" dirty="0">
              <a:solidFill>
                <a:srgbClr val="008000"/>
              </a:solidFill>
              <a:latin typeface="Adelle Rg" pitchFamily="50" charset="0"/>
            </a:endParaRPr>
          </a:p>
          <a:p>
            <a:pPr>
              <a:spcBef>
                <a:spcPts val="0"/>
              </a:spcBef>
              <a:buClr>
                <a:schemeClr val="accent1"/>
              </a:buClr>
              <a:buSzPct val="60000"/>
            </a:pPr>
            <a:r>
              <a:rPr lang="en-US" b="1" dirty="0" smtClean="0">
                <a:solidFill>
                  <a:srgbClr val="7030A0"/>
                </a:solidFill>
                <a:latin typeface="Adelle Rg" pitchFamily="50" charset="0"/>
              </a:rPr>
              <a:t>The proportion of 2</a:t>
            </a:r>
            <a:r>
              <a:rPr lang="en-US" b="1" baseline="30000" dirty="0" smtClean="0">
                <a:solidFill>
                  <a:srgbClr val="7030A0"/>
                </a:solidFill>
                <a:latin typeface="Adelle Rg" pitchFamily="50" charset="0"/>
              </a:rPr>
              <a:t>nd</a:t>
            </a:r>
            <a:r>
              <a:rPr lang="en-US" b="1" dirty="0" smtClean="0">
                <a:solidFill>
                  <a:srgbClr val="7030A0"/>
                </a:solidFill>
                <a:latin typeface="Adelle Rg" pitchFamily="50" charset="0"/>
              </a:rPr>
              <a:t> class is slightly greater in the “alive” group than the “dead” group.</a:t>
            </a:r>
            <a:endParaRPr lang="en-US" b="1" dirty="0" smtClean="0">
              <a:solidFill>
                <a:srgbClr val="008000"/>
              </a:solidFill>
              <a:latin typeface="Adelle Rg" pitchFamily="50" charset="0"/>
            </a:endParaRPr>
          </a:p>
          <a:p>
            <a:pPr>
              <a:spcBef>
                <a:spcPts val="0"/>
              </a:spcBef>
              <a:buClr>
                <a:schemeClr val="accent1"/>
              </a:buClr>
              <a:buSzPct val="60000"/>
            </a:pPr>
            <a:r>
              <a:rPr lang="en-US" b="1" dirty="0" smtClean="0">
                <a:solidFill>
                  <a:srgbClr val="008000"/>
                </a:solidFill>
                <a:latin typeface="Adelle Rg" pitchFamily="50" charset="0"/>
              </a:rPr>
              <a:t>The proportions of “crew” and “third class”  are greater in the “dead” </a:t>
            </a:r>
            <a:r>
              <a:rPr lang="en-US" b="1" dirty="0">
                <a:solidFill>
                  <a:srgbClr val="008000"/>
                </a:solidFill>
                <a:latin typeface="Adelle Rg" pitchFamily="50" charset="0"/>
              </a:rPr>
              <a:t>group than the </a:t>
            </a:r>
            <a:r>
              <a:rPr lang="en-US" b="1" dirty="0" smtClean="0">
                <a:solidFill>
                  <a:srgbClr val="008000"/>
                </a:solidFill>
                <a:latin typeface="Adelle Rg" pitchFamily="50" charset="0"/>
              </a:rPr>
              <a:t>“alive” </a:t>
            </a:r>
            <a:r>
              <a:rPr lang="en-US" b="1" dirty="0">
                <a:solidFill>
                  <a:srgbClr val="008000"/>
                </a:solidFill>
                <a:latin typeface="Adelle Rg" pitchFamily="50" charset="0"/>
              </a:rPr>
              <a:t>group.</a:t>
            </a:r>
          </a:p>
        </p:txBody>
      </p:sp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0E0B9D9-B431-4A13-B563-61505958BF72}" type="slidenum">
              <a:rPr lang="en-US" sz="1400">
                <a:solidFill>
                  <a:srgbClr val="CC3300"/>
                </a:solidFill>
              </a:rPr>
              <a:pPr eaLnBrk="1" hangingPunct="1"/>
              <a:t>23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87387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  <a:latin typeface="Gotham Medium" pitchFamily="50" charset="0"/>
              </a:rPr>
              <a:t>SEGMENTED BAR GRAPH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19111" y="1165848"/>
            <a:ext cx="4070350" cy="4572000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r>
              <a:rPr lang="en-US" sz="2400" smtClean="0"/>
              <a:t>  </a:t>
            </a:r>
          </a:p>
        </p:txBody>
      </p:sp>
      <p:pic>
        <p:nvPicPr>
          <p:cNvPr id="29702" name="Picture 5" descr="03_0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" r="21987"/>
          <a:stretch/>
        </p:blipFill>
        <p:spPr bwMode="auto">
          <a:xfrm>
            <a:off x="5232109" y="903577"/>
            <a:ext cx="3635957" cy="549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14239" y="1545261"/>
            <a:ext cx="718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FIRST</a:t>
            </a:r>
            <a:endParaRPr lang="en-US" sz="14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05060" y="1085084"/>
            <a:ext cx="718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FIRST</a:t>
            </a:r>
            <a:endParaRPr lang="en-US" sz="1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59322" y="1568210"/>
            <a:ext cx="984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SECOND</a:t>
            </a:r>
            <a:endParaRPr lang="en-US" sz="1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81638" y="2761484"/>
            <a:ext cx="984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SECOND</a:t>
            </a:r>
            <a:endParaRPr lang="en-US" sz="14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90450" y="3800869"/>
            <a:ext cx="766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THIRD</a:t>
            </a:r>
            <a:endParaRPr lang="en-US" sz="14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65058" y="5126661"/>
            <a:ext cx="7681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CREW</a:t>
            </a:r>
            <a:endParaRPr lang="en-US" sz="14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80469" y="4800840"/>
            <a:ext cx="7681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CREW</a:t>
            </a:r>
            <a:endParaRPr lang="en-US" sz="14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68133" y="2688098"/>
            <a:ext cx="766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THIRD</a:t>
            </a:r>
            <a:endParaRPr lang="en-US" sz="1400" dirty="0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024488" y="2226033"/>
            <a:ext cx="411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accent1"/>
              </a:buClr>
              <a:buSzPct val="60000"/>
            </a:pPr>
            <a:r>
              <a:rPr lang="en-US" b="1" u="sng" dirty="0">
                <a:solidFill>
                  <a:srgbClr val="0000FF"/>
                </a:solidFill>
                <a:latin typeface="Adelle Rg" pitchFamily="50" charset="0"/>
              </a:rPr>
              <a:t>than the </a:t>
            </a:r>
            <a:r>
              <a:rPr lang="en-US" b="1" u="sng" dirty="0" smtClean="0">
                <a:solidFill>
                  <a:srgbClr val="0000FF"/>
                </a:solidFill>
                <a:latin typeface="Adelle Rg" pitchFamily="50" charset="0"/>
              </a:rPr>
              <a:t>“dead” </a:t>
            </a:r>
            <a:r>
              <a:rPr lang="en-US" b="1" u="sng" dirty="0">
                <a:solidFill>
                  <a:srgbClr val="0000FF"/>
                </a:solidFill>
                <a:latin typeface="Adelle Rg" pitchFamily="50" charset="0"/>
              </a:rPr>
              <a:t>group.</a:t>
            </a:r>
          </a:p>
        </p:txBody>
      </p:sp>
      <p:sp>
        <p:nvSpPr>
          <p:cNvPr id="23" name="Rectangular Callout 22"/>
          <p:cNvSpPr/>
          <p:nvPr/>
        </p:nvSpPr>
        <p:spPr bwMode="auto">
          <a:xfrm>
            <a:off x="2819400" y="1752377"/>
            <a:ext cx="5824102" cy="1280874"/>
          </a:xfrm>
          <a:prstGeom prst="wedgeRectCallout">
            <a:avLst>
              <a:gd name="adj1" fmla="val -33474"/>
              <a:gd name="adj2" fmla="val -99464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When describing 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association between </a:t>
            </a:r>
            <a:b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</a:b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categorical variables, you MUST compare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PROPORTIONS 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delle Rg" pitchFamily="50" charset="0"/>
              </a:rPr>
              <a:t>(not COUNTS!!!)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delle Rg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4629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0E0B9D9-B431-4A13-B563-61505958BF72}" type="slidenum">
              <a:rPr lang="en-US" sz="1400">
                <a:solidFill>
                  <a:srgbClr val="CC3300"/>
                </a:solidFill>
              </a:rPr>
              <a:pPr eaLnBrk="1" hangingPunct="1"/>
              <a:t>24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763000" cy="1066800"/>
          </a:xfrm>
        </p:spPr>
        <p:txBody>
          <a:bodyPr anchor="t" anchorCtr="0"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  <a:latin typeface="Gotham Medium" pitchFamily="50" charset="0"/>
              </a:rPr>
              <a:t>ANOTHER TYPE OF GRAPH THAT </a:t>
            </a:r>
            <a:br>
              <a:rPr lang="en-US" dirty="0" smtClean="0">
                <a:solidFill>
                  <a:srgbClr val="002060"/>
                </a:solidFill>
                <a:latin typeface="Gotham Medium" pitchFamily="50" charset="0"/>
              </a:rPr>
            </a:br>
            <a:r>
              <a:rPr lang="en-US" dirty="0" smtClean="0">
                <a:solidFill>
                  <a:srgbClr val="002060"/>
                </a:solidFill>
                <a:latin typeface="Gotham Medium" pitchFamily="50" charset="0"/>
              </a:rPr>
              <a:t>SHOWS ASSOCIATION…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19111" y="1165848"/>
            <a:ext cx="4070350" cy="4572000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r>
              <a:rPr lang="en-US" sz="2400" smtClean="0"/>
              <a:t>  </a:t>
            </a:r>
          </a:p>
        </p:txBody>
      </p:sp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9038538"/>
              </p:ext>
            </p:extLst>
          </p:nvPr>
        </p:nvGraphicFramePr>
        <p:xfrm>
          <a:off x="457200" y="1143000"/>
          <a:ext cx="8153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84300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" y="76200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  <a:latin typeface="Gotham Medium" pitchFamily="50" charset="0"/>
              </a:rPr>
              <a:t>LEVEL OF EDUCATION BY GENDER</a:t>
            </a: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20F1826C-5ECE-4AF4-9C05-E6BCE8F2012A}" type="slidenum">
              <a:rPr lang="en-US" sz="1400">
                <a:solidFill>
                  <a:srgbClr val="CC3300"/>
                </a:solidFill>
              </a:rPr>
              <a:pPr eaLnBrk="1" hangingPunct="1"/>
              <a:t>25</a:t>
            </a:fld>
            <a:endParaRPr lang="en-CA" sz="1400">
              <a:solidFill>
                <a:srgbClr val="CC33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607351"/>
              </p:ext>
            </p:extLst>
          </p:nvPr>
        </p:nvGraphicFramePr>
        <p:xfrm>
          <a:off x="1143000" y="1332131"/>
          <a:ext cx="7239000" cy="3884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473716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dobe Caslon Pro" pitchFamily="18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Not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 High School Graduate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High School Graduate*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College Graduate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838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dobe Caslon Pro" pitchFamily="18" charset="0"/>
                        </a:rPr>
                        <a:t>Male</a:t>
                      </a:r>
                      <a:endParaRPr lang="en-US" sz="2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318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603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165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1086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8387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dobe Caslon Pro" pitchFamily="18" charset="0"/>
                        </a:rPr>
                        <a:t>Female</a:t>
                      </a:r>
                      <a:endParaRPr lang="en-US" sz="2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212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402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+mn-lt"/>
                          <a:cs typeface="Calibri" pitchFamily="34" charset="0"/>
                        </a:rPr>
                        <a:t>110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724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134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530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1005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275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+mn-lt"/>
                          <a:cs typeface="Calibri" pitchFamily="34" charset="0"/>
                        </a:rPr>
                        <a:t>1810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71800" y="685800"/>
            <a:ext cx="37861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dobe Caslon Pro" pitchFamily="18" charset="0"/>
              </a:rPr>
              <a:t>Level of Education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34034" y="2975545"/>
            <a:ext cx="1632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dobe Caslon Pro" pitchFamily="18" charset="0"/>
              </a:rPr>
              <a:t>Gender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22353" y="5411903"/>
            <a:ext cx="2957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dobe Caslon Pro" pitchFamily="18" charset="0"/>
              </a:rPr>
              <a:t>*and </a:t>
            </a:r>
            <a:r>
              <a:rPr lang="en-US" sz="2000" b="1" dirty="0" smtClean="0">
                <a:latin typeface="Adobe Caslon Pro" pitchFamily="18" charset="0"/>
              </a:rPr>
              <a:t>not</a:t>
            </a:r>
            <a:r>
              <a:rPr lang="en-US" sz="2000" dirty="0" smtClean="0">
                <a:latin typeface="Adobe Caslon Pro" pitchFamily="18" charset="0"/>
              </a:rPr>
              <a:t> a college graduate</a:t>
            </a:r>
            <a:endParaRPr lang="en-US" sz="2000" dirty="0">
              <a:latin typeface="Adobe Caslon Pro" pitchFamily="1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819400" y="2895600"/>
            <a:ext cx="3938501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819400" y="3886200"/>
            <a:ext cx="3938501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819400" y="4800600"/>
            <a:ext cx="3938501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5623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" y="76200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  <a:latin typeface="Gotham Medium" pitchFamily="50" charset="0"/>
              </a:rPr>
              <a:t>LEVEL OF EDUCATION BY GENDER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017707"/>
              </p:ext>
            </p:extLst>
          </p:nvPr>
        </p:nvGraphicFramePr>
        <p:xfrm>
          <a:off x="381000" y="609600"/>
          <a:ext cx="8220605" cy="5408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953000" y="685800"/>
            <a:ext cx="3600503" cy="175432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A graph that compares COUNTS is no good for displaying association! </a:t>
            </a:r>
            <a:r>
              <a:rPr lang="en-US" sz="1800" b="1" dirty="0" smtClean="0">
                <a:solidFill>
                  <a:srgbClr val="FFFF00"/>
                </a:solidFill>
              </a:rPr>
              <a:t>(especially when the sample sizes are unequal!)</a:t>
            </a:r>
            <a:endParaRPr lang="en-US" sz="1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4749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A0E0B9D9-B431-4A13-B563-61505958BF72}" type="slidenum">
              <a:rPr lang="en-US" sz="1400">
                <a:solidFill>
                  <a:srgbClr val="CC3300"/>
                </a:solidFill>
              </a:rPr>
              <a:pPr eaLnBrk="1" hangingPunct="1"/>
              <a:t>27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" y="74613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  <a:latin typeface="Gotham Medium" pitchFamily="50" charset="0"/>
              </a:rPr>
              <a:t>LEVEL OF EDUCATION BY GENDER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87850" y="1068387"/>
            <a:ext cx="4070350" cy="4572000"/>
          </a:xfrm>
        </p:spPr>
        <p:txBody>
          <a:bodyPr/>
          <a:lstStyle/>
          <a:p>
            <a:pPr marL="342900" indent="-342900" eaLnBrk="1" hangingPunct="1">
              <a:buFont typeface="Wingdings" pitchFamily="2" charset="2"/>
              <a:buNone/>
            </a:pPr>
            <a:r>
              <a:rPr lang="en-US" sz="2400" smtClean="0"/>
              <a:t>  </a:t>
            </a:r>
          </a:p>
        </p:txBody>
      </p:sp>
      <p:pic>
        <p:nvPicPr>
          <p:cNvPr id="29702" name="Picture 5" descr="03_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806116"/>
            <a:ext cx="4673378" cy="549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866166" y="806116"/>
            <a:ext cx="3998211" cy="518001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331633"/>
              </p:ext>
            </p:extLst>
          </p:nvPr>
        </p:nvGraphicFramePr>
        <p:xfrm>
          <a:off x="0" y="1152513"/>
          <a:ext cx="4191000" cy="2419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838200"/>
                <a:gridCol w="838200"/>
                <a:gridCol w="838200"/>
                <a:gridCol w="838200"/>
              </a:tblGrid>
              <a:tr h="621812"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Adobe Caslon Pro" pitchFamily="18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Not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 High School Graduate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High School Graduate*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College Graduate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823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dobe Caslon Pro" pitchFamily="18" charset="0"/>
                        </a:rPr>
                        <a:t>Male</a:t>
                      </a:r>
                      <a:endParaRPr lang="en-US" sz="1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318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603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165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1086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823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dobe Caslon Pro" pitchFamily="18" charset="0"/>
                        </a:rPr>
                        <a:t>Female</a:t>
                      </a:r>
                      <a:endParaRPr lang="en-US" sz="14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212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402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Calibri" pitchFamily="34" charset="0"/>
                        </a:rPr>
                        <a:t>110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724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14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39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530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1005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275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Calibri" pitchFamily="34" charset="0"/>
                        </a:rPr>
                        <a:t>1810</a:t>
                      </a:r>
                    </a:p>
                    <a:p>
                      <a:pPr algn="ctr"/>
                      <a:r>
                        <a:rPr lang="en-US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 bwMode="auto">
          <a:xfrm>
            <a:off x="5334000" y="4506433"/>
            <a:ext cx="838200" cy="14788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Not</a:t>
            </a:r>
            <a:b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High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School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Graduate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0698" y="6019800"/>
            <a:ext cx="6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Male</a:t>
            </a:r>
            <a:endParaRPr lang="en-US" sz="1800" dirty="0"/>
          </a:p>
        </p:txBody>
      </p:sp>
      <p:sp>
        <p:nvSpPr>
          <p:cNvPr id="14" name="TextBox 13"/>
          <p:cNvSpPr txBox="1"/>
          <p:nvPr/>
        </p:nvSpPr>
        <p:spPr>
          <a:xfrm>
            <a:off x="6630397" y="6019800"/>
            <a:ext cx="9541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Female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5334000" y="1687034"/>
            <a:ext cx="838200" cy="2819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High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School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Graduate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i="1" dirty="0" smtClean="0"/>
              <a:t>(but not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college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i="1" dirty="0" smtClean="0"/>
              <a:t>grad)</a:t>
            </a:r>
            <a:endParaRPr kumimoji="0" lang="en-US" sz="105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334000" y="925033"/>
            <a:ext cx="838200" cy="762002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College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Graduate</a:t>
            </a: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84334" y="4506618"/>
            <a:ext cx="838200" cy="14788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Not</a:t>
            </a:r>
            <a:b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High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School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Graduate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6684334" y="1687219"/>
            <a:ext cx="838200" cy="2819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High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School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Graduate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i="1" dirty="0" smtClean="0"/>
              <a:t>(but not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college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i="1" dirty="0" smtClean="0"/>
              <a:t>grad)</a:t>
            </a:r>
            <a:endParaRPr kumimoji="0" lang="en-US" sz="105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684334" y="925032"/>
            <a:ext cx="838200" cy="762187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College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Graduate</a:t>
            </a: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886198"/>
            <a:ext cx="42354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otham Black" pitchFamily="50" charset="0"/>
              </a:rPr>
              <a:t>GENDER</a:t>
            </a:r>
            <a:r>
              <a:rPr lang="en-US" dirty="0" smtClean="0">
                <a:solidFill>
                  <a:srgbClr val="FF0000"/>
                </a:solidFill>
              </a:rPr>
              <a:t> is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  <a:latin typeface="Gotham Medium" pitchFamily="50" charset="0"/>
              </a:rPr>
              <a:t>INDEPENDENT</a:t>
            </a:r>
            <a:r>
              <a:rPr lang="en-US" dirty="0" smtClean="0">
                <a:solidFill>
                  <a:srgbClr val="FF0000"/>
                </a:solidFill>
              </a:rPr>
              <a:t> of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  <a:latin typeface="Gotham Black" pitchFamily="50" charset="0"/>
              </a:rPr>
              <a:t>LEVEL OF EDUCATION </a:t>
            </a:r>
            <a:br>
              <a:rPr lang="en-US" dirty="0" smtClean="0">
                <a:solidFill>
                  <a:srgbClr val="FF0000"/>
                </a:solidFill>
                <a:latin typeface="Gotham Black" pitchFamily="50" charset="0"/>
              </a:rPr>
            </a:b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(no  association)</a:t>
            </a:r>
            <a:endParaRPr lang="en-US" sz="2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18253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37B17E3B-AFAD-4375-9770-D1119C125FEE}" type="slidenum">
              <a:rPr lang="en-US" sz="1400">
                <a:solidFill>
                  <a:srgbClr val="CC3300"/>
                </a:solidFill>
              </a:rPr>
              <a:pPr eaLnBrk="1" hangingPunct="1"/>
              <a:t>28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43196" y="152400"/>
            <a:ext cx="82946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29210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738" indent="-254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9C51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784225" indent="-215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DCA1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014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1206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16637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1209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25781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0353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en-US" sz="3600" dirty="0" smtClean="0">
                <a:solidFill>
                  <a:srgbClr val="FF3300"/>
                </a:solidFill>
                <a:latin typeface="Gotham Black" pitchFamily="50" charset="0"/>
              </a:rPr>
              <a:t>INDEPENDENT = NO ASSOCIATION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3600" dirty="0" smtClean="0">
                <a:solidFill>
                  <a:srgbClr val="FF3300"/>
                </a:solidFill>
                <a:latin typeface="Gotham Black" pitchFamily="50" charset="0"/>
              </a:rPr>
              <a:t>DEPENDENT = ASSOCIATION</a:t>
            </a:r>
          </a:p>
        </p:txBody>
      </p:sp>
      <p:sp>
        <p:nvSpPr>
          <p:cNvPr id="16" name="Rectangle 1027"/>
          <p:cNvSpPr txBox="1">
            <a:spLocks noChangeArrowheads="1"/>
          </p:cNvSpPr>
          <p:nvPr/>
        </p:nvSpPr>
        <p:spPr bwMode="auto">
          <a:xfrm>
            <a:off x="49619" y="1600200"/>
            <a:ext cx="8458200" cy="166370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29210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738" indent="-254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9C51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784225" indent="-215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DCA1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014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1206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16637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1209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25781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0353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Font typeface="Wingdings" pitchFamily="2" charset="2"/>
              <a:buNone/>
            </a:pPr>
            <a:r>
              <a:rPr lang="en-US" dirty="0" smtClean="0">
                <a:latin typeface="+mj-lt"/>
              </a:rPr>
              <a:t>The variables would be considered </a:t>
            </a:r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independent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if  the distribution of proportions were the same for each group.</a:t>
            </a:r>
            <a:endParaRPr lang="en-US" dirty="0" smtClean="0">
              <a:solidFill>
                <a:srgbClr val="002060"/>
              </a:solidFill>
              <a:latin typeface="+mj-lt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313618"/>
              </p:ext>
            </p:extLst>
          </p:nvPr>
        </p:nvGraphicFramePr>
        <p:xfrm>
          <a:off x="1124514" y="3124200"/>
          <a:ext cx="630841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682"/>
                <a:gridCol w="1261682"/>
                <a:gridCol w="1261682"/>
                <a:gridCol w="1261682"/>
                <a:gridCol w="1261682"/>
              </a:tblGrid>
              <a:tr h="718867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dobe Caslon Pro" pitchFamily="18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Not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 High School Graduate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High School Graduate*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dobe Caslon Pro" pitchFamily="18" charset="0"/>
                        </a:rPr>
                        <a:t>College Graduate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420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Adobe Caslon Pro" pitchFamily="18" charset="0"/>
                        </a:rPr>
                        <a:t>Male</a:t>
                      </a:r>
                      <a:endParaRPr lang="en-US" sz="20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+mn-lt"/>
                          <a:cs typeface="Calibri" pitchFamily="34" charset="0"/>
                        </a:rPr>
                        <a:t>318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+mn-lt"/>
                          <a:cs typeface="Calibri" pitchFamily="34" charset="0"/>
                        </a:rPr>
                        <a:t>603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+mn-lt"/>
                          <a:cs typeface="Calibri" pitchFamily="34" charset="0"/>
                        </a:rPr>
                        <a:t>165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  <a:cs typeface="Calibri" pitchFamily="34" charset="0"/>
                        </a:rPr>
                        <a:t>1086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420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Adobe Caslon Pro" pitchFamily="18" charset="0"/>
                        </a:rPr>
                        <a:t>Female</a:t>
                      </a:r>
                      <a:endParaRPr lang="en-US" sz="2000" b="1" dirty="0">
                        <a:latin typeface="Adobe Caslon Pro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+mn-lt"/>
                          <a:cs typeface="Calibri" pitchFamily="34" charset="0"/>
                        </a:rPr>
                        <a:t>212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+mn-lt"/>
                          <a:cs typeface="Calibri" pitchFamily="34" charset="0"/>
                        </a:rPr>
                        <a:t>402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+mn-lt"/>
                          <a:cs typeface="Calibri" pitchFamily="34" charset="0"/>
                        </a:rPr>
                        <a:t>110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  <a:cs typeface="Calibri" pitchFamily="34" charset="0"/>
                        </a:rPr>
                        <a:t>724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  <a:endParaRPr lang="en-US" sz="2000" b="0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13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dobe Caslon Pro" pitchFamily="18" charset="0"/>
                        </a:rPr>
                        <a:t>Total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dobe Caslon Pro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  <a:cs typeface="Calibri" pitchFamily="34" charset="0"/>
                        </a:rPr>
                        <a:t>530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29.3%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  <a:cs typeface="Calibri" pitchFamily="34" charset="0"/>
                        </a:rPr>
                        <a:t>1005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55.5%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  <a:cs typeface="Calibri" pitchFamily="34" charset="0"/>
                        </a:rPr>
                        <a:t>275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15.2%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  <a:cs typeface="Calibri" pitchFamily="34" charset="0"/>
                        </a:rPr>
                        <a:t>1810</a:t>
                      </a: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cs typeface="Calibri" pitchFamily="34" charset="0"/>
                        </a:rPr>
                        <a:t>100%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327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3119" y="2667000"/>
            <a:ext cx="14734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  <a:cs typeface="Arial"/>
              </a:rPr>
              <a:t>stop!</a:t>
            </a:r>
          </a:p>
        </p:txBody>
      </p:sp>
    </p:spTree>
    <p:extLst>
      <p:ext uri="{BB962C8B-B14F-4D97-AF65-F5344CB8AC3E}">
        <p14:creationId xmlns:p14="http://schemas.microsoft.com/office/powerpoint/2010/main" val="37828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6" descr="59-dvd-titanic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7" descr="http://www.ethingsonline.com/duendemad/dvd/59-dvd-titanic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924800" cy="685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5" descr="The ill-fated Titanic"/>
          <p:cNvSpPr>
            <a:spLocks noChangeAspect="1" noChangeArrowheads="1"/>
          </p:cNvSpPr>
          <p:nvPr/>
        </p:nvSpPr>
        <p:spPr bwMode="auto">
          <a:xfrm>
            <a:off x="2206625" y="1766888"/>
            <a:ext cx="4732338" cy="332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6" descr="The ill-fated Titan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10" y="271413"/>
            <a:ext cx="9154510" cy="643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59622565-97A7-43F8-B62D-E29D57653B5E}" type="slidenum">
              <a:rPr lang="en-US" sz="1400">
                <a:solidFill>
                  <a:srgbClr val="CC3300"/>
                </a:solidFill>
              </a:rPr>
              <a:pPr eaLnBrk="1" hangingPunct="1"/>
              <a:t>5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05800" cy="5257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Launched: 	31st May 1911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Builders: 	Harland and Wolff, 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			Belfast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Port of Registry: 	Liverpool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 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Passengers Lost: 	818 (62%)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Crew Lost: 			684 (77%)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>Total Lost: 			1,502 (68%)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endParaRPr lang="en-US" dirty="0" smtClean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2C4CC39C-2D02-41BA-A0A6-5639B055CAEA}" type="slidenum">
              <a:rPr lang="en-US" sz="1400">
                <a:solidFill>
                  <a:srgbClr val="CC3300"/>
                </a:solidFill>
              </a:rPr>
              <a:pPr eaLnBrk="1" hangingPunct="1"/>
              <a:t>6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200"/>
            <a:ext cx="8991600" cy="571500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600" dirty="0" smtClean="0">
                <a:solidFill>
                  <a:schemeClr val="accent5">
                    <a:lumMod val="10000"/>
                  </a:schemeClr>
                </a:solidFill>
                <a:latin typeface="Gotham Medium" pitchFamily="50" charset="0"/>
              </a:rPr>
              <a:t>DISTRIBUTION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name of categories and how frequently each occurs</a:t>
            </a:r>
          </a:p>
        </p:txBody>
      </p:sp>
      <p:pic>
        <p:nvPicPr>
          <p:cNvPr id="542724" name="Picture 4" descr="ta03-0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1" y="1353207"/>
            <a:ext cx="4156638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25" name="Picture 5" descr="ta03-03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859" y="1353207"/>
            <a:ext cx="4224644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26" name="Text Box 6"/>
          <p:cNvSpPr txBox="1">
            <a:spLocks noChangeArrowheads="1"/>
          </p:cNvSpPr>
          <p:nvPr/>
        </p:nvSpPr>
        <p:spPr bwMode="auto">
          <a:xfrm>
            <a:off x="557059" y="3986870"/>
            <a:ext cx="318611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Frequency distribution</a:t>
            </a:r>
          </a:p>
        </p:txBody>
      </p:sp>
      <p:sp>
        <p:nvSpPr>
          <p:cNvPr id="10247" name="Text Box 7" descr="Pink tissue paper"/>
          <p:cNvSpPr txBox="1">
            <a:spLocks noChangeArrowheads="1"/>
          </p:cNvSpPr>
          <p:nvPr/>
        </p:nvSpPr>
        <p:spPr bwMode="auto">
          <a:xfrm>
            <a:off x="4427384" y="341378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42728" name="Text Box 8"/>
          <p:cNvSpPr txBox="1">
            <a:spLocks noChangeArrowheads="1"/>
          </p:cNvSpPr>
          <p:nvPr/>
        </p:nvSpPr>
        <p:spPr bwMode="auto">
          <a:xfrm>
            <a:off x="4290859" y="3986870"/>
            <a:ext cx="42719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Relative frequency distribution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8C142F09-199C-48F2-99EF-26E9F136A63F}" type="slidenum">
              <a:rPr lang="en-US" sz="1400">
                <a:solidFill>
                  <a:srgbClr val="CC3300"/>
                </a:solidFill>
              </a:rPr>
              <a:pPr eaLnBrk="1" hangingPunct="1"/>
              <a:t>7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232" y="76200"/>
            <a:ext cx="8305800" cy="763587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omic Sans MS" pitchFamily="66" charset="0"/>
              </a:rPr>
              <a:t>What do you see?</a:t>
            </a:r>
            <a:r>
              <a:rPr lang="en-US" sz="3200" dirty="0" smtClean="0">
                <a:latin typeface="Comic Sans MS" pitchFamily="66" charset="0"/>
              </a:rPr>
              <a:t> </a:t>
            </a:r>
          </a:p>
        </p:txBody>
      </p:sp>
      <p:pic>
        <p:nvPicPr>
          <p:cNvPr id="11269" name="Picture 4" descr="03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812" y="990600"/>
            <a:ext cx="410368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a03-02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81" y="1066800"/>
            <a:ext cx="4156638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0976" y="3657600"/>
            <a:ext cx="43150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-3175" eaLnBrk="1" hangingPunct="1">
              <a:buFont typeface="Wingdings" pitchFamily="2" charset="2"/>
              <a:buNone/>
            </a:pPr>
            <a:r>
              <a:rPr lang="en-US" dirty="0">
                <a:latin typeface="Comic Sans MS" pitchFamily="66" charset="0"/>
              </a:rPr>
              <a:t>When we look at each ship, </a:t>
            </a:r>
            <a:r>
              <a:rPr lang="en-US" dirty="0" smtClean="0">
                <a:latin typeface="Comic Sans MS" pitchFamily="66" charset="0"/>
              </a:rPr>
              <a:t>we </a:t>
            </a:r>
            <a:r>
              <a:rPr lang="en-US" dirty="0">
                <a:latin typeface="Comic Sans MS" pitchFamily="66" charset="0"/>
              </a:rPr>
              <a:t>see the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area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taken up by the </a:t>
            </a:r>
            <a:r>
              <a:rPr lang="en-US" dirty="0" smtClean="0">
                <a:latin typeface="Comic Sans MS" pitchFamily="66" charset="0"/>
              </a:rPr>
              <a:t>ship, instead </a:t>
            </a:r>
            <a:r>
              <a:rPr lang="en-US" dirty="0">
                <a:latin typeface="Comic Sans MS" pitchFamily="66" charset="0"/>
              </a:rPr>
              <a:t>of the 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length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of the ship.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60181" y="102593"/>
            <a:ext cx="5562601" cy="159861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a 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reepy" pitchFamily="82" charset="0"/>
              </a:rPr>
              <a:t>Violation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“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Principle”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1628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rgbClr val="CC3300"/>
                </a:solidFill>
              </a:rPr>
              <a:t>Slide 3- </a:t>
            </a:r>
            <a:fld id="{3C70A6FA-9C3B-4240-A12A-AD8231938C2F}" type="slidenum">
              <a:rPr lang="en-US" sz="1400">
                <a:solidFill>
                  <a:srgbClr val="CC3300"/>
                </a:solidFill>
              </a:rPr>
              <a:pPr eaLnBrk="1" hangingPunct="1"/>
              <a:t>8</a:t>
            </a:fld>
            <a:endParaRPr lang="en-CA" sz="1400" dirty="0">
              <a:solidFill>
                <a:srgbClr val="CC3300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8709" y="0"/>
            <a:ext cx="8305800" cy="613364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otham Medium" pitchFamily="50" charset="0"/>
              </a:rPr>
              <a:t>BAR GRAPHS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312" y="533400"/>
            <a:ext cx="8294688" cy="4572000"/>
          </a:xfrm>
        </p:spPr>
        <p:txBody>
          <a:bodyPr/>
          <a:lstStyle/>
          <a:p>
            <a:pPr marL="342900" indent="-342900" eaLnBrk="1" hangingPunct="1">
              <a:lnSpc>
                <a:spcPct val="110000"/>
              </a:lnSpc>
            </a:pPr>
            <a:r>
              <a:rPr lang="en-US" sz="2400" b="1" dirty="0" smtClean="0"/>
              <a:t>A </a:t>
            </a:r>
            <a:r>
              <a:rPr lang="en-US" sz="2400" b="1" dirty="0" smtClean="0">
                <a:solidFill>
                  <a:schemeClr val="hlink"/>
                </a:solidFill>
              </a:rPr>
              <a:t>bar chart</a:t>
            </a:r>
            <a:r>
              <a:rPr lang="en-US" sz="2400" b="1" dirty="0" smtClean="0"/>
              <a:t> displays the distribution of a categorical variable, showing the counts for each category next to each other for easy comparison.</a:t>
            </a:r>
          </a:p>
          <a:p>
            <a:pPr marL="342900" indent="-342900" eaLnBrk="1" hangingPunct="1">
              <a:lnSpc>
                <a:spcPct val="110000"/>
              </a:lnSpc>
            </a:pPr>
            <a:endParaRPr lang="en-US" sz="2400" b="1" dirty="0" smtClean="0"/>
          </a:p>
          <a:p>
            <a:pPr marL="342900" indent="-342900" eaLnBrk="1" hangingPunct="1">
              <a:lnSpc>
                <a:spcPct val="110000"/>
              </a:lnSpc>
            </a:pPr>
            <a:r>
              <a:rPr lang="en-US" sz="2400" b="1" dirty="0" smtClean="0"/>
              <a:t>A bar chart stays true                                                                            to the </a:t>
            </a:r>
            <a:r>
              <a:rPr lang="en-US" sz="2400" b="1" i="1" dirty="0" smtClean="0">
                <a:solidFill>
                  <a:srgbClr val="0000FF"/>
                </a:solidFill>
              </a:rPr>
              <a:t>area</a:t>
            </a:r>
            <a:r>
              <a:rPr lang="en-US" sz="2400" b="1" dirty="0" smtClean="0"/>
              <a:t> principle. </a:t>
            </a:r>
          </a:p>
        </p:txBody>
      </p:sp>
      <p:pic>
        <p:nvPicPr>
          <p:cNvPr id="13317" name="Picture 4" descr="03-0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905000"/>
            <a:ext cx="4800600" cy="36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 flipH="1">
            <a:off x="87312" y="3429000"/>
            <a:ext cx="3798888" cy="2492990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For bar charts (with categorical data), be sure to leave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spaces</a:t>
            </a:r>
            <a:r>
              <a:rPr lang="en-US" sz="3600" b="1" dirty="0" smtClean="0">
                <a:latin typeface="Comic Sans MS" pitchFamily="66" charset="0"/>
              </a:rPr>
              <a:t> between the bars</a:t>
            </a:r>
            <a:r>
              <a:rPr lang="en-US" b="1" dirty="0" smtClean="0">
                <a:latin typeface="Comic Sans MS" pitchFamily="66" charset="0"/>
              </a:rPr>
              <a:t>!!!</a:t>
            </a:r>
            <a:endParaRPr lang="en-US" b="1" dirty="0">
              <a:latin typeface="Comic Sans MS" pitchFamily="66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515834" y="4686129"/>
            <a:ext cx="4027966" cy="1246496"/>
            <a:chOff x="3515834" y="4686129"/>
            <a:chExt cx="4027966" cy="1246496"/>
          </a:xfrm>
        </p:grpSpPr>
        <p:cxnSp>
          <p:nvCxnSpPr>
            <p:cNvPr id="4" name="Straight Arrow Connector 3"/>
            <p:cNvCxnSpPr/>
            <p:nvPr/>
          </p:nvCxnSpPr>
          <p:spPr bwMode="auto">
            <a:xfrm flipV="1">
              <a:off x="5562600" y="4953000"/>
              <a:ext cx="228600" cy="968990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0" name="Straight Arrow Connector 9"/>
            <p:cNvCxnSpPr/>
            <p:nvPr/>
          </p:nvCxnSpPr>
          <p:spPr bwMode="auto">
            <a:xfrm flipV="1">
              <a:off x="6422730" y="4953002"/>
              <a:ext cx="282870" cy="968990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2" name="Straight Arrow Connector 11"/>
            <p:cNvCxnSpPr/>
            <p:nvPr/>
          </p:nvCxnSpPr>
          <p:spPr bwMode="auto">
            <a:xfrm flipV="1">
              <a:off x="7162800" y="4953000"/>
              <a:ext cx="381000" cy="968991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H="1" flipV="1">
              <a:off x="3515834" y="4686129"/>
              <a:ext cx="544032" cy="1246496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24" name="Straight Arrow Connector 23"/>
            <p:cNvCxnSpPr/>
            <p:nvPr/>
          </p:nvCxnSpPr>
          <p:spPr bwMode="auto">
            <a:xfrm flipV="1">
              <a:off x="4049233" y="5921990"/>
              <a:ext cx="3124200" cy="2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762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3300"/>
                </a:solidFill>
              </a:rPr>
              <a:t>Slide 3- </a:t>
            </a:r>
            <a:fld id="{29614347-91D7-497D-A920-A7EC44BCA053}" type="slidenum">
              <a:rPr lang="en-US" sz="1400">
                <a:solidFill>
                  <a:srgbClr val="CC3300"/>
                </a:solidFill>
              </a:rPr>
              <a:pPr eaLnBrk="1" hangingPunct="1"/>
              <a:t>9</a:t>
            </a:fld>
            <a:endParaRPr lang="en-CA" sz="1400">
              <a:solidFill>
                <a:srgbClr val="CC3300"/>
              </a:solidFill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87387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otham Medium" pitchFamily="50" charset="0"/>
              </a:rPr>
              <a:t>BAR CHARTS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3587"/>
            <a:ext cx="8294688" cy="4572000"/>
          </a:xfrm>
        </p:spPr>
        <p:txBody>
          <a:bodyPr/>
          <a:lstStyle/>
          <a:p>
            <a:pPr marL="342900" indent="-342900" eaLnBrk="1" hangingPunct="1"/>
            <a:r>
              <a:rPr lang="en-US" dirty="0" smtClean="0"/>
              <a:t>A </a:t>
            </a:r>
            <a:r>
              <a:rPr lang="en-US" b="1" dirty="0" smtClean="0">
                <a:solidFill>
                  <a:srgbClr val="0000FF"/>
                </a:solidFill>
              </a:rPr>
              <a:t>relative frequency bar graph </a:t>
            </a:r>
            <a:r>
              <a:rPr lang="en-US" dirty="0" smtClean="0"/>
              <a:t>displays the relative </a:t>
            </a:r>
            <a:r>
              <a:rPr lang="en-US" i="1" dirty="0" smtClean="0"/>
              <a:t>proportion</a:t>
            </a:r>
            <a:r>
              <a:rPr lang="en-US" dirty="0" smtClean="0"/>
              <a:t> of counts for each category.</a:t>
            </a:r>
          </a:p>
        </p:txBody>
      </p:sp>
      <p:pic>
        <p:nvPicPr>
          <p:cNvPr id="14341" name="Picture 4" descr="03-0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55849"/>
            <a:ext cx="5715000" cy="416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Custom 1">
      <a:majorFont>
        <a:latin typeface="Gotham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7131</TotalTime>
  <Words>949</Words>
  <Application>Microsoft Office PowerPoint</Application>
  <PresentationFormat>Letter Paper (8.5x11 in)</PresentationFormat>
  <Paragraphs>272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Blends</vt:lpstr>
      <vt:lpstr>1_Blends</vt:lpstr>
      <vt:lpstr>Module</vt:lpstr>
      <vt:lpstr>PowerPoint Presentation</vt:lpstr>
      <vt:lpstr>PowerPoint Presentation</vt:lpstr>
      <vt:lpstr>PowerPoint Presentation</vt:lpstr>
      <vt:lpstr>PowerPoint Presentation</vt:lpstr>
      <vt:lpstr>Launched:  31st May 1911 Builders:  Harland and Wolff,     Belfast Port of Registry:  Liverpool   Passengers Lost:  818 (62%) Crew Lost:    684 (77%) Total Lost:    1,502 (68%) </vt:lpstr>
      <vt:lpstr>PowerPoint Presentation</vt:lpstr>
      <vt:lpstr>What do you see? </vt:lpstr>
      <vt:lpstr>BAR GRAPHS</vt:lpstr>
      <vt:lpstr>BAR CHARTS</vt:lpstr>
      <vt:lpstr>Pie Charts</vt:lpstr>
      <vt:lpstr>WHAT CAN GO WRONG?</vt:lpstr>
      <vt:lpstr>WHAT CAN GO WRONG?</vt:lpstr>
      <vt:lpstr>PowerPoint Presentation</vt:lpstr>
      <vt:lpstr>PowerPoint Presentation</vt:lpstr>
      <vt:lpstr>back to the Titanic…</vt:lpstr>
      <vt:lpstr>PowerPoint Presentation</vt:lpstr>
      <vt:lpstr>PowerPoint Presentation</vt:lpstr>
      <vt:lpstr>PowerPoint Presentation</vt:lpstr>
      <vt:lpstr>CONDITIONAL DISTRIBUTIONS</vt:lpstr>
      <vt:lpstr>PowerPoint Presentation</vt:lpstr>
      <vt:lpstr>SEGMENTED BAR GRAPH</vt:lpstr>
      <vt:lpstr>SEGMENTED BAR GRAPH</vt:lpstr>
      <vt:lpstr>SEGMENTED BAR GRAPH</vt:lpstr>
      <vt:lpstr>ANOTHER TYPE OF GRAPH THAT  SHOWS ASSOCIATION…</vt:lpstr>
      <vt:lpstr>LEVEL OF EDUCATION BY GENDER</vt:lpstr>
      <vt:lpstr>LEVEL OF EDUCATION BY GENDER</vt:lpstr>
      <vt:lpstr>LEVEL OF EDUCATION BY GENDER</vt:lpstr>
      <vt:lpstr>PowerPoint Presentation</vt:lpstr>
      <vt:lpstr>PowerPoint Presentation</vt:lpstr>
    </vt:vector>
  </TitlesOfParts>
  <Company>Addison Wesley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AP Statistics</dc:creator>
  <cp:lastModifiedBy>Brian Youn</cp:lastModifiedBy>
  <cp:revision>175</cp:revision>
  <cp:lastPrinted>2001-11-04T00:51:13Z</cp:lastPrinted>
  <dcterms:created xsi:type="dcterms:W3CDTF">2005-02-25T19:46:41Z</dcterms:created>
  <dcterms:modified xsi:type="dcterms:W3CDTF">2016-09-09T07:02:01Z</dcterms:modified>
</cp:coreProperties>
</file>