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07" r:id="rId2"/>
    <p:sldMasterId id="2147483732" r:id="rId3"/>
    <p:sldMasterId id="2147483768" r:id="rId4"/>
    <p:sldMasterId id="2147483780" r:id="rId5"/>
  </p:sldMasterIdLst>
  <p:notesMasterIdLst>
    <p:notesMasterId r:id="rId30"/>
  </p:notesMasterIdLst>
  <p:handoutMasterIdLst>
    <p:handoutMasterId r:id="rId31"/>
  </p:handoutMasterIdLst>
  <p:sldIdLst>
    <p:sldId id="365" r:id="rId6"/>
    <p:sldId id="349" r:id="rId7"/>
    <p:sldId id="342" r:id="rId8"/>
    <p:sldId id="385" r:id="rId9"/>
    <p:sldId id="386" r:id="rId10"/>
    <p:sldId id="362" r:id="rId11"/>
    <p:sldId id="387" r:id="rId12"/>
    <p:sldId id="269" r:id="rId13"/>
    <p:sldId id="360" r:id="rId14"/>
    <p:sldId id="388" r:id="rId15"/>
    <p:sldId id="411" r:id="rId16"/>
    <p:sldId id="277" r:id="rId17"/>
    <p:sldId id="378" r:id="rId18"/>
    <p:sldId id="304" r:id="rId19"/>
    <p:sldId id="353" r:id="rId20"/>
    <p:sldId id="281" r:id="rId21"/>
    <p:sldId id="354" r:id="rId22"/>
    <p:sldId id="355" r:id="rId23"/>
    <p:sldId id="408" r:id="rId24"/>
    <p:sldId id="373" r:id="rId25"/>
    <p:sldId id="370" r:id="rId26"/>
    <p:sldId id="372" r:id="rId27"/>
    <p:sldId id="371" r:id="rId28"/>
    <p:sldId id="376" r:id="rId29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FF3300"/>
    <a:srgbClr val="D8ECF8"/>
    <a:srgbClr val="FDDCA1"/>
    <a:srgbClr val="B8F6FE"/>
    <a:srgbClr val="CCECFF"/>
    <a:srgbClr val="66FF66"/>
    <a:srgbClr val="FFFF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46" autoAdjust="0"/>
    <p:restoredTop sz="94660"/>
  </p:normalViewPr>
  <p:slideViewPr>
    <p:cSldViewPr snapToObjects="1">
      <p:cViewPr>
        <p:scale>
          <a:sx n="80" d="100"/>
          <a:sy n="80" d="100"/>
        </p:scale>
        <p:origin x="-1567" y="-72"/>
      </p:cViewPr>
      <p:guideLst>
        <p:guide orient="horz" pos="3120"/>
        <p:guide pos="160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5.xml"/><Relationship Id="rId1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E25F88F2-A127-4167-AD1A-9F89EEFBC97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58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2D0DC6B9-7B01-463B-84CE-48A3DCA4E0A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0400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.jpe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.jpeg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 wrap="none" anchor="ctr"/>
          <a:lstStyle>
            <a:lvl1pPr>
              <a:defRPr sz="6600"/>
            </a:lvl1pPr>
          </a:lstStyle>
          <a:p>
            <a:pPr lvl="0"/>
            <a:r>
              <a:rPr lang="en-US" noProof="0" smtClean="0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/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38998617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B8E4D13C-0185-46D3-97A8-7B0FCF1AC3C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412577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F4267AE-6F6F-4C0D-B141-95443F929CB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633224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8C3A25-DB3A-47CD-935C-F650FD30E240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328FF7-84BB-432F-A2F5-66FB89415F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76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F71FBB-7EE0-4CCA-9D29-FA80A880B37F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71E1B-DFE1-4B33-B594-F0BEE9697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4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1375EF-7A30-42C6-A7E0-6273688CF49B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3F858D-0665-4CCC-A61E-5E9613CC7B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49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D1A21-5249-4AB7-AD93-5638D4B3CE27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7DAB2-2250-46B5-9703-2316B7950F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84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2506B4-34BE-4D05-952D-999B246ABCAA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7E18B-79C6-4901-9FE2-A457EE6CD2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162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7CCACF-7297-4210-8302-E2542810F83A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75E75-9DD6-4376-9F57-6B30C5FE5E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930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6DD9F5-80C9-4C59-ACED-AE5D03CCFF4E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B20F8-8CAA-4D36-8561-058737B904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860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4724D8-ECA1-4821-B943-ACCBA372EFC6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01D85-38FF-4070-A674-981B7340C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03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E1A180DF-6FB9-47F3-8ABA-7C5D0856520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386029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fld id="{5BF2B672-C2A0-4010-BA97-41B52204F068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rgbClr val="BCBCBC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970A39CC-9F2E-497C-874D-219606344C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70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6CADF0-723D-408F-94F2-85460F3D0294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AF84C-307D-489D-9C97-226F02CAFB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689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F7AB94-4329-42D9-9AE6-4094DCF56FE8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8CE72-F6D3-474C-8086-C5ED9A96C1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367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21C73C-4E5A-4D30-9AEC-B00946FDD3E5}" type="datetimeFigureOut">
              <a:rPr lang="en-US"/>
              <a:pPr/>
              <a:t>9/13/2016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DA6FC-1E25-4D49-9251-165E13F6CD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465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 wrap="none" anchor="ctr"/>
          <a:lstStyle>
            <a:lvl1pPr>
              <a:defRPr sz="6600"/>
            </a:lvl1pPr>
          </a:lstStyle>
          <a:p>
            <a:pPr lvl="0"/>
            <a:r>
              <a:rPr lang="en-US" noProof="0" smtClean="0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39727020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E1A180DF-6FB9-47F3-8ABA-7C5D0856520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5935046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1845F355-0725-4B59-9CA0-1009787F5FD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0363356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7F31015C-FECB-4F3F-A15B-B0BF8FB808EA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4292131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F63A2169-5408-4BB1-86A6-4846D5E3D37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223312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5A13B9F-CDCC-4504-842A-C8804627A65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163013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1845F355-0725-4B59-9CA0-1009787F5FD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1380154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9DCBF512-4E63-4D35-BE4C-E24C2665A73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2684650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0376F0A-7E56-4018-B39F-7F8D9E285158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9945503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C1CC788-E9FA-41DE-99F9-D15D0504961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8499332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B8E4D13C-0185-46D3-97A8-7B0FCF1AC3C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4715381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F4267AE-6F6F-4C0D-B141-95443F929CB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9191738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 wrap="none" anchor="ctr"/>
          <a:lstStyle>
            <a:lvl1pPr>
              <a:defRPr sz="6600"/>
            </a:lvl1pPr>
          </a:lstStyle>
          <a:p>
            <a:pPr lvl="0"/>
            <a:r>
              <a:rPr lang="en-US" noProof="0" smtClean="0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5960431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E1A180DF-6FB9-47F3-8ABA-7C5D0856520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0450588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1845F355-0725-4B59-9CA0-1009787F5FD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7518870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7F31015C-FECB-4F3F-A15B-B0BF8FB808EA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5045822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F63A2169-5408-4BB1-86A6-4846D5E3D37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252070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7F31015C-FECB-4F3F-A15B-B0BF8FB808EA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9478455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5A13B9F-CDCC-4504-842A-C8804627A65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5639387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9DCBF512-4E63-4D35-BE4C-E24C2665A73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6641188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0376F0A-7E56-4018-B39F-7F8D9E285158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9918153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C1CC788-E9FA-41DE-99F9-D15D0504961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9141216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B8E4D13C-0185-46D3-97A8-7B0FCF1AC3C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3403207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F4267AE-6F6F-4C0D-B141-95443F929CB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8232775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1"/>
          <p:cNvSpPr>
            <a:spLocks noChangeArrowheads="1"/>
          </p:cNvSpPr>
          <p:nvPr userDrawn="1"/>
        </p:nvSpPr>
        <p:spPr bwMode="auto">
          <a:xfrm>
            <a:off x="0" y="2147888"/>
            <a:ext cx="9144000" cy="4800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CC6E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3"/>
          <p:cNvSpPr>
            <a:spLocks noChangeArrowheads="1"/>
          </p:cNvSpPr>
          <p:nvPr userDrawn="1"/>
        </p:nvSpPr>
        <p:spPr bwMode="auto">
          <a:xfrm>
            <a:off x="5710238" y="1371600"/>
            <a:ext cx="2595562" cy="5483225"/>
          </a:xfrm>
          <a:prstGeom prst="rect">
            <a:avLst/>
          </a:prstGeom>
          <a:gradFill rotWithShape="1">
            <a:gsLst>
              <a:gs pos="0">
                <a:srgbClr val="8CC6EB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47" descr="Pearson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21350"/>
            <a:ext cx="682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4" descr="smw2_cov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1598613"/>
            <a:ext cx="2211388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54"/>
          <p:cNvSpPr>
            <a:spLocks noChangeShapeType="1"/>
          </p:cNvSpPr>
          <p:nvPr userDrawn="1"/>
        </p:nvSpPr>
        <p:spPr bwMode="auto">
          <a:xfrm>
            <a:off x="0" y="6626225"/>
            <a:ext cx="9144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685800"/>
            <a:ext cx="7391400" cy="16764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 wrap="none" anchor="ctr"/>
          <a:lstStyle>
            <a:lvl1pPr>
              <a:defRPr sz="6600"/>
            </a:lvl1pPr>
          </a:lstStyle>
          <a:p>
            <a:pPr lvl="0"/>
            <a:r>
              <a:rPr lang="en-US" noProof="0" smtClean="0"/>
              <a:t>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2438400"/>
            <a:ext cx="4572000" cy="2209800"/>
          </a:xfrm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 sz="36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1752600" y="6096000"/>
            <a:ext cx="5638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871035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E1A180DF-6FB9-47F3-8ABA-7C5D0856520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450238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1845F355-0725-4B59-9CA0-1009787F5FD2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2975136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72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7F31015C-FECB-4F3F-A15B-B0BF8FB808EA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032842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F63A2169-5408-4BB1-86A6-4846D5E3D37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1568597"/>
      </p:ext>
    </p:extLst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F63A2169-5408-4BB1-86A6-4846D5E3D37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1225464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5A13B9F-CDCC-4504-842A-C8804627A65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0726615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9DCBF512-4E63-4D35-BE4C-E24C2665A73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3401946"/>
      </p:ext>
    </p:extLst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0376F0A-7E56-4018-B39F-7F8D9E285158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4252247"/>
      </p:ext>
    </p:extLst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C1CC788-E9FA-41DE-99F9-D15D0504961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8082010"/>
      </p:ext>
    </p:extLst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B8E4D13C-0185-46D3-97A8-7B0FCF1AC3C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1161937"/>
      </p:ext>
    </p:extLst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0764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3213"/>
            <a:ext cx="60769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F4267AE-6F6F-4C0D-B141-95443F929CB4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663360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5A13B9F-CDCC-4504-842A-C8804627A65F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61512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9DCBF512-4E63-4D35-BE4C-E24C2665A731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36618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60376F0A-7E56-4018-B39F-7F8D9E285158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836340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4- </a:t>
            </a:r>
            <a:fld id="{5C1CC788-E9FA-41DE-99F9-D15D05049617}" type="slidenum">
              <a:rPr lang="en-US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638650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/>
            </a:gs>
            <a:gs pos="60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4- </a:t>
            </a:r>
            <a:fld id="{681DB670-021D-45D3-82A8-724F41A32A3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US" sz="900"/>
              <a:t>Copyright © 2007 Pearson Education, Inc. Publishing as Pearson Addison-Wesley</a:t>
            </a:r>
          </a:p>
        </p:txBody>
      </p:sp>
      <p:sp>
        <p:nvSpPr>
          <p:cNvPr id="1030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kumimoji="1" lang="en-US" sz="3200"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1032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CB2AD68C-5A7E-404C-87C9-5DC4642F7035}" type="datetimeFigureOut">
              <a:rPr lang="en-US">
                <a:cs typeface="Arial" charset="0"/>
              </a:rPr>
              <a:pPr/>
              <a:t>9/13/2016</a:t>
            </a:fld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45720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endParaRPr lang="en-US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216E4EE8-020D-4187-9E25-FC69E0DAC147}" type="slidenum">
              <a:rPr lang="en-US">
                <a:cs typeface="Arial" charset="0"/>
              </a:rPr>
              <a:pPr/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71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/>
            </a:gs>
            <a:gs pos="60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4- </a:t>
            </a:r>
            <a:fld id="{681DB670-021D-45D3-82A8-724F41A32A3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US" sz="900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  <p:sp>
        <p:nvSpPr>
          <p:cNvPr id="1030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kumimoji="1" lang="en-US" sz="3200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1032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3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687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/>
            </a:gs>
            <a:gs pos="60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4- </a:t>
            </a:r>
            <a:fld id="{681DB670-021D-45D3-82A8-724F41A32A3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US" sz="900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  <p:sp>
        <p:nvSpPr>
          <p:cNvPr id="1030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kumimoji="1" lang="en-US" sz="3200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1032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3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719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/>
            </a:gs>
            <a:gs pos="60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03213"/>
            <a:ext cx="8305800" cy="99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0088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US"/>
              <a:t>Slide 4- </a:t>
            </a:r>
            <a:fld id="{681DB670-021D-45D3-82A8-724F41A32A36}" type="slidenum">
              <a:rPr lang="en-US"/>
              <a:pPr>
                <a:defRPr/>
              </a:pPr>
              <a:t>‹#›</a:t>
            </a:fld>
            <a:endParaRPr lang="en-CA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600200"/>
            <a:ext cx="8294687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en-US" sz="900">
                <a:solidFill>
                  <a:srgbClr val="000000"/>
                </a:solidFill>
              </a:rPr>
              <a:t>Copyright © 2007 Pearson Education, Inc. Publishing as Pearson Addison-Wesley</a:t>
            </a:r>
          </a:p>
        </p:txBody>
      </p:sp>
      <p:sp>
        <p:nvSpPr>
          <p:cNvPr id="1030" name="Rectangle 32"/>
          <p:cNvSpPr>
            <a:spLocks noChangeArrowheads="1"/>
          </p:cNvSpPr>
          <p:nvPr/>
        </p:nvSpPr>
        <p:spPr bwMode="gray">
          <a:xfrm rot="10800000">
            <a:off x="0" y="-1588"/>
            <a:ext cx="209550" cy="685641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kumimoji="1" lang="en-US" sz="3200">
              <a:solidFill>
                <a:srgbClr val="000000"/>
              </a:solidFill>
              <a:latin typeface="Tahoma" pitchFamily="34" charset="0"/>
            </a:endParaRPr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0" y="73025"/>
            <a:ext cx="9144000" cy="79375"/>
            <a:chOff x="0" y="-1"/>
            <a:chExt cx="5760" cy="50"/>
          </a:xfrm>
        </p:grpSpPr>
        <p:sp>
          <p:nvSpPr>
            <p:cNvPr id="1032" name="Line 33"/>
            <p:cNvSpPr>
              <a:spLocks noChangeShapeType="1"/>
            </p:cNvSpPr>
            <p:nvPr/>
          </p:nvSpPr>
          <p:spPr bwMode="auto">
            <a:xfrm>
              <a:off x="0" y="-1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33" name="Line 34"/>
            <p:cNvSpPr>
              <a:spLocks noChangeShapeType="1"/>
            </p:cNvSpPr>
            <p:nvPr/>
          </p:nvSpPr>
          <p:spPr bwMode="auto">
            <a:xfrm>
              <a:off x="0" y="48"/>
              <a:ext cx="5760" cy="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243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292100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54000" algn="l" rtl="0" eaLnBrk="0" fontAlgn="base" hangingPunct="0">
        <a:spcBef>
          <a:spcPct val="20000"/>
        </a:spcBef>
        <a:spcAft>
          <a:spcPct val="0"/>
        </a:spcAft>
        <a:buClr>
          <a:srgbClr val="EF9C51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784225" indent="-215900" algn="l" rtl="0" eaLnBrk="0" fontAlgn="base" hangingPunct="0">
        <a:spcBef>
          <a:spcPct val="20000"/>
        </a:spcBef>
        <a:spcAft>
          <a:spcPct val="0"/>
        </a:spcAft>
        <a:buClr>
          <a:srgbClr val="FDDCA1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014413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1206500" indent="-190500" algn="l" rtl="0" eaLnBrk="0" fontAlgn="base" hangingPunct="0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16637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1209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25781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035300" indent="-190500" algn="l" rtl="0" fontAlgn="base">
        <a:spcBef>
          <a:spcPct val="200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4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8294688" cy="3733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4400" dirty="0" smtClean="0">
                <a:solidFill>
                  <a:schemeClr val="bg1"/>
                </a:solidFill>
                <a:latin typeface="Gotham Medium" pitchFamily="50" charset="0"/>
              </a:rPr>
              <a:t>QUANTITATIVE DATA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4400" dirty="0" smtClean="0">
              <a:solidFill>
                <a:schemeClr val="bg1"/>
              </a:solidFill>
              <a:latin typeface="Gotham Medium" pitchFamily="50" charset="0"/>
            </a:endParaRPr>
          </a:p>
          <a:p>
            <a:pPr algn="r" eaLnBrk="1" hangingPunct="1">
              <a:buFont typeface="Wingdings" pitchFamily="2" charset="2"/>
              <a:buNone/>
            </a:pPr>
            <a:r>
              <a:rPr lang="en-US" sz="3200" dirty="0" smtClean="0">
                <a:solidFill>
                  <a:schemeClr val="bg1"/>
                </a:solidFill>
                <a:latin typeface="Gotham Medium" pitchFamily="50" charset="0"/>
              </a:rPr>
              <a:t>chapter 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14235" y="3048000"/>
            <a:ext cx="3119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E7BB01">
                    <a:lumMod val="40000"/>
                    <a:lumOff val="60000"/>
                  </a:srgbClr>
                </a:solidFill>
                <a:latin typeface="Gotham Medium" pitchFamily="50" charset="0"/>
              </a:rPr>
              <a:t>(NUMERICAL)</a:t>
            </a:r>
            <a:endParaRPr lang="en-US" sz="3200" dirty="0">
              <a:solidFill>
                <a:srgbClr val="E7BB01">
                  <a:lumMod val="40000"/>
                  <a:lumOff val="60000"/>
                </a:srgbClr>
              </a:solidFill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7744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B393866A-5CA2-448D-AE45-7D7DE0D7B12D}" type="slidenum">
              <a:rPr lang="en-US" sz="1400" smtClean="0">
                <a:solidFill>
                  <a:srgbClr val="CC3300"/>
                </a:solidFill>
              </a:rPr>
              <a:pPr eaLnBrk="1" hangingPunct="1"/>
              <a:t>10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43725"/>
            <a:ext cx="8305800" cy="534987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Skewed to the left/right</a:t>
            </a:r>
          </a:p>
        </p:txBody>
      </p:sp>
      <p:pic>
        <p:nvPicPr>
          <p:cNvPr id="46084" name="Picture 3" descr="04-07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2" y="1295400"/>
            <a:ext cx="8782611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" y="685800"/>
            <a:ext cx="8294688" cy="1065213"/>
          </a:xfrm>
        </p:spPr>
        <p:txBody>
          <a:bodyPr/>
          <a:lstStyle/>
          <a:p>
            <a:pPr marL="6350" lvl="1" indent="0" eaLnBrk="1" hangingPunct="1">
              <a:lnSpc>
                <a:spcPct val="95000"/>
              </a:lnSpc>
              <a:buNone/>
            </a:pPr>
            <a:r>
              <a:rPr lang="en-US" dirty="0" smtClean="0"/>
              <a:t>The thinner ends of a distribution are called </a:t>
            </a:r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tails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  <a:r>
              <a:rPr lang="en-US" dirty="0" smtClean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4094076"/>
            <a:ext cx="38166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Gotham Medium" pitchFamily="50" charset="0"/>
              </a:rPr>
              <a:t>Skewed to the </a:t>
            </a:r>
            <a:r>
              <a:rPr lang="en-US" sz="4000" dirty="0" smtClean="0">
                <a:solidFill>
                  <a:srgbClr val="0070C0"/>
                </a:solidFill>
                <a:latin typeface="Gotham Medium" pitchFamily="50" charset="0"/>
              </a:rPr>
              <a:t>LEFT</a:t>
            </a:r>
            <a:endParaRPr lang="en-US" sz="4000" dirty="0">
              <a:solidFill>
                <a:srgbClr val="0070C0"/>
              </a:solidFill>
              <a:latin typeface="Gotham Medium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4073604"/>
            <a:ext cx="4143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Gotham Medium" pitchFamily="50" charset="0"/>
              </a:rPr>
              <a:t>Skewed to the </a:t>
            </a:r>
            <a:r>
              <a:rPr lang="en-US" sz="4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Gotham Medium" pitchFamily="50" charset="0"/>
              </a:rPr>
              <a:t>RIGHT</a:t>
            </a:r>
            <a:endParaRPr lang="en-US" sz="4000" dirty="0">
              <a:solidFill>
                <a:schemeClr val="bg2">
                  <a:lumMod val="60000"/>
                  <a:lumOff val="40000"/>
                </a:schemeClr>
              </a:solidFill>
              <a:latin typeface="Gotham Medium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4781490"/>
            <a:ext cx="34204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Gotham Medium" pitchFamily="50" charset="0"/>
              </a:rPr>
              <a:t>(to the lower “numbers”)</a:t>
            </a:r>
            <a:endParaRPr lang="en-US" sz="2000" dirty="0">
              <a:solidFill>
                <a:srgbClr val="000000"/>
              </a:solidFill>
              <a:latin typeface="Gotham Medium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91097" y="4759404"/>
            <a:ext cx="3532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Gotham Medium" pitchFamily="50" charset="0"/>
              </a:rPr>
              <a:t>(to the higher “numbers”)</a:t>
            </a:r>
            <a:endParaRPr lang="en-US" sz="2000" dirty="0">
              <a:solidFill>
                <a:srgbClr val="000000"/>
              </a:solidFill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3718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3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B393866A-5CA2-448D-AE45-7D7DE0D7B12D}" type="slidenum">
              <a:rPr lang="en-US" sz="1400" smtClean="0">
                <a:solidFill>
                  <a:srgbClr val="CC3300"/>
                </a:solidFill>
              </a:rPr>
              <a:pPr eaLnBrk="1" hangingPunct="1"/>
              <a:t>11</a:t>
            </a:fld>
            <a:endParaRPr lang="en-CA" sz="1400" smtClean="0">
              <a:solidFill>
                <a:srgbClr val="CC3300"/>
              </a:solidFill>
            </a:endParaRPr>
          </a:p>
        </p:txBody>
      </p:sp>
      <p:pic>
        <p:nvPicPr>
          <p:cNvPr id="46084" name="Picture 3" descr="04-07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2" y="2286000"/>
            <a:ext cx="8782611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5084676"/>
            <a:ext cx="38166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Gotham Medium" pitchFamily="50" charset="0"/>
              </a:rPr>
              <a:t>Skewed to the </a:t>
            </a:r>
            <a:r>
              <a:rPr lang="en-US" sz="4000" dirty="0" smtClean="0">
                <a:solidFill>
                  <a:srgbClr val="0070C0"/>
                </a:solidFill>
                <a:latin typeface="Gotham Medium" pitchFamily="50" charset="0"/>
              </a:rPr>
              <a:t>LEFT</a:t>
            </a:r>
            <a:endParaRPr lang="en-US" sz="4000" dirty="0">
              <a:solidFill>
                <a:srgbClr val="0070C0"/>
              </a:solidFill>
              <a:latin typeface="Gotham Medium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5064204"/>
            <a:ext cx="4143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Gotham Medium" pitchFamily="50" charset="0"/>
              </a:rPr>
              <a:t>Skewed to the </a:t>
            </a:r>
            <a:r>
              <a:rPr lang="en-US" sz="4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Gotham Medium" pitchFamily="50" charset="0"/>
              </a:rPr>
              <a:t>RIGHT</a:t>
            </a:r>
            <a:endParaRPr lang="en-US" sz="4000" dirty="0">
              <a:solidFill>
                <a:schemeClr val="bg2">
                  <a:lumMod val="60000"/>
                  <a:lumOff val="40000"/>
                </a:schemeClr>
              </a:solidFill>
              <a:latin typeface="Gotham Medium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5772090"/>
            <a:ext cx="34204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Gotham Medium" pitchFamily="50" charset="0"/>
              </a:rPr>
              <a:t>(to the lower “numbers”)</a:t>
            </a:r>
            <a:endParaRPr lang="en-US" sz="2000" dirty="0">
              <a:solidFill>
                <a:srgbClr val="000000"/>
              </a:solidFill>
              <a:latin typeface="Gotham Medium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91097" y="5750004"/>
            <a:ext cx="3532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Gotham Medium" pitchFamily="50" charset="0"/>
              </a:rPr>
              <a:t>(to the higher “numbers”)</a:t>
            </a:r>
            <a:endParaRPr lang="en-US" sz="2000" dirty="0">
              <a:solidFill>
                <a:srgbClr val="000000"/>
              </a:solidFill>
              <a:latin typeface="Gotham Medium" pitchFamily="50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714635" y="228600"/>
            <a:ext cx="7924800" cy="22098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dirty="0">
                <a:solidFill>
                  <a:srgbClr val="6600FF"/>
                </a:solidFill>
                <a:latin typeface="Gotham Black" pitchFamily="50" charset="0"/>
              </a:rPr>
              <a:t>THIS IS THE </a:t>
            </a:r>
            <a:r>
              <a:rPr lang="en-US" sz="4800" u="sng" dirty="0">
                <a:solidFill>
                  <a:srgbClr val="6600FF"/>
                </a:solidFill>
                <a:latin typeface="Gotham Black" pitchFamily="50" charset="0"/>
              </a:rPr>
              <a:t>ONLY</a:t>
            </a:r>
            <a:r>
              <a:rPr lang="en-US" sz="4800" dirty="0">
                <a:solidFill>
                  <a:srgbClr val="6600FF"/>
                </a:solidFill>
                <a:latin typeface="Gotham Black" pitchFamily="50" charset="0"/>
              </a:rPr>
              <a:t> </a:t>
            </a:r>
            <a:r>
              <a:rPr lang="en-US" sz="3600" dirty="0">
                <a:solidFill>
                  <a:srgbClr val="6600FF"/>
                </a:solidFill>
                <a:latin typeface="Gotham Black" pitchFamily="50" charset="0"/>
              </a:rPr>
              <a:t>SITUATION</a:t>
            </a:r>
          </a:p>
          <a:p>
            <a:pPr algn="ctr"/>
            <a:r>
              <a:rPr lang="en-US" sz="3600" dirty="0">
                <a:solidFill>
                  <a:srgbClr val="6600FF"/>
                </a:solidFill>
                <a:latin typeface="Gotham Black" pitchFamily="50" charset="0"/>
              </a:rPr>
              <a:t>IN WHICH YOU ARE ALLOWED</a:t>
            </a:r>
          </a:p>
          <a:p>
            <a:pPr algn="ctr"/>
            <a:r>
              <a:rPr lang="en-US" sz="3600" dirty="0">
                <a:solidFill>
                  <a:srgbClr val="6600FF"/>
                </a:solidFill>
                <a:latin typeface="Gotham Black" pitchFamily="50" charset="0"/>
              </a:rPr>
              <a:t>TO USE THE WORD </a:t>
            </a:r>
            <a:r>
              <a:rPr lang="en-US" sz="6600" b="1" dirty="0">
                <a:solidFill>
                  <a:srgbClr val="C00000"/>
                </a:solidFill>
                <a:latin typeface="Creepy" pitchFamily="82" charset="0"/>
              </a:rPr>
              <a:t>“SKEW</a:t>
            </a:r>
            <a:r>
              <a:rPr lang="en-US" sz="6600" b="1" dirty="0" smtClean="0">
                <a:solidFill>
                  <a:srgbClr val="C00000"/>
                </a:solidFill>
                <a:latin typeface="Creepy" pitchFamily="82" charset="0"/>
              </a:rPr>
              <a:t>”</a:t>
            </a:r>
            <a:r>
              <a:rPr lang="en-US" sz="3600" dirty="0" smtClean="0">
                <a:solidFill>
                  <a:srgbClr val="6600FF"/>
                </a:solidFill>
                <a:latin typeface="Gotham Black" pitchFamily="50" charset="0"/>
              </a:rPr>
              <a:t>!!!</a:t>
            </a:r>
            <a:endParaRPr lang="en-US" sz="3600" dirty="0">
              <a:solidFill>
                <a:srgbClr val="6600FF"/>
              </a:solidFill>
              <a:latin typeface="Gotham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82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5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2" presetClass="emph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F4B18227-7DD9-4343-A006-610FB04949A3}" type="slidenum">
              <a:rPr lang="en-US" sz="1400" smtClean="0">
                <a:solidFill>
                  <a:srgbClr val="CC3300"/>
                </a:solidFill>
              </a:rPr>
              <a:pPr eaLnBrk="1" hangingPunct="1"/>
              <a:t>12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1118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Anything Unusual? 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2000"/>
            <a:ext cx="8294687" cy="4572000"/>
          </a:xfrm>
        </p:spPr>
        <p:txBody>
          <a:bodyPr/>
          <a:lstStyle/>
          <a:p>
            <a:pPr marL="342900" indent="-342900" eaLnBrk="1" hangingPunct="1"/>
            <a:r>
              <a:rPr lang="en-US" dirty="0" smtClean="0"/>
              <a:t>The following histogram has 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possible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outliers</a:t>
            </a:r>
            <a:r>
              <a:rPr lang="en-US" dirty="0" smtClean="0"/>
              <a:t>—there are three cities in the leftmost bin:</a:t>
            </a:r>
          </a:p>
        </p:txBody>
      </p:sp>
      <p:pic>
        <p:nvPicPr>
          <p:cNvPr id="48133" name="Picture 4" descr="04-08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4694238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76800" y="2514600"/>
            <a:ext cx="3457317" cy="1446550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 good idea to say “possible” outliers.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time we will learn how to test for outliers.</a:t>
            </a:r>
            <a:endParaRPr lang="en-US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 flipV="1">
            <a:off x="6248401" y="1143000"/>
            <a:ext cx="1447799" cy="1371600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6529" y="2819400"/>
            <a:ext cx="7783093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prstClr val="white"/>
                </a:solidFill>
                <a:latin typeface="Gotham Medium" pitchFamily="50" charset="0"/>
                <a:cs typeface="Arial" charset="0"/>
              </a:rPr>
              <a:t>CUSS &amp; BS PRACTICE</a:t>
            </a:r>
          </a:p>
          <a:p>
            <a:pPr algn="ctr"/>
            <a:r>
              <a:rPr lang="en-US" sz="3200" strike="sngStrike" dirty="0" smtClean="0">
                <a:solidFill>
                  <a:srgbClr val="92D050"/>
                </a:solidFill>
                <a:latin typeface="Gotham Medium" pitchFamily="50" charset="0"/>
                <a:cs typeface="Arial" charset="0"/>
              </a:rPr>
              <a:t>(</a:t>
            </a:r>
            <a:r>
              <a:rPr lang="en-US" sz="3200" strike="sngStrike" dirty="0" err="1" smtClean="0">
                <a:solidFill>
                  <a:srgbClr val="92D050"/>
                </a:solidFill>
                <a:latin typeface="Gotham Medium" pitchFamily="50" charset="0"/>
                <a:cs typeface="Arial" charset="0"/>
              </a:rPr>
              <a:t>dotplots</a:t>
            </a:r>
            <a:r>
              <a:rPr lang="en-US" sz="3200" strike="sngStrike" dirty="0" smtClean="0">
                <a:solidFill>
                  <a:srgbClr val="92D050"/>
                </a:solidFill>
                <a:latin typeface="Gotham Medium" pitchFamily="50" charset="0"/>
                <a:cs typeface="Arial" charset="0"/>
              </a:rPr>
              <a:t> worksheet)</a:t>
            </a:r>
          </a:p>
        </p:txBody>
      </p:sp>
    </p:spTree>
    <p:extLst>
      <p:ext uri="{BB962C8B-B14F-4D97-AF65-F5344CB8AC3E}">
        <p14:creationId xmlns:p14="http://schemas.microsoft.com/office/powerpoint/2010/main" val="8045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07D8AA79-5F3B-4026-9599-8AAD1955B5B8}" type="slidenum">
              <a:rPr lang="en-US" sz="1400" smtClean="0">
                <a:solidFill>
                  <a:srgbClr val="CC3300"/>
                </a:solidFill>
              </a:rPr>
              <a:pPr eaLnBrk="1" hangingPunct="1"/>
              <a:t>14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CUSSing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BS-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practice</a:t>
            </a:r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reepy" pitchFamily="82" charset="0"/>
            </a:endParaRP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763587"/>
            <a:ext cx="381000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792162"/>
            <a:ext cx="4800600" cy="5486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Center:</a:t>
            </a:r>
            <a:r>
              <a:rPr lang="en-US" dirty="0" smtClean="0"/>
              <a:t> This distribution of quiz scores appears to have two modes, one at around 55, and another at around 80.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Shape:</a:t>
            </a:r>
            <a:r>
              <a:rPr lang="en-US" dirty="0" smtClean="0"/>
              <a:t> The shape is bimodal, and around each mode the shape is roughly symmetric.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Spread:</a:t>
            </a:r>
            <a:r>
              <a:rPr lang="en-US" dirty="0" smtClean="0"/>
              <a:t> The spread is from the mid-30’s to the mid-90’s.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Unusual features:</a:t>
            </a:r>
            <a:r>
              <a:rPr lang="en-US" dirty="0" smtClean="0"/>
              <a:t> There is a gap in the lower 40’s, with a possible outlier in the mid 30’s.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07D8AA79-5F3B-4026-9599-8AAD1955B5B8}" type="slidenum">
              <a:rPr lang="en-US" sz="1400" smtClean="0">
                <a:solidFill>
                  <a:srgbClr val="CC3300"/>
                </a:solidFill>
              </a:rPr>
              <a:pPr eaLnBrk="1" hangingPunct="1"/>
              <a:t>15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87387"/>
          </a:xfrm>
        </p:spPr>
        <p:txBody>
          <a:bodyPr anchor="t" anchorCtr="0"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CUSSing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BS-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reepy" pitchFamily="82" charset="0"/>
            </a:endParaRPr>
          </a:p>
        </p:txBody>
      </p:sp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00" y="792162"/>
            <a:ext cx="3599713" cy="294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200" y="763587"/>
            <a:ext cx="4800600" cy="5486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Center:</a:t>
            </a:r>
            <a:r>
              <a:rPr lang="en-US" dirty="0" smtClean="0"/>
              <a:t> This distribution of grades has a single mode at around 100.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Shape:</a:t>
            </a:r>
            <a:r>
              <a:rPr lang="en-US" dirty="0" smtClean="0"/>
              <a:t> The shape is </a:t>
            </a:r>
            <a:r>
              <a:rPr lang="en-US" dirty="0" err="1" smtClean="0"/>
              <a:t>unimodal</a:t>
            </a:r>
            <a:r>
              <a:rPr lang="en-US" dirty="0" smtClean="0"/>
              <a:t> and skewed to the left (to the lower grades)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Spread:</a:t>
            </a:r>
            <a:r>
              <a:rPr lang="en-US" dirty="0" smtClean="0"/>
              <a:t> The spread is from the mid-50’s to about 100.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Unusual features:</a:t>
            </a:r>
            <a:r>
              <a:rPr lang="en-US" dirty="0" smtClean="0"/>
              <a:t> There is a gap from the upper 50’s to the upper 60’s, with a possible outlier in the mid 50’s.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105399" y="3886200"/>
            <a:ext cx="3276601" cy="1815882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does NOT mean that someone had a grade of above 100.</a:t>
            </a:r>
          </a:p>
          <a:p>
            <a:r>
              <a:rPr lang="en-US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(more likely, a lot of 98’s and/or 99’s)</a:t>
            </a:r>
            <a:endParaRPr lang="en-US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7324725" y="3200400"/>
            <a:ext cx="762000" cy="762000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62312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FF0028D7-5372-44B3-B7E2-1C4D34848664}" type="slidenum">
              <a:rPr lang="en-US" sz="1400" smtClean="0">
                <a:solidFill>
                  <a:srgbClr val="CC3300"/>
                </a:solidFill>
              </a:rPr>
              <a:pPr eaLnBrk="1" hangingPunct="1"/>
              <a:t>16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1118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Comparing Distributions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90600"/>
            <a:ext cx="4495800" cy="4572000"/>
          </a:xfrm>
        </p:spPr>
        <p:txBody>
          <a:bodyPr/>
          <a:lstStyle/>
          <a:p>
            <a:pPr marL="0" indent="0" eaLnBrk="1" hangingPunct="1">
              <a:buNone/>
              <a:tabLst>
                <a:tab pos="514350" algn="l"/>
              </a:tabLst>
            </a:pP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smtClean="0"/>
              <a:t>the following distributions of ages for female and male heart attack patients.</a:t>
            </a:r>
          </a:p>
        </p:txBody>
      </p:sp>
      <p:pic>
        <p:nvPicPr>
          <p:cNvPr id="6" name="Picture 4" descr="04-0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77862"/>
            <a:ext cx="40767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FF0028D7-5372-44B3-B7E2-1C4D34848664}" type="slidenum">
              <a:rPr lang="en-US" sz="1400" smtClean="0">
                <a:solidFill>
                  <a:srgbClr val="CC3300"/>
                </a:solidFill>
              </a:rPr>
              <a:pPr eaLnBrk="1" hangingPunct="1"/>
              <a:t>17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1118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Comparing Distributions</a:t>
            </a:r>
          </a:p>
        </p:txBody>
      </p:sp>
      <p:pic>
        <p:nvPicPr>
          <p:cNvPr id="55301" name="Picture 4" descr="04-0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77862"/>
            <a:ext cx="40767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200" y="763587"/>
            <a:ext cx="4572000" cy="533241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sure to use language of </a:t>
            </a:r>
            <a:r>
              <a:rPr lang="en-US" sz="4000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comparison</a:t>
            </a:r>
            <a:r>
              <a:rPr lang="en-US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Center:</a:t>
            </a:r>
            <a:r>
              <a:rPr lang="en-US" dirty="0" smtClean="0"/>
              <a:t> This distribution of ages for females has a higher center (at around 78) than the distribution for male patients (around 62).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Shape:</a:t>
            </a:r>
            <a:r>
              <a:rPr lang="en-US" dirty="0" smtClean="0"/>
              <a:t> Both distributions are </a:t>
            </a:r>
            <a:r>
              <a:rPr lang="en-US" dirty="0" err="1" smtClean="0"/>
              <a:t>unimodal</a:t>
            </a:r>
            <a:r>
              <a:rPr lang="en-US" dirty="0" smtClean="0"/>
              <a:t>.  The distribution for males is nearly symmetric, while the distribution for females is slightly skewed to the lower 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9280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FF0028D7-5372-44B3-B7E2-1C4D34848664}" type="slidenum">
              <a:rPr lang="en-US" sz="1400" smtClean="0">
                <a:solidFill>
                  <a:srgbClr val="CC3300"/>
                </a:solidFill>
              </a:rPr>
              <a:pPr eaLnBrk="1" hangingPunct="1"/>
              <a:t>18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05800" cy="61118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Comparing Distributions</a:t>
            </a:r>
          </a:p>
        </p:txBody>
      </p:sp>
      <p:pic>
        <p:nvPicPr>
          <p:cNvPr id="55301" name="Picture 4" descr="04-0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77862"/>
            <a:ext cx="4076700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200" y="763587"/>
            <a:ext cx="4572000" cy="533241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Spread:</a:t>
            </a:r>
            <a:r>
              <a:rPr lang="en-US" dirty="0" smtClean="0"/>
              <a:t> Both distributions have similar spreads: females from around 30 – 100, and males from about 24 – 96.  Overall, the distribution for female ages is slightly higher than that for male ages.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(There are no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unusual features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MUST USE COMPLETE SENTENCES!!!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1288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46564" y="2819400"/>
            <a:ext cx="51430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prstClr val="white"/>
                </a:solidFill>
                <a:latin typeface="Gotham Medium" pitchFamily="50" charset="0"/>
                <a:cs typeface="Arial" charset="0"/>
              </a:rPr>
              <a:t>STEM PLOTS</a:t>
            </a:r>
            <a:br>
              <a:rPr lang="en-US" sz="6000" dirty="0" smtClean="0">
                <a:solidFill>
                  <a:prstClr val="white"/>
                </a:solidFill>
                <a:latin typeface="Gotham Medium" pitchFamily="50" charset="0"/>
                <a:cs typeface="Arial" charset="0"/>
              </a:rPr>
            </a:br>
            <a:r>
              <a:rPr lang="en-US" dirty="0" smtClean="0">
                <a:solidFill>
                  <a:prstClr val="white"/>
                </a:solidFill>
                <a:latin typeface="Gotham Medium" pitchFamily="50" charset="0"/>
                <a:cs typeface="Arial" charset="0"/>
              </a:rPr>
              <a:t>(U.S. Presidents)</a:t>
            </a:r>
          </a:p>
        </p:txBody>
      </p:sp>
    </p:spTree>
    <p:extLst>
      <p:ext uri="{BB962C8B-B14F-4D97-AF65-F5344CB8AC3E}">
        <p14:creationId xmlns:p14="http://schemas.microsoft.com/office/powerpoint/2010/main" val="247703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8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Dotplots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99250"/>
            <a:ext cx="3430747" cy="2687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152839" y="1905000"/>
            <a:ext cx="4191000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CA" sz="2800" dirty="0" smtClean="0">
                <a:solidFill>
                  <a:srgbClr val="000000"/>
                </a:solidFill>
                <a:cs typeface="Times New Roman" pitchFamily="18" charset="0"/>
              </a:rPr>
              <a:t>Dot plots work well for </a:t>
            </a:r>
            <a:r>
              <a:rPr lang="en-CA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relatively small </a:t>
            </a:r>
            <a:r>
              <a:rPr lang="en-CA" sz="2800" dirty="0">
                <a:solidFill>
                  <a:srgbClr val="000000"/>
                </a:solidFill>
                <a:cs typeface="Times New Roman" pitchFamily="18" charset="0"/>
              </a:rPr>
              <a:t>data sets </a:t>
            </a:r>
            <a:r>
              <a:rPr lang="en-CA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(50 or less</a:t>
            </a:r>
            <a:r>
              <a:rPr lang="en-CA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)</a:t>
            </a:r>
            <a:endParaRPr lang="en-CA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31399"/>
            <a:ext cx="528637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0012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1BF13159-042F-44A3-A808-2DAA54DE20D9}" type="slidenum">
              <a:rPr lang="en-US" sz="1400" smtClean="0">
                <a:solidFill>
                  <a:srgbClr val="CC3300"/>
                </a:solidFill>
              </a:rPr>
              <a:pPr eaLnBrk="1" hangingPunct="1"/>
              <a:t>20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" y="76200"/>
            <a:ext cx="7913687" cy="12192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400" b="1" dirty="0" smtClean="0"/>
              <a:t>Horsepower of cars reviewed by </a:t>
            </a:r>
            <a:r>
              <a:rPr lang="en-US" sz="2400" b="1" i="1" dirty="0" smtClean="0"/>
              <a:t>Consumer Reports: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4" y="533400"/>
            <a:ext cx="5687391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41"/>
          <a:stretch/>
        </p:blipFill>
        <p:spPr bwMode="auto">
          <a:xfrm>
            <a:off x="4790109" y="2359313"/>
            <a:ext cx="3515691" cy="3978592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" y="3810000"/>
            <a:ext cx="45401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(not always necessary to use split stems)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02217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76200" y="76201"/>
            <a:ext cx="830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U.S. Presidents – Stem &amp; Leaf Plot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9972" y="838201"/>
            <a:ext cx="5261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a stem &amp; leaf plot of age of…</a:t>
            </a:r>
            <a:endParaRPr lang="en-US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437" y="695768"/>
            <a:ext cx="2138094" cy="595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90511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:\Pictures\Scans\scan0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95"/>
          <a:stretch/>
        </p:blipFill>
        <p:spPr bwMode="auto">
          <a:xfrm>
            <a:off x="2819400" y="76200"/>
            <a:ext cx="3657600" cy="621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305800" cy="992187"/>
          </a:xfrm>
        </p:spPr>
        <p:txBody>
          <a:bodyPr anchor="t" anchorCtr="0"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U.S. Presidents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5410199"/>
            <a:ext cx="4124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3300"/>
                </a:solidFill>
                <a:latin typeface="Gotham Medium" pitchFamily="50" charset="0"/>
              </a:rPr>
              <a:t>(looks like a histogram!)</a:t>
            </a:r>
            <a:endParaRPr lang="en-US" b="1" dirty="0">
              <a:solidFill>
                <a:srgbClr val="FF3300"/>
              </a:solidFill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503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76200"/>
            <a:ext cx="4953000" cy="992187"/>
          </a:xfrm>
        </p:spPr>
        <p:txBody>
          <a:bodyPr anchor="t" anchorCtr="0"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U.S. Presidents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554" name="Picture 2" descr="D:\Pictures\Scans\scan05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0"/>
            <a:ext cx="8173589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90600" y="4753904"/>
            <a:ext cx="3115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means</a:t>
            </a:r>
          </a:p>
          <a:p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age 43 at inauguration</a:t>
            </a:r>
          </a:p>
          <a:p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age 46 at death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014718"/>
              </p:ext>
            </p:extLst>
          </p:nvPr>
        </p:nvGraphicFramePr>
        <p:xfrm>
          <a:off x="618460" y="3600271"/>
          <a:ext cx="1143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0" name="Equation" r:id="rId4" imgW="457200" imgH="457200" progId="Equation.3">
                  <p:embed/>
                </p:oleObj>
              </mc:Choice>
              <mc:Fallback>
                <p:oleObj name="Equation" r:id="rId4" imgW="4572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8460" y="3600271"/>
                        <a:ext cx="1143000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27940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1BF13159-042F-44A3-A808-2DAA54DE20D9}" type="slidenum">
              <a:rPr lang="en-US" sz="1400" smtClean="0">
                <a:solidFill>
                  <a:srgbClr val="CC3300"/>
                </a:solidFill>
              </a:rPr>
              <a:pPr eaLnBrk="1" hangingPunct="1"/>
              <a:t>24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" y="76200"/>
            <a:ext cx="8502502" cy="40386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Use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stemplots</a:t>
            </a:r>
            <a:r>
              <a:rPr lang="en-US" sz="3600" dirty="0" smtClean="0"/>
              <a:t> for 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to fairly moderate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smtClean="0"/>
              <a:t>sizes of data (25 – 100)</a:t>
            </a:r>
          </a:p>
          <a:p>
            <a:r>
              <a:rPr lang="en-CA" sz="3600" dirty="0" smtClean="0">
                <a:cs typeface="Times New Roman" pitchFamily="18" charset="0"/>
              </a:rPr>
              <a:t>Try to use </a:t>
            </a:r>
            <a:r>
              <a:rPr lang="en-CA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graph paper </a:t>
            </a:r>
            <a:r>
              <a:rPr lang="en-CA" sz="4000" b="1" i="1" dirty="0" smtClean="0">
                <a:solidFill>
                  <a:srgbClr val="0000FF"/>
                </a:solidFill>
                <a:cs typeface="Times New Roman" pitchFamily="18" charset="0"/>
              </a:rPr>
              <a:t/>
            </a:r>
            <a:br>
              <a:rPr lang="en-CA" sz="4000" b="1" i="1" dirty="0" smtClean="0">
                <a:solidFill>
                  <a:srgbClr val="0000FF"/>
                </a:solidFill>
                <a:cs typeface="Times New Roman" pitchFamily="18" charset="0"/>
              </a:rPr>
            </a:br>
            <a:r>
              <a:rPr lang="en-CA" i="1" dirty="0" smtClean="0">
                <a:cs typeface="Times New Roman" pitchFamily="18" charset="0"/>
              </a:rPr>
              <a:t>(or </a:t>
            </a:r>
            <a:r>
              <a:rPr lang="en-C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make sure </a:t>
            </a:r>
            <a:r>
              <a:rPr lang="en-CA" i="1" dirty="0" smtClean="0">
                <a:cs typeface="Times New Roman" pitchFamily="18" charset="0"/>
              </a:rPr>
              <a:t>that your numbers </a:t>
            </a:r>
            <a:r>
              <a:rPr lang="en-C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line up</a:t>
            </a:r>
            <a:r>
              <a:rPr lang="en-CA" i="1" dirty="0" smtClean="0">
                <a:cs typeface="Times New Roman" pitchFamily="18" charset="0"/>
              </a:rPr>
              <a:t>)</a:t>
            </a:r>
            <a:endParaRPr lang="en-US" dirty="0" smtClean="0"/>
          </a:p>
          <a:p>
            <a:pPr eaLnBrk="1" hangingPunct="1"/>
            <a:endParaRPr lang="en-US" sz="4000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2440958"/>
            <a:ext cx="3200400" cy="3313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457855"/>
            <a:ext cx="2438400" cy="329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27595" y="2457855"/>
            <a:ext cx="2347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(this is okay…)</a:t>
            </a:r>
            <a:endParaRPr lang="en-US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2960" y="2457855"/>
            <a:ext cx="2178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(this is NOT)</a:t>
            </a:r>
            <a:endParaRPr lang="en-US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8258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864E16CC-4D32-435B-A891-18DF599A316C}" type="slidenum">
              <a:rPr lang="en-US" sz="1400" smtClean="0">
                <a:solidFill>
                  <a:srgbClr val="CC3300"/>
                </a:solidFill>
              </a:rPr>
              <a:pPr eaLnBrk="1" hangingPunct="1"/>
              <a:t>3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2662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wrong with this picture?!!</a:t>
            </a:r>
          </a:p>
        </p:txBody>
      </p:sp>
      <p:sp>
        <p:nvSpPr>
          <p:cNvPr id="553988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4724400"/>
            <a:ext cx="2861865" cy="1066800"/>
          </a:xfrm>
          <a:noFill/>
        </p:spPr>
        <p:txBody>
          <a:bodyPr/>
          <a:lstStyle/>
          <a:p>
            <a:pPr marL="6350" indent="-6350" eaLnBrk="1" hangingPunct="1">
              <a:buFont typeface="Wingdings" pitchFamily="2" charset="2"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much data for a dot plot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</p:txBody>
      </p:sp>
      <p:pic>
        <p:nvPicPr>
          <p:cNvPr id="26629" name="Picture 1029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1123950"/>
            <a:ext cx="3886200" cy="3521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53990" name="Picture 10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123950"/>
            <a:ext cx="4473575" cy="365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991" name="Text Box 1031"/>
          <p:cNvSpPr txBox="1">
            <a:spLocks noChangeArrowheads="1"/>
          </p:cNvSpPr>
          <p:nvPr/>
        </p:nvSpPr>
        <p:spPr bwMode="auto">
          <a:xfrm>
            <a:off x="4495800" y="4764088"/>
            <a:ext cx="3940175" cy="95410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histogram </a:t>
            </a: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 much 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better!</a:t>
            </a:r>
          </a:p>
        </p:txBody>
      </p:sp>
    </p:spTree>
    <p:extLst>
      <p:ext uri="{BB962C8B-B14F-4D97-AF65-F5344CB8AC3E}">
        <p14:creationId xmlns:p14="http://schemas.microsoft.com/office/powerpoint/2010/main" val="4179287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3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3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88" grpId="0" build="p"/>
      <p:bldP spid="5539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5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  <a:latin typeface="Gotham Medium" pitchFamily="50" charset="0"/>
              </a:rPr>
              <a:t>DOTPLOT of test scores</a:t>
            </a:r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78" y="826778"/>
            <a:ext cx="7798997" cy="286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8514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5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  <a:latin typeface="Gotham Medium" pitchFamily="50" charset="0"/>
              </a:rPr>
              <a:t>How to read a HISTOGRAM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838200"/>
            <a:ext cx="780097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953000" y="1600200"/>
            <a:ext cx="2976520" cy="2133600"/>
            <a:chOff x="4953000" y="1600200"/>
            <a:chExt cx="2976520" cy="2133600"/>
          </a:xfrm>
        </p:grpSpPr>
        <p:sp>
          <p:nvSpPr>
            <p:cNvPr id="2" name="TextBox 1"/>
            <p:cNvSpPr txBox="1"/>
            <p:nvPr/>
          </p:nvSpPr>
          <p:spPr>
            <a:xfrm>
              <a:off x="4953000" y="1600200"/>
              <a:ext cx="2976520" cy="830997"/>
            </a:xfrm>
            <a:prstGeom prst="rect">
              <a:avLst/>
            </a:prstGeom>
            <a:solidFill>
              <a:schemeClr val="accent2">
                <a:lumMod val="20000"/>
                <a:lumOff val="80000"/>
                <a:alpha val="83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otham Medium" pitchFamily="50" charset="0"/>
                </a:rPr>
                <a:t>2 test scores were</a:t>
              </a:r>
            </a:p>
            <a:p>
              <a:r>
                <a:rPr lang="en-US" b="1" dirty="0" smtClean="0">
                  <a:latin typeface="Gotham Medium" pitchFamily="50" charset="0"/>
                </a:rPr>
                <a:t>≥</a:t>
              </a:r>
              <a:r>
                <a:rPr lang="en-US" dirty="0" smtClean="0">
                  <a:latin typeface="Gotham Medium" pitchFamily="50" charset="0"/>
                </a:rPr>
                <a:t>100 but &lt;105</a:t>
              </a:r>
              <a:endParaRPr lang="en-US" dirty="0">
                <a:latin typeface="Gotham Medium" pitchFamily="50" charset="0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>
              <a:off x="7391400" y="2431197"/>
              <a:ext cx="0" cy="1302603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1270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" name="Group 7"/>
          <p:cNvGrpSpPr/>
          <p:nvPr/>
        </p:nvGrpSpPr>
        <p:grpSpPr>
          <a:xfrm>
            <a:off x="1226911" y="1455003"/>
            <a:ext cx="2976520" cy="1897797"/>
            <a:chOff x="5417911" y="1836003"/>
            <a:chExt cx="2976520" cy="1897797"/>
          </a:xfrm>
        </p:grpSpPr>
        <p:sp>
          <p:nvSpPr>
            <p:cNvPr id="9" name="TextBox 8"/>
            <p:cNvSpPr txBox="1"/>
            <p:nvPr/>
          </p:nvSpPr>
          <p:spPr>
            <a:xfrm>
              <a:off x="5417911" y="1836003"/>
              <a:ext cx="2976520" cy="830997"/>
            </a:xfrm>
            <a:prstGeom prst="rect">
              <a:avLst/>
            </a:prstGeom>
            <a:solidFill>
              <a:schemeClr val="accent2">
                <a:lumMod val="20000"/>
                <a:lumOff val="80000"/>
                <a:alpha val="83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otham Medium" pitchFamily="50" charset="0"/>
                </a:rPr>
                <a:t>3 test scores were</a:t>
              </a:r>
            </a:p>
            <a:p>
              <a:r>
                <a:rPr lang="en-US" b="1" dirty="0" smtClean="0">
                  <a:latin typeface="Gotham Medium" pitchFamily="50" charset="0"/>
                </a:rPr>
                <a:t>≥</a:t>
              </a:r>
              <a:r>
                <a:rPr lang="en-US" dirty="0" smtClean="0">
                  <a:latin typeface="Gotham Medium" pitchFamily="50" charset="0"/>
                </a:rPr>
                <a:t>65 but &lt;70</a:t>
              </a:r>
              <a:endParaRPr lang="en-US" dirty="0">
                <a:latin typeface="Gotham Medium" pitchFamily="50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7086600" y="2667000"/>
              <a:ext cx="0" cy="1066800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1270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2586469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864E16CC-4D32-435B-A891-18DF599A316C}" type="slidenum">
              <a:rPr lang="en-US" sz="1400" smtClean="0">
                <a:solidFill>
                  <a:srgbClr val="CC3300"/>
                </a:solidFill>
              </a:rPr>
              <a:pPr eaLnBrk="1" hangingPunct="1"/>
              <a:t>6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2662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  <a:latin typeface="Gotham Medium" pitchFamily="50" charset="0"/>
              </a:rPr>
              <a:t>Changing a histogram’s BIN WIDTH</a:t>
            </a:r>
          </a:p>
        </p:txBody>
      </p:sp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66800"/>
            <a:ext cx="623887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209" y="1061484"/>
            <a:ext cx="623887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62400" y="1676400"/>
            <a:ext cx="3377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 width = 0.5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66800"/>
            <a:ext cx="623887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962400" y="1676399"/>
            <a:ext cx="3377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 width = 1.0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2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61483"/>
            <a:ext cx="623887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962400" y="1676400"/>
            <a:ext cx="3377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 width = 2.0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2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71563"/>
            <a:ext cx="6238875" cy="471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3962400" y="1676400"/>
            <a:ext cx="3377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 width = 5.0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2971800" y="1061483"/>
            <a:ext cx="2679524" cy="3101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9232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8" grpId="0"/>
      <p:bldP spid="20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5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609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  <a:latin typeface="Gotham Medium" pitchFamily="50" charset="0"/>
              </a:rPr>
              <a:t>HISTOGRAM </a:t>
            </a:r>
            <a:r>
              <a:rPr lang="en-US" dirty="0" err="1" smtClean="0">
                <a:solidFill>
                  <a:schemeClr val="bg1"/>
                </a:solidFill>
                <a:latin typeface="Gotham Medium" pitchFamily="50" charset="0"/>
              </a:rPr>
              <a:t>vs</a:t>
            </a:r>
            <a:r>
              <a:rPr lang="en-US" dirty="0" smtClean="0">
                <a:solidFill>
                  <a:schemeClr val="bg1"/>
                </a:solidFill>
                <a:latin typeface="Gotham Medium" pitchFamily="50" charset="0"/>
              </a:rPr>
              <a:t> BAR GRAPHS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9576"/>
            <a:ext cx="4724400" cy="2699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 descr="03-03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4"/>
          <a:stretch/>
        </p:blipFill>
        <p:spPr bwMode="auto">
          <a:xfrm>
            <a:off x="4572000" y="685799"/>
            <a:ext cx="4306144" cy="30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1353913"/>
            <a:ext cx="40201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otham Medium" pitchFamily="50" charset="0"/>
              </a:rPr>
              <a:t>HISTOGRAMS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otham Medium" pitchFamily="50" charset="0"/>
              </a:rPr>
              <a:t/>
            </a:r>
            <a:b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otham Medium" pitchFamily="50" charset="0"/>
              </a:rPr>
            </a:b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otham Medium" pitchFamily="50" charset="0"/>
              </a:rPr>
              <a:t>are for NUMERICAL data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latin typeface="Gotham Medium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26054" y="3740424"/>
            <a:ext cx="408887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otham Medium" pitchFamily="50" charset="0"/>
              </a:rPr>
              <a:t>BAR GRAPHS 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otham Medium" pitchFamily="50" charset="0"/>
              </a:rPr>
              <a:t>are </a:t>
            </a:r>
            <a:b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otham Medium" pitchFamily="50" charset="0"/>
              </a:rPr>
            </a:b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Gotham Medium" pitchFamily="50" charset="0"/>
              </a:rPr>
              <a:t>for CATEGORICAL data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  <a:latin typeface="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0974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10000"/>
              </a:schemeClr>
            </a:gs>
            <a:gs pos="60000">
              <a:schemeClr val="accent5">
                <a:lumMod val="2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4994" y="3083500"/>
            <a:ext cx="7315200" cy="609600"/>
          </a:xfrm>
        </p:spPr>
        <p:txBody>
          <a:bodyPr anchor="t" anchorCtr="0"/>
          <a:lstStyle/>
          <a:p>
            <a:pPr lvl="0" eaLnBrk="1" hangingPunct="1"/>
            <a:r>
              <a:rPr lang="en-US" sz="32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Spread  </a:t>
            </a:r>
            <a:r>
              <a:rPr lang="en-US" sz="20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(min &amp; max values </a:t>
            </a:r>
            <a:br>
              <a:rPr lang="en-US" sz="20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</a:br>
            <a:r>
              <a:rPr lang="en-US" sz="20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			OR IQR OR standard deviation)</a:t>
            </a:r>
            <a:endParaRPr lang="en-US" sz="3200" b="1" dirty="0" smtClean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6869" name="Rectangle 5" descr="Pink tissue paper"/>
          <p:cNvSpPr>
            <a:spLocks noChangeArrowheads="1"/>
          </p:cNvSpPr>
          <p:nvPr/>
        </p:nvSpPr>
        <p:spPr bwMode="auto">
          <a:xfrm>
            <a:off x="0" y="12559"/>
            <a:ext cx="8610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CA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  <a:cs typeface="Times New Roman" pitchFamily="18" charset="0"/>
              </a:rPr>
              <a:t>CUSS</a:t>
            </a:r>
            <a:r>
              <a:rPr lang="en-CA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  <a:cs typeface="Times New Roman" pitchFamily="18" charset="0"/>
              </a:rPr>
              <a:t> </a:t>
            </a:r>
            <a:r>
              <a:rPr lang="en-C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  <a:cs typeface="Times New Roman" pitchFamily="18" charset="0"/>
              </a:rPr>
              <a:t>and </a:t>
            </a:r>
            <a:r>
              <a:rPr lang="en-CA" sz="6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  <a:cs typeface="Times New Roman" pitchFamily="18" charset="0"/>
              </a:rPr>
              <a:t>BS</a:t>
            </a:r>
            <a:endParaRPr lang="en-CA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Medium" pitchFamily="50" charset="0"/>
            </a:endParaRPr>
          </a:p>
        </p:txBody>
      </p:sp>
      <p:sp>
        <p:nvSpPr>
          <p:cNvPr id="535557" name="Text Box 1029" descr="Pink tissue paper"/>
          <p:cNvSpPr txBox="1">
            <a:spLocks noChangeArrowheads="1"/>
          </p:cNvSpPr>
          <p:nvPr/>
        </p:nvSpPr>
        <p:spPr bwMode="auto">
          <a:xfrm>
            <a:off x="304800" y="1265238"/>
            <a:ext cx="65517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Center 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(locations of modes OR mean OR median)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35558" name="Text Box 1030" descr="Pink tissue paper"/>
          <p:cNvSpPr txBox="1">
            <a:spLocks noChangeArrowheads="1"/>
          </p:cNvSpPr>
          <p:nvPr/>
        </p:nvSpPr>
        <p:spPr bwMode="auto">
          <a:xfrm>
            <a:off x="684394" y="1873250"/>
            <a:ext cx="76976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/>
            <a:r>
              <a:rPr lang="en-US" sz="32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Unusual Features  </a:t>
            </a: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(gaps and/or possible outliers)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535559" name="Text Box 1031" descr="Pink tissue paper"/>
          <p:cNvSpPr txBox="1">
            <a:spLocks noChangeArrowheads="1"/>
          </p:cNvSpPr>
          <p:nvPr/>
        </p:nvSpPr>
        <p:spPr bwMode="auto">
          <a:xfrm>
            <a:off x="1141594" y="2498725"/>
            <a:ext cx="7848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/>
            <a:r>
              <a:rPr lang="en-US" sz="32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Shape  </a:t>
            </a: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(</a:t>
            </a:r>
            <a:r>
              <a:rPr lang="en-US" sz="20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unimodal</a:t>
            </a: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? bimodal? symmetric? skewed? uniform?)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990600" y="4114800"/>
            <a:ext cx="6781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and </a:t>
            </a:r>
            <a:r>
              <a:rPr lang="en-US" sz="5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 Specific</a:t>
            </a:r>
            <a:r>
              <a:rPr lang="en-US" sz="32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!</a:t>
            </a:r>
          </a:p>
          <a:p>
            <a:pPr algn="r" eaLnBrk="1" hangingPunct="1"/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(use numerical values when possible)</a:t>
            </a:r>
            <a:endPara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24000" y="901987"/>
            <a:ext cx="7010400" cy="54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738" indent="-254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F9C51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784225" indent="-215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DCA1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0144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1206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16637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1209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25781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035300" indent="-190500" algn="l" rtl="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</a:rPr>
              <a:t>(describing </a:t>
            </a:r>
            <a:r>
              <a:rPr lang="en-US" sz="2400" u="sng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</a:rPr>
              <a:t>numerical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</a:rPr>
              <a:t> distributions)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8" grpId="0"/>
      <p:bldP spid="36869" grpId="0"/>
      <p:bldP spid="535557" grpId="0"/>
      <p:bldP spid="535558" grpId="0"/>
      <p:bldP spid="535559" grpId="0"/>
      <p:bldP spid="10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C3300"/>
                </a:solidFill>
              </a:rPr>
              <a:t>Slide 4- </a:t>
            </a:r>
            <a:fld id="{05E69139-E3AA-4226-9A79-414405558FEE}" type="slidenum">
              <a:rPr lang="en-US" sz="1400" smtClean="0">
                <a:solidFill>
                  <a:srgbClr val="CC3300"/>
                </a:solidFill>
              </a:rPr>
              <a:pPr eaLnBrk="1" hangingPunct="1"/>
              <a:t>9</a:t>
            </a:fld>
            <a:endParaRPr lang="en-CA" sz="1400" smtClean="0">
              <a:solidFill>
                <a:srgbClr val="CC3300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76200" y="76200"/>
            <a:ext cx="8305800" cy="762000"/>
          </a:xfrm>
        </p:spPr>
        <p:txBody>
          <a:bodyPr anchor="t" anchorCtr="0"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Shape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6" y="658358"/>
            <a:ext cx="8294687" cy="4572000"/>
          </a:xfrm>
        </p:spPr>
        <p:txBody>
          <a:bodyPr/>
          <a:lstStyle/>
          <a:p>
            <a:pPr marL="609600" indent="-609600" eaLnBrk="1" hangingPunct="1">
              <a:buClr>
                <a:schemeClr val="hlink"/>
              </a:buClr>
              <a:buSzTx/>
              <a:buFontTx/>
              <a:buNone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the histogram </a:t>
            </a:r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symmetric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7030A0"/>
                </a:solidFill>
              </a:rPr>
              <a:t>say “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approximately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7030A0"/>
                </a:solidFill>
              </a:rPr>
              <a:t>symmetric” </a:t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>		or “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roughly</a:t>
            </a:r>
            <a: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solidFill>
                  <a:srgbClr val="7030A0"/>
                </a:solidFill>
              </a:rPr>
              <a:t>symmetric”</a:t>
            </a:r>
          </a:p>
          <a:p>
            <a:pPr marL="609600" indent="-60960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(unless it truly is </a:t>
            </a:r>
            <a:r>
              <a:rPr 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perfectly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symmetric)</a:t>
            </a:r>
          </a:p>
        </p:txBody>
      </p:sp>
      <p:pic>
        <p:nvPicPr>
          <p:cNvPr id="45061" name="Picture 4" descr="04-0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2819400"/>
            <a:ext cx="693420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78950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7_Blends">
  <a:themeElements>
    <a:clrScheme name="Blends 10">
      <a:dk1>
        <a:srgbClr val="000000"/>
      </a:dk1>
      <a:lt1>
        <a:srgbClr val="FFFFFF"/>
      </a:lt1>
      <a:dk2>
        <a:srgbClr val="19385F"/>
      </a:dk2>
      <a:lt2>
        <a:srgbClr val="4D4D4D"/>
      </a:lt2>
      <a:accent1>
        <a:srgbClr val="8CC6EB"/>
      </a:accent1>
      <a:accent2>
        <a:srgbClr val="FFCF01"/>
      </a:accent2>
      <a:accent3>
        <a:srgbClr val="FFFFFF"/>
      </a:accent3>
      <a:accent4>
        <a:srgbClr val="000000"/>
      </a:accent4>
      <a:accent5>
        <a:srgbClr val="C5DFF3"/>
      </a:accent5>
      <a:accent6>
        <a:srgbClr val="E7BB01"/>
      </a:accent6>
      <a:hlink>
        <a:srgbClr val="E35C01"/>
      </a:hlink>
      <a:folHlink>
        <a:srgbClr val="00CC99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FF6600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E35C01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EFB5AA"/>
        </a:accent5>
        <a:accent6>
          <a:srgbClr val="E7BB01"/>
        </a:accent6>
        <a:hlink>
          <a:srgbClr val="8CC6EB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FFFFF"/>
        </a:lt1>
        <a:dk2>
          <a:srgbClr val="19385F"/>
        </a:dk2>
        <a:lt2>
          <a:srgbClr val="4D4D4D"/>
        </a:lt2>
        <a:accent1>
          <a:srgbClr val="8CC6EB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C5DFF3"/>
        </a:accent5>
        <a:accent6>
          <a:srgbClr val="E7BB01"/>
        </a:accent6>
        <a:hlink>
          <a:srgbClr val="E35C01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11755</TotalTime>
  <Words>707</Words>
  <Application>Microsoft Office PowerPoint</Application>
  <PresentationFormat>Letter Paper (8.5x11 in)</PresentationFormat>
  <Paragraphs>103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Blends</vt:lpstr>
      <vt:lpstr>Module</vt:lpstr>
      <vt:lpstr>3_Blends</vt:lpstr>
      <vt:lpstr>6_Blends</vt:lpstr>
      <vt:lpstr>7_Blends</vt:lpstr>
      <vt:lpstr>Equation</vt:lpstr>
      <vt:lpstr>PowerPoint Presentation</vt:lpstr>
      <vt:lpstr>Dotplots</vt:lpstr>
      <vt:lpstr>What’s wrong with this picture?!!</vt:lpstr>
      <vt:lpstr>DOTPLOT of test scores</vt:lpstr>
      <vt:lpstr>How to read a HISTOGRAM</vt:lpstr>
      <vt:lpstr>Changing a histogram’s BIN WIDTH</vt:lpstr>
      <vt:lpstr>HISTOGRAM vs BAR GRAPHS</vt:lpstr>
      <vt:lpstr>Spread  (min &amp; max values     OR IQR OR standard deviation)</vt:lpstr>
      <vt:lpstr>Shape</vt:lpstr>
      <vt:lpstr>Skewed to the left/right</vt:lpstr>
      <vt:lpstr>PowerPoint Presentation</vt:lpstr>
      <vt:lpstr>Anything Unusual? </vt:lpstr>
      <vt:lpstr>PowerPoint Presentation</vt:lpstr>
      <vt:lpstr>CUSSing &amp; BS-ing practice</vt:lpstr>
      <vt:lpstr>more CUSSing &amp; BS-ing…</vt:lpstr>
      <vt:lpstr>Comparing Distributions</vt:lpstr>
      <vt:lpstr>Comparing Distributions</vt:lpstr>
      <vt:lpstr>Comparing Distributions</vt:lpstr>
      <vt:lpstr>PowerPoint Presentation</vt:lpstr>
      <vt:lpstr>PowerPoint Presentation</vt:lpstr>
      <vt:lpstr>PowerPoint Presentation</vt:lpstr>
      <vt:lpstr>U.S. Presidents</vt:lpstr>
      <vt:lpstr>U.S. Presidents</vt:lpstr>
      <vt:lpstr>PowerPoint Presentation</vt:lpstr>
    </vt:vector>
  </TitlesOfParts>
  <Company>Addison Wesley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Addison Wesley</dc:creator>
  <cp:lastModifiedBy>Brian Youn</cp:lastModifiedBy>
  <cp:revision>247</cp:revision>
  <cp:lastPrinted>2001-11-04T00:51:13Z</cp:lastPrinted>
  <dcterms:created xsi:type="dcterms:W3CDTF">2005-02-25T19:46:41Z</dcterms:created>
  <dcterms:modified xsi:type="dcterms:W3CDTF">2016-09-14T00:51:27Z</dcterms:modified>
</cp:coreProperties>
</file>