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  <p:sldMasterId id="2147483673" r:id="rId3"/>
    <p:sldMasterId id="2147483685" r:id="rId4"/>
  </p:sldMasterIdLst>
  <p:notesMasterIdLst>
    <p:notesMasterId r:id="rId34"/>
  </p:notesMasterIdLst>
  <p:sldIdLst>
    <p:sldId id="317" r:id="rId5"/>
    <p:sldId id="329" r:id="rId6"/>
    <p:sldId id="330" r:id="rId7"/>
    <p:sldId id="282" r:id="rId8"/>
    <p:sldId id="308" r:id="rId9"/>
    <p:sldId id="309" r:id="rId10"/>
    <p:sldId id="333" r:id="rId11"/>
    <p:sldId id="335" r:id="rId12"/>
    <p:sldId id="331" r:id="rId13"/>
    <p:sldId id="332" r:id="rId14"/>
    <p:sldId id="295" r:id="rId15"/>
    <p:sldId id="270" r:id="rId16"/>
    <p:sldId id="297" r:id="rId17"/>
    <p:sldId id="298" r:id="rId18"/>
    <p:sldId id="306" r:id="rId19"/>
    <p:sldId id="300" r:id="rId20"/>
    <p:sldId id="319" r:id="rId21"/>
    <p:sldId id="323" r:id="rId22"/>
    <p:sldId id="296" r:id="rId23"/>
    <p:sldId id="292" r:id="rId24"/>
    <p:sldId id="325" r:id="rId25"/>
    <p:sldId id="326" r:id="rId26"/>
    <p:sldId id="322" r:id="rId27"/>
    <p:sldId id="314" r:id="rId28"/>
    <p:sldId id="305" r:id="rId29"/>
    <p:sldId id="321" r:id="rId30"/>
    <p:sldId id="299" r:id="rId31"/>
    <p:sldId id="315" r:id="rId32"/>
    <p:sldId id="310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CC"/>
    <a:srgbClr val="FFFF00"/>
    <a:srgbClr val="820000"/>
    <a:srgbClr val="99FFCC"/>
    <a:srgbClr val="FF3300"/>
    <a:srgbClr val="80008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771" autoAdjust="0"/>
    <p:restoredTop sz="95673" autoAdjust="0"/>
  </p:normalViewPr>
  <p:slideViewPr>
    <p:cSldViewPr>
      <p:cViewPr varScale="1">
        <p:scale>
          <a:sx n="70" d="100"/>
          <a:sy n="70" d="100"/>
        </p:scale>
        <p:origin x="170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BE8B37-BCB4-4E9F-A6A2-BA6E37DDEB16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DC6C51-5AE1-4F6C-A99D-4949A1524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00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5F114C-6631-437E-9011-810885A4DB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784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32A41C-74ED-4CF3-9506-E764168B6B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197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777FA1-9F45-43A5-944C-925A9A42A0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85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2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48C3A25-DB3A-47CD-935C-F650FD30E240}" type="datetimeFigureOut">
              <a:rPr lang="en-US"/>
              <a:pPr/>
              <a:t>9/15/2016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6328FF7-84BB-432F-A2F5-66FB89415F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831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F71FBB-7EE0-4CCA-9D29-FA80A880B37F}" type="datetimeFigureOut">
              <a:rPr lang="en-US"/>
              <a:pPr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171E1B-DFE1-4B33-B594-F0BEE96976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219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2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5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91375EF-7A30-42C6-A7E0-6273688CF49B}" type="datetimeFigureOut">
              <a:rPr lang="en-US"/>
              <a:pPr/>
              <a:t>9/15/2016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13F858D-0665-4CCC-A61E-5E9613CC7B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1095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BD1A21-5249-4AB7-AD93-5638D4B3CE27}" type="datetimeFigureOut">
              <a:rPr lang="en-US"/>
              <a:pPr/>
              <a:t>9/15/2016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07DAB2-2250-46B5-9703-2316B7950F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434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9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698989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2506B4-34BE-4D05-952D-999B246ABCAA}" type="datetimeFigureOut">
              <a:rPr lang="en-US"/>
              <a:pPr/>
              <a:t>9/15/2016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E7E18B-79C6-4901-9FE2-A457EE6CD2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1926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7CCACF-7297-4210-8302-E2542810F83A}" type="datetimeFigureOut">
              <a:rPr lang="en-US"/>
              <a:pPr/>
              <a:t>9/15/2016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B75E75-9DD6-4376-9F57-6B30C5FE5E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387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6DD9F5-80C9-4C59-ACED-AE5D03CCFF4E}" type="datetimeFigureOut">
              <a:rPr lang="en-US"/>
              <a:pPr/>
              <a:t>9/15/2016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9B20F8-8CAA-4D36-8561-058737B904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4589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4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2855914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8" y="1743134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4724D8-ECA1-4821-B943-ACCBA372EFC6}" type="datetimeFigureOut">
              <a:rPr lang="en-US"/>
              <a:pPr/>
              <a:t>9/15/2016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801D85-38FF-4070-A674-981B7340CA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884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61EF80-672D-4CE6-BAD4-3F79C61A3F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6512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4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2855914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6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1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fld id="{5BF2B672-C2A0-4010-BA97-41B52204F068}" type="datetimeFigureOut">
              <a:rPr lang="en-US"/>
              <a:pPr/>
              <a:t>9/15/2016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rgbClr val="BCBCBC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9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fld id="{970A39CC-9F2E-497C-874D-219606344C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0938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6CADF0-723D-408F-94F2-85460F3D0294}" type="datetimeFigureOut">
              <a:rPr lang="en-US"/>
              <a:pPr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7AF84C-307D-489D-9C97-226F02CAFB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9201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2"/>
            <a:ext cx="19050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F7AB94-4329-42D9-9AE6-4094DCF56FE8}" type="datetimeFigureOut">
              <a:rPr lang="en-US"/>
              <a:pPr/>
              <a:t>9/15/2016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4" y="6376990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58CE72-F6D3-474C-8086-C5ED9A96C1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2599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21C73C-4E5A-4D30-9AEC-B00946FDD3E5}" type="datetimeFigureOut">
              <a:rPr lang="en-US"/>
              <a:pPr/>
              <a:t>9/15/2016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ADA6FC-1E25-4D49-9251-165E13F6CD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8833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5F114C-6631-437E-9011-810885A4DBC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6759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61EF80-672D-4CE6-BAD4-3F79C61A3FA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7532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DC254F-2033-44F5-ACBE-1F86E0FFC4C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8418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FEFAB1-B2D0-4C6B-A75C-68D528DFF67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5920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02015A-3DAF-4EE8-B96F-0FE96DBC846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5648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AD4B22-E83F-4F0B-B53D-D39F984F8D0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794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DC254F-2033-44F5-ACBE-1F86E0FFC4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9360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5D9483-3FAF-4703-8820-51CB99CB78A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0428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CB52B0-E2E2-456B-9BCF-22F5C9B40F7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2199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342EEA-BA1D-4C01-9CF9-41E3538A0A4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4285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32A41C-74ED-4CF3-9506-E764168B6B0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6689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777FA1-9F45-43A5-944C-925A9A42A01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2997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1"/>
          <p:cNvSpPr>
            <a:spLocks noChangeArrowheads="1"/>
          </p:cNvSpPr>
          <p:nvPr userDrawn="1"/>
        </p:nvSpPr>
        <p:spPr bwMode="auto">
          <a:xfrm>
            <a:off x="0" y="2147888"/>
            <a:ext cx="9144000" cy="4800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8CC6EB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Rectangle 53"/>
          <p:cNvSpPr>
            <a:spLocks noChangeArrowheads="1"/>
          </p:cNvSpPr>
          <p:nvPr userDrawn="1"/>
        </p:nvSpPr>
        <p:spPr bwMode="auto">
          <a:xfrm>
            <a:off x="5710238" y="1371602"/>
            <a:ext cx="2595562" cy="5483225"/>
          </a:xfrm>
          <a:prstGeom prst="rect">
            <a:avLst/>
          </a:prstGeom>
          <a:gradFill rotWithShape="1">
            <a:gsLst>
              <a:gs pos="0">
                <a:srgbClr val="8CC6EB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6" name="Picture 47" descr="Pearson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5721350"/>
            <a:ext cx="6826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4" descr="smw2_cover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325" y="1598615"/>
            <a:ext cx="2211388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54"/>
          <p:cNvSpPr>
            <a:spLocks noChangeShapeType="1"/>
          </p:cNvSpPr>
          <p:nvPr userDrawn="1"/>
        </p:nvSpPr>
        <p:spPr bwMode="auto">
          <a:xfrm>
            <a:off x="0" y="6626225"/>
            <a:ext cx="91440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26" name="Rectangle 30" descr="Pink tissue paper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685800"/>
            <a:ext cx="7391400" cy="1676400"/>
          </a:xfrm>
        </p:spPr>
        <p:txBody>
          <a:bodyPr wrap="none" anchor="ctr"/>
          <a:lstStyle>
            <a:lvl1pPr>
              <a:defRPr sz="6600"/>
            </a:lvl1pPr>
          </a:lstStyle>
          <a:p>
            <a:r>
              <a:rPr lang="en-US"/>
              <a:t>Master title style</a:t>
            </a:r>
          </a:p>
        </p:txBody>
      </p:sp>
      <p:sp>
        <p:nvSpPr>
          <p:cNvPr id="4134" name="Rectangle 38" descr="Pink tissue paper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2438400"/>
            <a:ext cx="4572000" cy="22098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600">
                <a:solidFill>
                  <a:schemeClr val="hlink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2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1752600" y="6096000"/>
            <a:ext cx="5638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 smtClean="0"/>
            </a:lvl1pPr>
          </a:lstStyle>
          <a:p>
            <a:pPr eaLnBrk="1" hangingPunct="1">
              <a:defRPr/>
            </a:pPr>
            <a:r>
              <a:rPr lang="en-US">
                <a:solidFill>
                  <a:srgbClr val="000000"/>
                </a:solidFill>
                <a:latin typeface="Arial" charset="0"/>
              </a:rPr>
              <a:t>Copyright © 2007 Pearson Education, Inc. Publishing as Pearson Addison-Wesley</a:t>
            </a:r>
          </a:p>
        </p:txBody>
      </p:sp>
    </p:spTree>
    <p:extLst>
      <p:ext uri="{BB962C8B-B14F-4D97-AF65-F5344CB8AC3E}">
        <p14:creationId xmlns:p14="http://schemas.microsoft.com/office/powerpoint/2010/main" val="34695300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3- </a:t>
            </a:r>
            <a:fld id="{778FCE35-D14B-42F2-A459-891C5CBBE352}" type="slidenum">
              <a:rPr lang="en-US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5519282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3- </a:t>
            </a:r>
            <a:fld id="{429DEE12-37A2-44C1-BF32-2F6BA9A664E4}" type="slidenum">
              <a:rPr lang="en-US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8442881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4513" y="1600200"/>
            <a:ext cx="407035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7264" y="1600200"/>
            <a:ext cx="4071937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3- </a:t>
            </a:r>
            <a:fld id="{2AEBDA39-BDDE-470E-9B16-3799D130D6A7}" type="slidenum">
              <a:rPr lang="en-US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118616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3- </a:t>
            </a:r>
            <a:fld id="{C8F2697C-632C-4B00-B68A-71BAFF9AFB35}" type="slidenum">
              <a:rPr lang="en-US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7293966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FEFAB1-B2D0-4C6B-A75C-68D528DFF6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2302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3- </a:t>
            </a:r>
            <a:fld id="{A2F2D811-3E47-4A0E-8B65-B2EE1CA646A2}" type="slidenum">
              <a:rPr lang="en-US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3461583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3- </a:t>
            </a:r>
            <a:fld id="{7570B737-2AD0-4340-840F-D15E42C81946}" type="slidenum">
              <a:rPr lang="en-US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9569314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3- </a:t>
            </a:r>
            <a:fld id="{FA7FC8E4-00C7-4C86-B6D1-C99C83834A61}" type="slidenum">
              <a:rPr lang="en-US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2284605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3- </a:t>
            </a:r>
            <a:fld id="{8F2BBAC4-C59E-42B0-B451-9EC196C3115E}" type="slidenum">
              <a:rPr lang="en-US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9437319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3- </a:t>
            </a:r>
            <a:fld id="{F70B645C-1651-473F-BCA5-27CF7055648F}" type="slidenum">
              <a:rPr lang="en-US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03133912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303215"/>
            <a:ext cx="2076450" cy="5868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03215"/>
            <a:ext cx="6076950" cy="5868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3- </a:t>
            </a:r>
            <a:fld id="{C6839377-1DF0-4385-A59C-753E9C808A59}" type="slidenum">
              <a:rPr lang="en-US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732392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02015A-3DAF-4EE8-B96F-0FE96DBC84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494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AD4B22-E83F-4F0B-B53D-D39F984F8D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1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5D9483-3FAF-4703-8820-51CB99CB78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72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CB52B0-E2E2-456B-9BCF-22F5C9B40F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560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342EEA-BA1D-4C01-9CF9-41E3538A0A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342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3CCF28F-6617-4B66-B033-654956961D5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2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wrap="square" lIns="109728" tIns="45720" rIns="4572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F3F3F"/>
                </a:solidFill>
                <a:latin typeface="Corbel" pitchFamily="34" charset="0"/>
              </a:defRPr>
            </a:lvl1pPr>
          </a:lstStyle>
          <a:p>
            <a:pPr eaLnBrk="1" hangingPunct="1"/>
            <a:fld id="{CB2AD68C-5A7E-404C-87C9-5DC4642F7035}" type="datetimeFigureOut">
              <a:rPr lang="en-US">
                <a:cs typeface="Arial" charset="0"/>
              </a:rPr>
              <a:pPr eaLnBrk="1" hangingPunct="1"/>
              <a:t>9/15/2016</a:t>
            </a:fld>
            <a:endParaRPr lang="en-US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4" y="6477000"/>
            <a:ext cx="5508625" cy="274638"/>
          </a:xfrm>
          <a:prstGeom prst="rect">
            <a:avLst/>
          </a:prstGeom>
        </p:spPr>
        <p:txBody>
          <a:bodyPr vert="horz" wrap="square" lIns="45720" tIns="45720" rIns="4572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F3F3F"/>
                </a:solidFill>
                <a:latin typeface="Corbel" pitchFamily="34" charset="0"/>
              </a:defRPr>
            </a:lvl1pPr>
          </a:lstStyle>
          <a:p>
            <a:pPr eaLnBrk="1" hangingPunct="1"/>
            <a:endParaRPr lang="en-US"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1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F3F3F"/>
                </a:solidFill>
                <a:latin typeface="Corbel" pitchFamily="34" charset="0"/>
              </a:defRPr>
            </a:lvl1pPr>
          </a:lstStyle>
          <a:p>
            <a:pPr eaLnBrk="1" hangingPunct="1"/>
            <a:fld id="{216E4EE8-020D-4187-9E25-FC69E0DAC147}" type="slidenum">
              <a:rPr lang="en-US">
                <a:cs typeface="Arial" charset="0"/>
              </a:rPr>
              <a:pPr eaLnBrk="1" hangingPunct="1"/>
              <a:t>‹#›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195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3CCF28F-6617-4B66-B033-654956961D5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319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03215"/>
            <a:ext cx="8305800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50088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1" smtClean="0">
                <a:solidFill>
                  <a:srgbClr val="CC3300"/>
                </a:solidFill>
              </a:defRPr>
            </a:lvl1pPr>
          </a:lstStyle>
          <a:p>
            <a:pPr eaLnBrk="1" hangingPunct="1">
              <a:defRPr/>
            </a:pPr>
            <a:r>
              <a:rPr lang="en-US">
                <a:latin typeface="Arial" charset="0"/>
              </a:rPr>
              <a:t>Slide 3- </a:t>
            </a:r>
            <a:fld id="{2224ADFA-1588-4C52-8076-7D40BAAA938C}" type="slidenum">
              <a:rPr lang="en-US">
                <a:latin typeface="Arial" charset="0"/>
              </a:rPr>
              <a:pPr eaLnBrk="1" hangingPunct="1">
                <a:defRPr/>
              </a:pPr>
              <a:t>‹#›</a:t>
            </a:fld>
            <a:endParaRPr lang="en-CA">
              <a:latin typeface="Arial" charset="0"/>
            </a:endParaRPr>
          </a:p>
        </p:txBody>
      </p:sp>
      <p:sp>
        <p:nvSpPr>
          <p:cNvPr id="1028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4514" y="1600200"/>
            <a:ext cx="829468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02" name="Rectangle 30"/>
          <p:cNvSpPr>
            <a:spLocks noChangeArrowheads="1"/>
          </p:cNvSpPr>
          <p:nvPr/>
        </p:nvSpPr>
        <p:spPr bwMode="auto">
          <a:xfrm>
            <a:off x="838200" y="6397625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eaLnBrk="1" hangingPunct="1">
              <a:defRPr/>
            </a:pPr>
            <a:r>
              <a:rPr lang="en-US" sz="900">
                <a:solidFill>
                  <a:srgbClr val="000000"/>
                </a:solidFill>
                <a:latin typeface="Arial" charset="0"/>
              </a:rPr>
              <a:t>Copyright © 2007 Pearson Education, Inc. Publishing as Pearson Addison-Wesley</a:t>
            </a:r>
          </a:p>
        </p:txBody>
      </p:sp>
      <p:sp>
        <p:nvSpPr>
          <p:cNvPr id="3104" name="Rectangle 32"/>
          <p:cNvSpPr>
            <a:spLocks noChangeArrowheads="1"/>
          </p:cNvSpPr>
          <p:nvPr/>
        </p:nvSpPr>
        <p:spPr bwMode="gray">
          <a:xfrm rot="10800000">
            <a:off x="0" y="-1588"/>
            <a:ext cx="209550" cy="6856413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 eaLnBrk="1" hangingPunct="1">
              <a:defRPr/>
            </a:pPr>
            <a:endParaRPr kumimoji="1" lang="en-US" sz="3200">
              <a:solidFill>
                <a:srgbClr val="000000"/>
              </a:solidFill>
              <a:latin typeface="Tahoma" pitchFamily="34" charset="0"/>
            </a:endParaRPr>
          </a:p>
        </p:txBody>
      </p:sp>
      <p:grpSp>
        <p:nvGrpSpPr>
          <p:cNvPr id="1031" name="Group 35"/>
          <p:cNvGrpSpPr>
            <a:grpSpLocks/>
          </p:cNvGrpSpPr>
          <p:nvPr/>
        </p:nvGrpSpPr>
        <p:grpSpPr bwMode="auto">
          <a:xfrm>
            <a:off x="0" y="73027"/>
            <a:ext cx="9144000" cy="79375"/>
            <a:chOff x="0" y="-1"/>
            <a:chExt cx="5760" cy="50"/>
          </a:xfrm>
        </p:grpSpPr>
        <p:sp>
          <p:nvSpPr>
            <p:cNvPr id="3105" name="Line 33"/>
            <p:cNvSpPr>
              <a:spLocks noChangeShapeType="1"/>
            </p:cNvSpPr>
            <p:nvPr/>
          </p:nvSpPr>
          <p:spPr bwMode="auto">
            <a:xfrm>
              <a:off x="0" y="-1"/>
              <a:ext cx="5760" cy="1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06" name="Line 34"/>
            <p:cNvSpPr>
              <a:spLocks noChangeShapeType="1"/>
            </p:cNvSpPr>
            <p:nvPr/>
          </p:nvSpPr>
          <p:spPr bwMode="auto">
            <a:xfrm>
              <a:off x="0" y="48"/>
              <a:ext cx="5760" cy="1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8861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 spd="med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292100" indent="-2921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66738" indent="-254000" algn="l" rtl="0" eaLnBrk="0" fontAlgn="base" hangingPunct="0">
        <a:spcBef>
          <a:spcPct val="20000"/>
        </a:spcBef>
        <a:spcAft>
          <a:spcPct val="0"/>
        </a:spcAft>
        <a:buClr>
          <a:srgbClr val="EF9C51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784225" indent="-215900" algn="l" rtl="0" eaLnBrk="0" fontAlgn="base" hangingPunct="0">
        <a:spcBef>
          <a:spcPct val="20000"/>
        </a:spcBef>
        <a:spcAft>
          <a:spcPct val="0"/>
        </a:spcAft>
        <a:buClr>
          <a:srgbClr val="FDDCA1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014413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1206500" indent="-190500" algn="l" rtl="0" eaLnBrk="0" fontAlgn="base" hangingPunct="0">
        <a:spcBef>
          <a:spcPct val="20000"/>
        </a:spcBef>
        <a:spcAft>
          <a:spcPct val="0"/>
        </a:spcAft>
        <a:buClr>
          <a:srgbClr val="CCECFF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1663700" indent="-190500" algn="l" rtl="0" fontAlgn="base">
        <a:spcBef>
          <a:spcPct val="20000"/>
        </a:spcBef>
        <a:spcAft>
          <a:spcPct val="0"/>
        </a:spcAft>
        <a:buClr>
          <a:srgbClr val="CCECFF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120900" indent="-190500" algn="l" rtl="0" fontAlgn="base">
        <a:spcBef>
          <a:spcPct val="20000"/>
        </a:spcBef>
        <a:spcAft>
          <a:spcPct val="0"/>
        </a:spcAft>
        <a:buClr>
          <a:srgbClr val="CCECFF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2578100" indent="-190500" algn="l" rtl="0" fontAlgn="base">
        <a:spcBef>
          <a:spcPct val="20000"/>
        </a:spcBef>
        <a:spcAft>
          <a:spcPct val="0"/>
        </a:spcAft>
        <a:buClr>
          <a:srgbClr val="CCECFF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035300" indent="-190500" algn="l" rtl="0" fontAlgn="base">
        <a:spcBef>
          <a:spcPct val="20000"/>
        </a:spcBef>
        <a:spcAft>
          <a:spcPct val="0"/>
        </a:spcAft>
        <a:buClr>
          <a:srgbClr val="CCECFF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2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228600" y="2133600"/>
            <a:ext cx="7924800" cy="1600200"/>
          </a:xfrm>
        </p:spPr>
        <p:txBody>
          <a:bodyPr anchor="t" anchorCtr="0"/>
          <a:lstStyle/>
          <a:p>
            <a:pPr algn="l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Medium" pitchFamily="50" charset="0"/>
                <a:cs typeface="Arial" pitchFamily="34" charset="0"/>
              </a:rPr>
              <a:t>BOXPLOTS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Medium" pitchFamily="50" charset="0"/>
                <a:cs typeface="Arial" pitchFamily="34" charset="0"/>
              </a:rPr>
              <a:t/>
            </a:r>
            <a:b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Medium" pitchFamily="50" charset="0"/>
                <a:cs typeface="Arial" pitchFamily="34" charset="0"/>
              </a:rPr>
            </a:br>
            <a:r>
              <a:rPr lang="en-US" sz="2000" dirty="0" smtClean="0">
                <a:latin typeface="Gotham Medium" pitchFamily="50" charset="0"/>
                <a:cs typeface="Arial" pitchFamily="34" charset="0"/>
              </a:rPr>
              <a:t>and more numerical distributions</a:t>
            </a: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1752600" y="3124200"/>
            <a:ext cx="6400800" cy="1447800"/>
          </a:xfrm>
        </p:spPr>
        <p:txBody>
          <a:bodyPr/>
          <a:lstStyle/>
          <a:p>
            <a:pPr algn="r"/>
            <a:r>
              <a:rPr lang="en-US" sz="2400" dirty="0" smtClean="0">
                <a:latin typeface="Gotham Medium" pitchFamily="50" charset="0"/>
                <a:cs typeface="Arial" pitchFamily="34" charset="0"/>
              </a:rPr>
              <a:t>chapter 5</a:t>
            </a:r>
          </a:p>
        </p:txBody>
      </p:sp>
      <p:sp>
        <p:nvSpPr>
          <p:cNvPr id="2" name="TextBox 1"/>
          <p:cNvSpPr txBox="1"/>
          <p:nvPr/>
        </p:nvSpPr>
        <p:spPr>
          <a:xfrm rot="334519">
            <a:off x="823401" y="1031904"/>
            <a:ext cx="7550080" cy="646331"/>
          </a:xfrm>
          <a:prstGeom prst="rect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Gotham Medium" pitchFamily="50" charset="0"/>
              </a:rPr>
              <a:t>(you’ll want a calculator today!)</a:t>
            </a:r>
            <a:endParaRPr lang="en-US" sz="3600" dirty="0">
              <a:latin typeface="Gotham Medium" pitchFamily="50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81400"/>
            <a:ext cx="3733800" cy="211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442" y="3733800"/>
            <a:ext cx="3984625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192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371" y="76200"/>
            <a:ext cx="567285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19050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Two Algebra II classes took the same exam.  Write a few sentences comparing the distributions of test scores for the classes.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2819400"/>
            <a:ext cx="8839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Center (compare the MEDIANS!):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The two classes have similar medians – about 81 for class A, and 80 for class B.</a:t>
            </a:r>
          </a:p>
          <a:p>
            <a:endParaRPr lang="en-US" sz="2000" dirty="0">
              <a:solidFill>
                <a:srgbClr val="0000FF"/>
              </a:solidFill>
            </a:endParaRPr>
          </a:p>
          <a:p>
            <a:r>
              <a:rPr lang="en-US" sz="2000" b="1" dirty="0" smtClean="0">
                <a:solidFill>
                  <a:srgbClr val="0000FF"/>
                </a:solidFill>
              </a:rPr>
              <a:t>Spread (either compare min/max OR IQRs):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Class A has a much more variability, with scores going from 30 to about 92 (range of about 62), while class B’s scores only go from 64 to 89 (range of about 25).</a:t>
            </a:r>
          </a:p>
          <a:p>
            <a:endParaRPr lang="en-US" sz="2000" dirty="0">
              <a:solidFill>
                <a:srgbClr val="0000FF"/>
              </a:solidFill>
            </a:endParaRPr>
          </a:p>
          <a:p>
            <a:r>
              <a:rPr lang="en-US" sz="2000" b="1" dirty="0" smtClean="0">
                <a:solidFill>
                  <a:srgbClr val="0000FF"/>
                </a:solidFill>
              </a:rPr>
              <a:t>Shape: 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Class A’s distribution of scores looks skewed to the left, while class B’s distribution almost looks roughly symmetric.</a:t>
            </a:r>
          </a:p>
          <a:p>
            <a:endParaRPr lang="en-US" sz="2000" dirty="0">
              <a:solidFill>
                <a:srgbClr val="0000FF"/>
              </a:solidFill>
            </a:endParaRPr>
          </a:p>
          <a:p>
            <a:r>
              <a:rPr lang="en-US" sz="2000" b="1" dirty="0" smtClean="0">
                <a:solidFill>
                  <a:srgbClr val="0000FF"/>
                </a:solidFill>
              </a:rPr>
              <a:t>Outliers:</a:t>
            </a:r>
            <a:r>
              <a:rPr lang="en-US" sz="2000" dirty="0" smtClean="0">
                <a:solidFill>
                  <a:srgbClr val="0000FF"/>
                </a:solidFill>
              </a:rPr>
              <a:t> Class A has 2 low outliers at 30 and 40.  There are no outliers in class B.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7628" y="4712226"/>
            <a:ext cx="6324600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FF00"/>
                </a:solidFill>
              </a:rPr>
              <a:t>DO NOT CALL A BOXPLOT “UNIMODAL” OR “ROUGHLY NORMAL” – we CANNOT see the “modes” in a boxplot!</a:t>
            </a:r>
            <a:endParaRPr lang="en-US" sz="1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95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229600" cy="838200"/>
          </a:xfrm>
        </p:spPr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lack" pitchFamily="50" charset="0"/>
              </a:rPr>
              <a:t>DISADVANTAGES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Medium" pitchFamily="50" charset="0"/>
              </a:rPr>
              <a:t> OF BOXPLOTS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143000"/>
            <a:ext cx="7772400" cy="4572000"/>
          </a:xfrm>
        </p:spPr>
        <p:txBody>
          <a:bodyPr/>
          <a:lstStyle/>
          <a:p>
            <a:r>
              <a:rPr lang="en-US" sz="5000" dirty="0" smtClean="0"/>
              <a:t>do not retain the individual observations</a:t>
            </a:r>
          </a:p>
          <a:p>
            <a:r>
              <a:rPr lang="en-US" sz="5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cannot see gaps</a:t>
            </a:r>
          </a:p>
          <a:p>
            <a:r>
              <a:rPr lang="en-US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cannot see </a:t>
            </a:r>
            <a:r>
              <a:rPr lang="en-US" sz="5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unimodal</a:t>
            </a:r>
            <a:r>
              <a:rPr lang="en-US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</a:t>
            </a:r>
            <a:r>
              <a:rPr lang="en-US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bimodal </a:t>
            </a:r>
            <a:r>
              <a:rPr lang="en-US" sz="5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</a:t>
            </a:r>
            <a:r>
              <a:rPr lang="en-US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uniform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281940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38400"/>
            <a:ext cx="28956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622800"/>
            <a:ext cx="28956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485775" y="1"/>
            <a:ext cx="23775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latin typeface="Arial" charset="0"/>
                <a:cs typeface="Arial" charset="0"/>
              </a:rPr>
              <a:t>Symmetrical boxplots</a:t>
            </a:r>
          </a:p>
        </p:txBody>
      </p: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950913"/>
            <a:ext cx="28956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4838700" y="42863"/>
            <a:ext cx="37497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>
                <a:latin typeface="Arial" charset="0"/>
                <a:cs typeface="Arial" charset="0"/>
              </a:rPr>
              <a:t>Approximately symmetrical boxplot</a:t>
            </a:r>
          </a:p>
        </p:txBody>
      </p:sp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0" y="3840956"/>
            <a:ext cx="2971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5842000" y="3231357"/>
            <a:ext cx="18133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dirty="0">
                <a:latin typeface="Arial" charset="0"/>
                <a:cs typeface="Arial" charset="0"/>
              </a:rPr>
              <a:t>Skewed boxplot</a:t>
            </a:r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>
            <a:off x="1619250" y="1066800"/>
            <a:ext cx="10668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 flipH="1">
            <a:off x="573088" y="1219200"/>
            <a:ext cx="10668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>
            <a:off x="1684338" y="2971800"/>
            <a:ext cx="10668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 flipH="1">
            <a:off x="638175" y="3124200"/>
            <a:ext cx="10668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>
            <a:off x="1543050" y="5257800"/>
            <a:ext cx="10668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5" name="Line 15"/>
          <p:cNvSpPr>
            <a:spLocks noChangeShapeType="1"/>
          </p:cNvSpPr>
          <p:nvPr/>
        </p:nvSpPr>
        <p:spPr bwMode="auto">
          <a:xfrm flipH="1">
            <a:off x="496888" y="5410200"/>
            <a:ext cx="10668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6" name="Line 16"/>
          <p:cNvSpPr>
            <a:spLocks noChangeShapeType="1"/>
          </p:cNvSpPr>
          <p:nvPr/>
        </p:nvSpPr>
        <p:spPr bwMode="auto">
          <a:xfrm>
            <a:off x="6527800" y="1447800"/>
            <a:ext cx="1004888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7" name="Line 17"/>
          <p:cNvSpPr>
            <a:spLocks noChangeShapeType="1"/>
          </p:cNvSpPr>
          <p:nvPr/>
        </p:nvSpPr>
        <p:spPr bwMode="auto">
          <a:xfrm flipH="1">
            <a:off x="5726114" y="1600200"/>
            <a:ext cx="822325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8" name="Line 18"/>
          <p:cNvSpPr>
            <a:spLocks noChangeShapeType="1"/>
          </p:cNvSpPr>
          <p:nvPr/>
        </p:nvSpPr>
        <p:spPr bwMode="auto">
          <a:xfrm>
            <a:off x="6442075" y="4450556"/>
            <a:ext cx="1096963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9" name="Line 19"/>
          <p:cNvSpPr>
            <a:spLocks noChangeShapeType="1"/>
          </p:cNvSpPr>
          <p:nvPr/>
        </p:nvSpPr>
        <p:spPr bwMode="auto">
          <a:xfrm flipH="1">
            <a:off x="5773738" y="4602956"/>
            <a:ext cx="639762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/>
      <p:bldP spid="21513" grpId="0"/>
      <p:bldP spid="20490" grpId="0" animBg="1"/>
      <p:bldP spid="20491" grpId="0" animBg="1"/>
      <p:bldP spid="20492" grpId="0" animBg="1"/>
      <p:bldP spid="20493" grpId="0" animBg="1"/>
      <p:bldP spid="20494" grpId="0" animBg="1"/>
      <p:bldP spid="20495" grpId="0" animBg="1"/>
      <p:bldP spid="20496" grpId="0" animBg="1"/>
      <p:bldP spid="20497" grpId="0" animBg="1"/>
      <p:bldP spid="20498" grpId="0" animBg="1"/>
      <p:bldP spid="2049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76200" y="762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Dispersion Statistics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94471" y="685800"/>
            <a:ext cx="1333891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 smtClean="0"/>
              <a:t>Group A</a:t>
            </a:r>
          </a:p>
          <a:p>
            <a:pPr algn="ctr"/>
            <a:r>
              <a:rPr lang="en-US" dirty="0" smtClean="0"/>
              <a:t>65</a:t>
            </a:r>
          </a:p>
          <a:p>
            <a:pPr algn="ctr"/>
            <a:r>
              <a:rPr lang="en-US" dirty="0" smtClean="0"/>
              <a:t>66</a:t>
            </a:r>
          </a:p>
          <a:p>
            <a:pPr algn="ctr"/>
            <a:r>
              <a:rPr lang="en-US" dirty="0" smtClean="0"/>
              <a:t>67</a:t>
            </a:r>
          </a:p>
          <a:p>
            <a:pPr algn="ctr"/>
            <a:r>
              <a:rPr lang="en-US" dirty="0" smtClean="0"/>
              <a:t>68</a:t>
            </a:r>
          </a:p>
          <a:p>
            <a:pPr algn="ctr"/>
            <a:r>
              <a:rPr lang="en-US" dirty="0" smtClean="0"/>
              <a:t>71</a:t>
            </a:r>
          </a:p>
          <a:p>
            <a:pPr algn="ctr"/>
            <a:r>
              <a:rPr lang="en-US" dirty="0" smtClean="0"/>
              <a:t>73</a:t>
            </a:r>
          </a:p>
          <a:p>
            <a:pPr algn="ctr"/>
            <a:r>
              <a:rPr lang="en-US" dirty="0" smtClean="0"/>
              <a:t>74</a:t>
            </a:r>
          </a:p>
          <a:p>
            <a:pPr algn="ctr"/>
            <a:r>
              <a:rPr lang="en-US" dirty="0" smtClean="0"/>
              <a:t>77</a:t>
            </a:r>
          </a:p>
          <a:p>
            <a:pPr algn="ctr"/>
            <a:r>
              <a:rPr lang="en-US" dirty="0" smtClean="0"/>
              <a:t>77</a:t>
            </a:r>
          </a:p>
          <a:p>
            <a:pPr algn="ctr"/>
            <a:r>
              <a:rPr lang="en-US" dirty="0" smtClean="0"/>
              <a:t>77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802118" y="685800"/>
            <a:ext cx="1333250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 smtClean="0"/>
              <a:t>Group B</a:t>
            </a:r>
          </a:p>
          <a:p>
            <a:pPr algn="ctr"/>
            <a:r>
              <a:rPr lang="en-US" dirty="0" smtClean="0"/>
              <a:t>42</a:t>
            </a:r>
          </a:p>
          <a:p>
            <a:pPr algn="ctr"/>
            <a:r>
              <a:rPr lang="en-US" dirty="0" smtClean="0"/>
              <a:t>54</a:t>
            </a:r>
          </a:p>
          <a:p>
            <a:pPr algn="ctr"/>
            <a:r>
              <a:rPr lang="en-US" dirty="0" smtClean="0"/>
              <a:t>58</a:t>
            </a:r>
          </a:p>
          <a:p>
            <a:pPr algn="ctr"/>
            <a:r>
              <a:rPr lang="en-US" dirty="0" smtClean="0"/>
              <a:t>62</a:t>
            </a:r>
          </a:p>
          <a:p>
            <a:pPr algn="ctr"/>
            <a:r>
              <a:rPr lang="en-US" dirty="0" smtClean="0"/>
              <a:t>67</a:t>
            </a:r>
          </a:p>
          <a:p>
            <a:pPr algn="ctr"/>
            <a:r>
              <a:rPr lang="en-US" dirty="0" smtClean="0"/>
              <a:t>77</a:t>
            </a:r>
          </a:p>
          <a:p>
            <a:pPr algn="ctr"/>
            <a:r>
              <a:rPr lang="en-US" dirty="0" smtClean="0"/>
              <a:t>77</a:t>
            </a:r>
          </a:p>
          <a:p>
            <a:pPr algn="ctr"/>
            <a:r>
              <a:rPr lang="en-US" dirty="0" smtClean="0"/>
              <a:t>85</a:t>
            </a:r>
          </a:p>
          <a:p>
            <a:pPr algn="ctr"/>
            <a:r>
              <a:rPr lang="en-US" dirty="0" smtClean="0"/>
              <a:t>93</a:t>
            </a:r>
          </a:p>
          <a:p>
            <a:pPr algn="ctr"/>
            <a:r>
              <a:rPr lang="en-US" dirty="0" smtClean="0"/>
              <a:t>100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41420" y="4038602"/>
            <a:ext cx="2026517" cy="120032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/>
              <a:t>m</a:t>
            </a:r>
            <a:r>
              <a:rPr lang="en-US" b="1" dirty="0" smtClean="0"/>
              <a:t>ean = 71.5</a:t>
            </a:r>
          </a:p>
          <a:p>
            <a:r>
              <a:rPr lang="en-US" b="1" dirty="0" smtClean="0"/>
              <a:t>median = 72.0</a:t>
            </a:r>
          </a:p>
          <a:p>
            <a:r>
              <a:rPr lang="en-US" b="1" dirty="0"/>
              <a:t>m</a:t>
            </a:r>
            <a:r>
              <a:rPr lang="en-US" b="1" dirty="0" smtClean="0"/>
              <a:t>ode = 77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867401" y="4038602"/>
            <a:ext cx="2026517" cy="120032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/>
              <a:t>m</a:t>
            </a:r>
            <a:r>
              <a:rPr lang="en-US" b="1" dirty="0" smtClean="0"/>
              <a:t>ean = 71.5</a:t>
            </a:r>
          </a:p>
          <a:p>
            <a:r>
              <a:rPr lang="en-US" b="1" dirty="0" smtClean="0"/>
              <a:t>median = 72.0</a:t>
            </a:r>
          </a:p>
          <a:p>
            <a:r>
              <a:rPr lang="en-US" b="1" dirty="0"/>
              <a:t>m</a:t>
            </a:r>
            <a:r>
              <a:rPr lang="en-US" b="1" dirty="0" smtClean="0"/>
              <a:t>ode = 77</a:t>
            </a:r>
          </a:p>
        </p:txBody>
      </p:sp>
    </p:spTree>
    <p:extLst>
      <p:ext uri="{BB962C8B-B14F-4D97-AF65-F5344CB8AC3E}">
        <p14:creationId xmlns:p14="http://schemas.microsoft.com/office/powerpoint/2010/main" val="69938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76200" y="762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 Deviation Formula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8969821"/>
              </p:ext>
            </p:extLst>
          </p:nvPr>
        </p:nvGraphicFramePr>
        <p:xfrm>
          <a:off x="1918337" y="1536825"/>
          <a:ext cx="4288050" cy="2196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58" name="Equation" r:id="rId3" imgW="1015920" imgH="520560" progId="Equation.3">
                  <p:embed/>
                </p:oleObj>
              </mc:Choice>
              <mc:Fallback>
                <p:oleObj name="Equation" r:id="rId3" imgW="1015920" imgH="5205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18337" y="1536825"/>
                        <a:ext cx="4288050" cy="21969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47047" y="1068072"/>
            <a:ext cx="2810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 deviation: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9446" y="4110335"/>
            <a:ext cx="72539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without the square root, you have 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3600" b="1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b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which is called “</a:t>
            </a:r>
            <a:r>
              <a:rPr lang="en-US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variance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”, </a:t>
            </a:r>
            <a:b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which is also a measure of spread.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42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76200" y="762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 Deviation: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67000" y="95073"/>
            <a:ext cx="481850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/>
              <a:t>Average (almost) distance from the mean</a:t>
            </a:r>
          </a:p>
          <a:p>
            <a:pPr algn="r"/>
            <a:r>
              <a:rPr lang="en-US" sz="2000" i="1" dirty="0" smtClean="0"/>
              <a:t>(let’s do an easy one first)</a:t>
            </a:r>
            <a:endParaRPr lang="en-US" sz="20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578912" y="1752600"/>
            <a:ext cx="1277915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 smtClean="0"/>
              <a:t>example</a:t>
            </a:r>
          </a:p>
          <a:p>
            <a:pPr algn="ctr"/>
            <a:r>
              <a:rPr lang="en-US" sz="3600" dirty="0" smtClean="0"/>
              <a:t>2</a:t>
            </a:r>
          </a:p>
          <a:p>
            <a:pPr algn="ctr"/>
            <a:r>
              <a:rPr lang="en-US" sz="3600" dirty="0" smtClean="0"/>
              <a:t>5</a:t>
            </a:r>
          </a:p>
          <a:p>
            <a:pPr algn="ctr"/>
            <a:r>
              <a:rPr lang="en-US" sz="3600" dirty="0" smtClean="0"/>
              <a:t>6</a:t>
            </a:r>
          </a:p>
          <a:p>
            <a:pPr algn="ctr"/>
            <a:r>
              <a:rPr lang="en-US" sz="3600" dirty="0" smtClean="0"/>
              <a:t>8</a:t>
            </a:r>
          </a:p>
          <a:p>
            <a:pPr algn="ctr"/>
            <a:r>
              <a:rPr lang="en-US" sz="3600" dirty="0" smtClean="0"/>
              <a:t>14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8681080"/>
              </p:ext>
            </p:extLst>
          </p:nvPr>
        </p:nvGraphicFramePr>
        <p:xfrm>
          <a:off x="1247227" y="5126023"/>
          <a:ext cx="1219200" cy="153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73" name="Equation" r:id="rId3" imgW="342720" imgH="431640" progId="Equation.3">
                  <p:embed/>
                </p:oleObj>
              </mc:Choice>
              <mc:Fallback>
                <p:oleObj name="Equation" r:id="rId3" imgW="342720" imgH="4316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7227" y="5126023"/>
                        <a:ext cx="1219200" cy="15335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171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76200" y="762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 Deviation: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800600" y="1560016"/>
            <a:ext cx="1333250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 smtClean="0"/>
              <a:t>Group B</a:t>
            </a:r>
          </a:p>
          <a:p>
            <a:pPr algn="ctr"/>
            <a:r>
              <a:rPr lang="en-US" dirty="0" smtClean="0"/>
              <a:t>42</a:t>
            </a:r>
          </a:p>
          <a:p>
            <a:pPr algn="ctr"/>
            <a:r>
              <a:rPr lang="en-US" dirty="0" smtClean="0"/>
              <a:t>54</a:t>
            </a:r>
          </a:p>
          <a:p>
            <a:pPr algn="ctr"/>
            <a:r>
              <a:rPr lang="en-US" dirty="0" smtClean="0"/>
              <a:t>58</a:t>
            </a:r>
          </a:p>
          <a:p>
            <a:pPr algn="ctr"/>
            <a:r>
              <a:rPr lang="en-US" dirty="0" smtClean="0"/>
              <a:t>62</a:t>
            </a:r>
          </a:p>
          <a:p>
            <a:pPr algn="ctr"/>
            <a:r>
              <a:rPr lang="en-US" dirty="0" smtClean="0"/>
              <a:t>67</a:t>
            </a:r>
          </a:p>
          <a:p>
            <a:pPr algn="ctr"/>
            <a:r>
              <a:rPr lang="en-US" dirty="0" smtClean="0"/>
              <a:t>77</a:t>
            </a:r>
          </a:p>
          <a:p>
            <a:pPr algn="ctr"/>
            <a:r>
              <a:rPr lang="en-US" dirty="0" smtClean="0"/>
              <a:t>77</a:t>
            </a:r>
          </a:p>
          <a:p>
            <a:pPr algn="ctr"/>
            <a:r>
              <a:rPr lang="en-US" dirty="0" smtClean="0"/>
              <a:t>85</a:t>
            </a:r>
          </a:p>
          <a:p>
            <a:pPr algn="ctr"/>
            <a:r>
              <a:rPr lang="en-US" dirty="0" smtClean="0"/>
              <a:t>93</a:t>
            </a:r>
          </a:p>
          <a:p>
            <a:pPr algn="ctr"/>
            <a:r>
              <a:rPr lang="en-US" dirty="0" smtClean="0"/>
              <a:t>100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67000" y="95073"/>
            <a:ext cx="5715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/>
              <a:t>Average (almost) </a:t>
            </a:r>
            <a:br>
              <a:rPr lang="en-US" sz="3600" dirty="0" smtClean="0"/>
            </a:br>
            <a:r>
              <a:rPr lang="en-US" sz="3600" dirty="0" smtClean="0"/>
              <a:t>distance from the mean</a:t>
            </a:r>
          </a:p>
          <a:p>
            <a:pPr algn="r"/>
            <a:r>
              <a:rPr lang="en-US" sz="2000" i="1" dirty="0" smtClean="0"/>
              <a:t>(which group has a larger standard deviation?)</a:t>
            </a:r>
            <a:endParaRPr lang="en-US" sz="20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1" y="1560016"/>
            <a:ext cx="1333891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 smtClean="0"/>
              <a:t>Group A</a:t>
            </a:r>
          </a:p>
          <a:p>
            <a:pPr algn="ctr"/>
            <a:r>
              <a:rPr lang="en-US" dirty="0" smtClean="0"/>
              <a:t>65</a:t>
            </a:r>
          </a:p>
          <a:p>
            <a:pPr algn="ctr"/>
            <a:r>
              <a:rPr lang="en-US" dirty="0" smtClean="0"/>
              <a:t>66</a:t>
            </a:r>
          </a:p>
          <a:p>
            <a:pPr algn="ctr"/>
            <a:r>
              <a:rPr lang="en-US" dirty="0" smtClean="0"/>
              <a:t>67</a:t>
            </a:r>
          </a:p>
          <a:p>
            <a:pPr algn="ctr"/>
            <a:r>
              <a:rPr lang="en-US" dirty="0" smtClean="0"/>
              <a:t>68</a:t>
            </a:r>
          </a:p>
          <a:p>
            <a:pPr algn="ctr"/>
            <a:r>
              <a:rPr lang="en-US" dirty="0" smtClean="0"/>
              <a:t>71</a:t>
            </a:r>
          </a:p>
          <a:p>
            <a:pPr algn="ctr"/>
            <a:r>
              <a:rPr lang="en-US" dirty="0" smtClean="0"/>
              <a:t>73</a:t>
            </a:r>
          </a:p>
          <a:p>
            <a:pPr algn="ctr"/>
            <a:r>
              <a:rPr lang="en-US" dirty="0" smtClean="0"/>
              <a:t>74</a:t>
            </a:r>
          </a:p>
          <a:p>
            <a:pPr algn="ctr"/>
            <a:r>
              <a:rPr lang="en-US" dirty="0" smtClean="0"/>
              <a:t>77</a:t>
            </a:r>
          </a:p>
          <a:p>
            <a:pPr algn="ctr"/>
            <a:r>
              <a:rPr lang="en-US" dirty="0" smtClean="0"/>
              <a:t>77</a:t>
            </a:r>
          </a:p>
          <a:p>
            <a:pPr algn="ctr"/>
            <a:r>
              <a:rPr lang="en-US" dirty="0" smtClean="0"/>
              <a:t>77</a:t>
            </a:r>
          </a:p>
        </p:txBody>
      </p:sp>
    </p:spTree>
    <p:extLst>
      <p:ext uri="{BB962C8B-B14F-4D97-AF65-F5344CB8AC3E}">
        <p14:creationId xmlns:p14="http://schemas.microsoft.com/office/powerpoint/2010/main" val="413302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1129" y="2971802"/>
            <a:ext cx="80848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hangingPunct="1"/>
            <a:r>
              <a:rPr lang="en-US" sz="4400" dirty="0" smtClean="0">
                <a:solidFill>
                  <a:srgbClr val="FFFFFF"/>
                </a:solidFill>
                <a:latin typeface="Gotham Black" pitchFamily="50" charset="0"/>
              </a:rPr>
              <a:t>(ONTO YOUR OWN NOTES)</a:t>
            </a:r>
            <a:endParaRPr lang="en-US" sz="4400" dirty="0">
              <a:solidFill>
                <a:srgbClr val="FFFFFF"/>
              </a:solidFill>
              <a:latin typeface="Gotham Medium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7213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5245" y="2654427"/>
            <a:ext cx="779482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hangingPunct="1"/>
            <a:r>
              <a:rPr lang="en-US" sz="6600" dirty="0" smtClean="0">
                <a:solidFill>
                  <a:srgbClr val="FFFFFF"/>
                </a:solidFill>
                <a:latin typeface="Gotham Black" pitchFamily="50" charset="0"/>
              </a:rPr>
              <a:t>MEAN </a:t>
            </a:r>
            <a:r>
              <a:rPr lang="en-US" sz="6600" dirty="0" err="1" smtClean="0">
                <a:solidFill>
                  <a:srgbClr val="FFFFFF"/>
                </a:solidFill>
                <a:latin typeface="Gotham Black" pitchFamily="50" charset="0"/>
              </a:rPr>
              <a:t>vs</a:t>
            </a:r>
            <a:r>
              <a:rPr lang="en-US" sz="6600" dirty="0" smtClean="0">
                <a:solidFill>
                  <a:srgbClr val="FFFFFF"/>
                </a:solidFill>
                <a:latin typeface="Gotham Black" pitchFamily="50" charset="0"/>
              </a:rPr>
              <a:t> MEDIAN</a:t>
            </a:r>
            <a:endParaRPr lang="en-US" sz="4000" dirty="0">
              <a:solidFill>
                <a:srgbClr val="FFFFFF"/>
              </a:solidFill>
              <a:latin typeface="Gotham Medium" pitchFamily="5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68455" y="3810002"/>
            <a:ext cx="5888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hangingPunct="1"/>
            <a:r>
              <a:rPr lang="en-US" dirty="0" smtClean="0">
                <a:solidFill>
                  <a:srgbClr val="FFFF00"/>
                </a:solidFill>
                <a:latin typeface="Gotham Medium" pitchFamily="50" charset="0"/>
              </a:rPr>
              <a:t>WHAT IS CONSIDERED “AVERAGE”?</a:t>
            </a:r>
            <a:endParaRPr lang="en-US" dirty="0">
              <a:solidFill>
                <a:srgbClr val="FFFF00"/>
              </a:solidFill>
              <a:latin typeface="Gotham Medium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9763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15400" cy="838200"/>
          </a:xfrm>
        </p:spPr>
        <p:txBody>
          <a:bodyPr anchor="t" anchorCtr="0"/>
          <a:lstStyle/>
          <a:p>
            <a:pPr algn="l"/>
            <a:r>
              <a:rPr lang="en-US" sz="3200" dirty="0" smtClean="0">
                <a:latin typeface="Gotham Medium" pitchFamily="50" charset="0"/>
                <a:cs typeface="Arial" pitchFamily="34" charset="0"/>
              </a:rPr>
              <a:t>Ken and Barbie go HOUSE SHOPPING!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1" y="1371600"/>
            <a:ext cx="103746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Gotham Medium" pitchFamily="50" charset="0"/>
              </a:rPr>
              <a:t>$400</a:t>
            </a:r>
          </a:p>
          <a:p>
            <a:r>
              <a:rPr lang="en-US" dirty="0" smtClean="0">
                <a:solidFill>
                  <a:srgbClr val="00B050"/>
                </a:solidFill>
                <a:latin typeface="Gotham Medium" pitchFamily="50" charset="0"/>
              </a:rPr>
              <a:t>$450</a:t>
            </a:r>
          </a:p>
          <a:p>
            <a:r>
              <a:rPr lang="en-US" dirty="0" smtClean="0">
                <a:solidFill>
                  <a:srgbClr val="00B050"/>
                </a:solidFill>
                <a:latin typeface="Gotham Medium" pitchFamily="50" charset="0"/>
              </a:rPr>
              <a:t>$500</a:t>
            </a:r>
          </a:p>
          <a:p>
            <a:r>
              <a:rPr lang="en-US" dirty="0" smtClean="0">
                <a:solidFill>
                  <a:srgbClr val="00B050"/>
                </a:solidFill>
                <a:latin typeface="Gotham Medium" pitchFamily="50" charset="0"/>
              </a:rPr>
              <a:t>$500</a:t>
            </a:r>
          </a:p>
          <a:p>
            <a:r>
              <a:rPr lang="en-US" dirty="0" smtClean="0">
                <a:solidFill>
                  <a:srgbClr val="00B050"/>
                </a:solidFill>
                <a:latin typeface="Gotham Medium" pitchFamily="50" charset="0"/>
              </a:rPr>
              <a:t>$500</a:t>
            </a:r>
          </a:p>
          <a:p>
            <a:r>
              <a:rPr lang="en-US" dirty="0" smtClean="0">
                <a:solidFill>
                  <a:srgbClr val="00B050"/>
                </a:solidFill>
                <a:latin typeface="Gotham Medium" pitchFamily="50" charset="0"/>
              </a:rPr>
              <a:t>$550</a:t>
            </a:r>
          </a:p>
          <a:p>
            <a:r>
              <a:rPr lang="en-US" dirty="0" smtClean="0">
                <a:solidFill>
                  <a:srgbClr val="00B050"/>
                </a:solidFill>
                <a:latin typeface="Gotham Medium" pitchFamily="50" charset="0"/>
              </a:rPr>
              <a:t>$650</a:t>
            </a:r>
          </a:p>
          <a:p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199" y="493960"/>
            <a:ext cx="8001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Gotham Medium" pitchFamily="50" charset="0"/>
              </a:rPr>
              <a:t>Here are the prices of some houses in one neighborhood: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1111081"/>
            <a:ext cx="5943597" cy="1981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95600" y="1640015"/>
            <a:ext cx="5088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  <a:latin typeface="Gotham Medium" pitchFamily="50" charset="0"/>
              </a:rPr>
              <a:t>Mean: $507.</a:t>
            </a:r>
            <a:r>
              <a:rPr lang="en-US" baseline="30000" dirty="0" smtClean="0">
                <a:solidFill>
                  <a:srgbClr val="0033CC"/>
                </a:solidFill>
                <a:latin typeface="Gotham Medium" pitchFamily="50" charset="0"/>
              </a:rPr>
              <a:t>14</a:t>
            </a:r>
            <a:r>
              <a:rPr lang="en-US" dirty="0" smtClean="0">
                <a:solidFill>
                  <a:srgbClr val="0033CC"/>
                </a:solidFill>
                <a:latin typeface="Gotham Medium" pitchFamily="50" charset="0"/>
              </a:rPr>
              <a:t>	Median: $500</a:t>
            </a:r>
            <a:endParaRPr lang="en-US" dirty="0">
              <a:solidFill>
                <a:srgbClr val="0033CC"/>
              </a:solidFill>
              <a:latin typeface="Gotham Medium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3546" y="3992182"/>
            <a:ext cx="19267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C000"/>
                </a:solidFill>
                <a:latin typeface="Gotham Medium" pitchFamily="50" charset="0"/>
              </a:rPr>
              <a:t>$8,000</a:t>
            </a:r>
          </a:p>
          <a:p>
            <a:pPr algn="ctr"/>
            <a:r>
              <a:rPr lang="en-US" dirty="0" smtClean="0">
                <a:solidFill>
                  <a:srgbClr val="FFC000"/>
                </a:solidFill>
                <a:latin typeface="Gotham Medium" pitchFamily="50" charset="0"/>
              </a:rPr>
              <a:t>$10,000</a:t>
            </a:r>
          </a:p>
          <a:p>
            <a:pPr algn="ctr"/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162295"/>
            <a:ext cx="5989132" cy="2030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895601" y="3590767"/>
            <a:ext cx="276998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Gotham Medium" pitchFamily="50" charset="0"/>
              </a:rPr>
              <a:t>Mean: $2394.</a:t>
            </a:r>
            <a:r>
              <a:rPr lang="en-US" baseline="30000" dirty="0" smtClean="0">
                <a:solidFill>
                  <a:srgbClr val="FFC000"/>
                </a:solidFill>
                <a:latin typeface="Gotham Medium" pitchFamily="50" charset="0"/>
              </a:rPr>
              <a:t>44</a:t>
            </a:r>
            <a:endParaRPr lang="en-US" dirty="0">
              <a:solidFill>
                <a:srgbClr val="FFC000"/>
              </a:solidFill>
              <a:latin typeface="Gotham Medium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65590" y="3590764"/>
            <a:ext cx="23182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C000"/>
                </a:solidFill>
                <a:latin typeface="Gotham Medium" pitchFamily="50" charset="0"/>
              </a:rPr>
              <a:t>Median: $</a:t>
            </a:r>
            <a:r>
              <a:rPr lang="en-US" dirty="0" smtClean="0">
                <a:solidFill>
                  <a:srgbClr val="FFC000"/>
                </a:solidFill>
                <a:latin typeface="Gotham Medium" pitchFamily="50" charset="0"/>
              </a:rPr>
              <a:t>500</a:t>
            </a:r>
            <a:endParaRPr lang="en-US" dirty="0">
              <a:solidFill>
                <a:srgbClr val="FFC000"/>
              </a:solidFill>
              <a:latin typeface="Gotham Medium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14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9" grpId="0"/>
      <p:bldP spid="12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305800" cy="685800"/>
          </a:xfrm>
        </p:spPr>
        <p:txBody>
          <a:bodyPr/>
          <a:lstStyle/>
          <a:p>
            <a:pPr algn="l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Building a boxplot 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(if there are NO outliers)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3152" y="838200"/>
            <a:ext cx="288175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b="1" dirty="0" smtClean="0"/>
              <a:t>5 number summary:</a:t>
            </a:r>
          </a:p>
          <a:p>
            <a:pPr algn="r">
              <a:lnSpc>
                <a:spcPct val="150000"/>
              </a:lnSpc>
            </a:pPr>
            <a:r>
              <a:rPr lang="en-US" dirty="0" smtClean="0"/>
              <a:t>Min:   77</a:t>
            </a:r>
          </a:p>
          <a:p>
            <a:pPr algn="r">
              <a:lnSpc>
                <a:spcPct val="150000"/>
              </a:lnSpc>
            </a:pPr>
            <a:r>
              <a:rPr lang="en-US" dirty="0" smtClean="0"/>
              <a:t>Q1:   83</a:t>
            </a:r>
          </a:p>
          <a:p>
            <a:pPr algn="r">
              <a:lnSpc>
                <a:spcPct val="150000"/>
              </a:lnSpc>
            </a:pPr>
            <a:r>
              <a:rPr lang="en-US" dirty="0" smtClean="0"/>
              <a:t>Median:   90</a:t>
            </a:r>
          </a:p>
          <a:p>
            <a:pPr algn="r">
              <a:lnSpc>
                <a:spcPct val="150000"/>
              </a:lnSpc>
            </a:pPr>
            <a:r>
              <a:rPr lang="en-US" dirty="0" smtClean="0"/>
              <a:t>Q3:   94</a:t>
            </a:r>
          </a:p>
          <a:p>
            <a:pPr algn="r">
              <a:lnSpc>
                <a:spcPct val="150000"/>
              </a:lnSpc>
            </a:pPr>
            <a:r>
              <a:rPr lang="en-US" dirty="0" smtClean="0"/>
              <a:t>Max:   99</a:t>
            </a:r>
            <a:endParaRPr lang="en-US" dirty="0"/>
          </a:p>
        </p:txBody>
      </p:sp>
      <p:pic>
        <p:nvPicPr>
          <p:cNvPr id="45058" name="Picture 2" descr="C:\Users\brian\Pictures\box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905000"/>
            <a:ext cx="4300538" cy="215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2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228600" y="2286002"/>
            <a:ext cx="8534400" cy="3942907"/>
          </a:xfrm>
        </p:spPr>
        <p:txBody>
          <a:bodyPr/>
          <a:lstStyle/>
          <a:p>
            <a:pPr marL="1588" indent="-1588">
              <a:buFontTx/>
              <a:buNone/>
            </a:pPr>
            <a:r>
              <a:rPr lang="en-US" dirty="0" smtClean="0">
                <a:solidFill>
                  <a:schemeClr val="accent2"/>
                </a:solidFill>
                <a:latin typeface="Gotham Medium" pitchFamily="50" charset="0"/>
                <a:cs typeface="Arial" pitchFamily="34" charset="0"/>
              </a:rPr>
              <a:t>The </a:t>
            </a:r>
            <a:r>
              <a:rPr lang="en-US" sz="5400" dirty="0" smtClean="0">
                <a:solidFill>
                  <a:srgbClr val="FF0000"/>
                </a:solidFill>
                <a:latin typeface="Gotham Medium" pitchFamily="50" charset="0"/>
                <a:cs typeface="Arial" pitchFamily="34" charset="0"/>
              </a:rPr>
              <a:t>median</a:t>
            </a:r>
            <a:r>
              <a:rPr lang="en-US" dirty="0" smtClean="0">
                <a:solidFill>
                  <a:srgbClr val="FF0000"/>
                </a:solidFill>
                <a:latin typeface="Gotham Medium" pitchFamily="50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accent2"/>
                </a:solidFill>
                <a:latin typeface="Gotham Medium" pitchFamily="50" charset="0"/>
                <a:cs typeface="Arial" pitchFamily="34" charset="0"/>
              </a:rPr>
              <a:t>is a </a:t>
            </a:r>
            <a:br>
              <a:rPr lang="en-US" dirty="0" smtClean="0">
                <a:solidFill>
                  <a:schemeClr val="accent2"/>
                </a:solidFill>
                <a:latin typeface="Gotham Medium" pitchFamily="50" charset="0"/>
                <a:cs typeface="Arial" pitchFamily="34" charset="0"/>
              </a:rPr>
            </a:br>
            <a:r>
              <a:rPr lang="en-US" sz="4000" dirty="0" smtClean="0">
                <a:solidFill>
                  <a:schemeClr val="accent2"/>
                </a:solidFill>
                <a:latin typeface="Gotham Black" pitchFamily="50" charset="0"/>
                <a:cs typeface="Arial" pitchFamily="34" charset="0"/>
              </a:rPr>
              <a:t>BETTER MEASURE OF </a:t>
            </a:r>
            <a:r>
              <a:rPr lang="en-US" sz="4000" dirty="0" smtClean="0">
                <a:solidFill>
                  <a:srgbClr val="FF0000"/>
                </a:solidFill>
                <a:latin typeface="Gotham Black" pitchFamily="50" charset="0"/>
                <a:cs typeface="Arial" pitchFamily="34" charset="0"/>
              </a:rPr>
              <a:t>CENTER</a:t>
            </a:r>
            <a:r>
              <a:rPr lang="en-US" sz="4000" dirty="0" smtClean="0">
                <a:solidFill>
                  <a:schemeClr val="accent2"/>
                </a:solidFill>
                <a:latin typeface="Gotham Black" pitchFamily="50" charset="0"/>
                <a:cs typeface="Arial" pitchFamily="34" charset="0"/>
              </a:rPr>
              <a:t/>
            </a:r>
            <a:br>
              <a:rPr lang="en-US" sz="4000" dirty="0" smtClean="0">
                <a:solidFill>
                  <a:schemeClr val="accent2"/>
                </a:solidFill>
                <a:latin typeface="Gotham Black" pitchFamily="50" charset="0"/>
                <a:cs typeface="Arial" pitchFamily="34" charset="0"/>
              </a:rPr>
            </a:br>
            <a:r>
              <a:rPr lang="en-US" dirty="0" smtClean="0">
                <a:solidFill>
                  <a:schemeClr val="accent2"/>
                </a:solidFill>
                <a:latin typeface="Gotham Medium" pitchFamily="50" charset="0"/>
                <a:cs typeface="Arial" pitchFamily="34" charset="0"/>
              </a:rPr>
              <a:t>than the </a:t>
            </a:r>
            <a:r>
              <a:rPr lang="en-US" sz="5400" dirty="0" smtClean="0">
                <a:solidFill>
                  <a:srgbClr val="FF0000"/>
                </a:solidFill>
                <a:latin typeface="Gotham Medium" pitchFamily="50" charset="0"/>
                <a:cs typeface="Arial" pitchFamily="34" charset="0"/>
              </a:rPr>
              <a:t>mean</a:t>
            </a:r>
            <a:r>
              <a:rPr lang="en-US" dirty="0" smtClean="0">
                <a:solidFill>
                  <a:schemeClr val="accent2"/>
                </a:solidFill>
                <a:latin typeface="Gotham Medium" pitchFamily="50" charset="0"/>
                <a:cs typeface="Arial" pitchFamily="34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" y="890649"/>
            <a:ext cx="868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kern="0" dirty="0">
                <a:solidFill>
                  <a:srgbClr val="2D2DB9">
                    <a:lumMod val="75000"/>
                  </a:srgbClr>
                </a:solidFill>
                <a:latin typeface="Gotham Medium" pitchFamily="50" charset="0"/>
                <a:cs typeface="Arial" pitchFamily="34" charset="0"/>
              </a:rPr>
              <a:t>FOR A </a:t>
            </a:r>
            <a:r>
              <a:rPr lang="en-US" sz="3200" kern="0" dirty="0" smtClean="0">
                <a:solidFill>
                  <a:srgbClr val="2D2DB9">
                    <a:lumMod val="75000"/>
                  </a:srgbClr>
                </a:solidFill>
                <a:latin typeface="Gotham Medium" pitchFamily="50" charset="0"/>
                <a:cs typeface="Arial" pitchFamily="34" charset="0"/>
              </a:rPr>
              <a:t>DISTRIBUTION THAT IS SKEWED</a:t>
            </a:r>
            <a:r>
              <a:rPr lang="en-US" sz="3200" kern="0" dirty="0">
                <a:solidFill>
                  <a:srgbClr val="2D2DB9">
                    <a:lumMod val="75000"/>
                  </a:srgbClr>
                </a:solidFill>
                <a:latin typeface="Gotham Medium" pitchFamily="50" charset="0"/>
                <a:cs typeface="Arial" pitchFamily="34" charset="0"/>
              </a:rPr>
              <a:t/>
            </a:r>
            <a:br>
              <a:rPr lang="en-US" sz="3200" kern="0" dirty="0">
                <a:solidFill>
                  <a:srgbClr val="2D2DB9">
                    <a:lumMod val="75000"/>
                  </a:srgbClr>
                </a:solidFill>
                <a:latin typeface="Gotham Medium" pitchFamily="50" charset="0"/>
                <a:cs typeface="Arial" pitchFamily="34" charset="0"/>
              </a:rPr>
            </a:br>
            <a:r>
              <a:rPr lang="en-US" sz="3200" kern="0" dirty="0">
                <a:solidFill>
                  <a:srgbClr val="2D2DB9">
                    <a:lumMod val="75000"/>
                  </a:srgbClr>
                </a:solidFill>
                <a:latin typeface="Gotham Medium" pitchFamily="50" charset="0"/>
                <a:cs typeface="Arial" pitchFamily="34" charset="0"/>
              </a:rPr>
              <a:t>(OR </a:t>
            </a:r>
            <a:r>
              <a:rPr lang="en-US" sz="3200" kern="0" dirty="0" smtClean="0">
                <a:solidFill>
                  <a:srgbClr val="2D2DB9">
                    <a:lumMod val="75000"/>
                  </a:srgbClr>
                </a:solidFill>
                <a:latin typeface="Gotham Medium" pitchFamily="50" charset="0"/>
                <a:cs typeface="Arial" pitchFamily="34" charset="0"/>
              </a:rPr>
              <a:t>WITH </a:t>
            </a:r>
            <a:r>
              <a:rPr lang="en-US" sz="3200" kern="0" dirty="0">
                <a:solidFill>
                  <a:srgbClr val="2D2DB9">
                    <a:lumMod val="75000"/>
                  </a:srgbClr>
                </a:solidFill>
                <a:latin typeface="Gotham Medium" pitchFamily="50" charset="0"/>
                <a:cs typeface="Arial" pitchFamily="34" charset="0"/>
              </a:rPr>
              <a:t>OUTLIERS):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Well, that’s mean!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 the 1980’s the average salary for students who had majored in Cultural Geography at UNC was over $100,000.</a:t>
            </a:r>
          </a:p>
          <a:p>
            <a:pPr marL="0" indent="0">
              <a:buNone/>
            </a:pPr>
            <a:r>
              <a:rPr lang="en-US" dirty="0" smtClean="0"/>
              <a:t>At most other colleges the average was around $20,000.</a:t>
            </a:r>
            <a:endParaRPr lang="en-US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8382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733800"/>
            <a:ext cx="348342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957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687886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228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9525" y="2654427"/>
            <a:ext cx="652627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hangingPunct="1"/>
            <a:r>
              <a:rPr lang="en-US" sz="6600" dirty="0" smtClean="0">
                <a:solidFill>
                  <a:srgbClr val="FFFFFF"/>
                </a:solidFill>
                <a:latin typeface="Gotham Black" pitchFamily="50" charset="0"/>
              </a:rPr>
              <a:t>ST. DEV </a:t>
            </a:r>
            <a:r>
              <a:rPr lang="en-US" sz="6600" dirty="0" err="1" smtClean="0">
                <a:solidFill>
                  <a:srgbClr val="FFFFFF"/>
                </a:solidFill>
                <a:latin typeface="Gotham Black" pitchFamily="50" charset="0"/>
              </a:rPr>
              <a:t>vs</a:t>
            </a:r>
            <a:r>
              <a:rPr lang="en-US" sz="6600" dirty="0" smtClean="0">
                <a:solidFill>
                  <a:srgbClr val="FFFFFF"/>
                </a:solidFill>
                <a:latin typeface="Gotham Black" pitchFamily="50" charset="0"/>
              </a:rPr>
              <a:t> IQR</a:t>
            </a:r>
            <a:endParaRPr lang="en-US" sz="4000" dirty="0">
              <a:solidFill>
                <a:srgbClr val="FFFFFF"/>
              </a:solidFill>
              <a:latin typeface="Gotham Medium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4812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15400" cy="838200"/>
          </a:xfrm>
        </p:spPr>
        <p:txBody>
          <a:bodyPr anchor="t" anchorCtr="0"/>
          <a:lstStyle/>
          <a:p>
            <a:pPr algn="l"/>
            <a:r>
              <a:rPr lang="en-US" sz="3200" dirty="0" smtClean="0">
                <a:latin typeface="Gotham Medium" pitchFamily="50" charset="0"/>
                <a:cs typeface="Arial" pitchFamily="34" charset="0"/>
              </a:rPr>
              <a:t>Back to Ken and Barbie’s dollhouse…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1" y="1371600"/>
            <a:ext cx="103746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Gotham Medium" pitchFamily="50" charset="0"/>
              </a:rPr>
              <a:t>$400</a:t>
            </a:r>
          </a:p>
          <a:p>
            <a:r>
              <a:rPr lang="en-US" dirty="0" smtClean="0">
                <a:solidFill>
                  <a:srgbClr val="00B050"/>
                </a:solidFill>
                <a:latin typeface="Gotham Medium" pitchFamily="50" charset="0"/>
              </a:rPr>
              <a:t>$450</a:t>
            </a:r>
          </a:p>
          <a:p>
            <a:r>
              <a:rPr lang="en-US" dirty="0" smtClean="0">
                <a:solidFill>
                  <a:srgbClr val="00B050"/>
                </a:solidFill>
                <a:latin typeface="Gotham Medium" pitchFamily="50" charset="0"/>
              </a:rPr>
              <a:t>$500</a:t>
            </a:r>
          </a:p>
          <a:p>
            <a:r>
              <a:rPr lang="en-US" dirty="0" smtClean="0">
                <a:solidFill>
                  <a:srgbClr val="00B050"/>
                </a:solidFill>
                <a:latin typeface="Gotham Medium" pitchFamily="50" charset="0"/>
              </a:rPr>
              <a:t>$500</a:t>
            </a:r>
          </a:p>
          <a:p>
            <a:r>
              <a:rPr lang="en-US" dirty="0" smtClean="0">
                <a:solidFill>
                  <a:srgbClr val="00B050"/>
                </a:solidFill>
                <a:latin typeface="Gotham Medium" pitchFamily="50" charset="0"/>
              </a:rPr>
              <a:t>$500</a:t>
            </a:r>
          </a:p>
          <a:p>
            <a:r>
              <a:rPr lang="en-US" dirty="0" smtClean="0">
                <a:solidFill>
                  <a:srgbClr val="00B050"/>
                </a:solidFill>
                <a:latin typeface="Gotham Medium" pitchFamily="50" charset="0"/>
              </a:rPr>
              <a:t>$550</a:t>
            </a:r>
          </a:p>
          <a:p>
            <a:r>
              <a:rPr lang="en-US" dirty="0" smtClean="0">
                <a:solidFill>
                  <a:srgbClr val="00B050"/>
                </a:solidFill>
                <a:latin typeface="Gotham Medium" pitchFamily="50" charset="0"/>
              </a:rPr>
              <a:t>$650</a:t>
            </a:r>
          </a:p>
          <a:p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1111081"/>
            <a:ext cx="5943597" cy="1981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95600" y="1640015"/>
            <a:ext cx="4613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33CC"/>
                </a:solidFill>
                <a:latin typeface="Gotham Medium" pitchFamily="50" charset="0"/>
              </a:rPr>
              <a:t>St.Dev</a:t>
            </a:r>
            <a:r>
              <a:rPr lang="en-US" dirty="0" smtClean="0">
                <a:solidFill>
                  <a:srgbClr val="0033CC"/>
                </a:solidFill>
                <a:latin typeface="Gotham Medium" pitchFamily="50" charset="0"/>
              </a:rPr>
              <a:t>: $78.</a:t>
            </a:r>
            <a:r>
              <a:rPr lang="en-US" baseline="30000" dirty="0" smtClean="0">
                <a:solidFill>
                  <a:srgbClr val="0033CC"/>
                </a:solidFill>
                <a:latin typeface="Gotham Medium" pitchFamily="50" charset="0"/>
              </a:rPr>
              <a:t>68</a:t>
            </a:r>
            <a:r>
              <a:rPr lang="en-US" dirty="0" smtClean="0">
                <a:solidFill>
                  <a:srgbClr val="0033CC"/>
                </a:solidFill>
                <a:latin typeface="Gotham Medium" pitchFamily="50" charset="0"/>
              </a:rPr>
              <a:t>	IQR: $100*</a:t>
            </a:r>
            <a:endParaRPr lang="en-US" dirty="0">
              <a:solidFill>
                <a:srgbClr val="0033CC"/>
              </a:solidFill>
              <a:latin typeface="Gotham Medium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3546" y="3992182"/>
            <a:ext cx="19267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C000"/>
                </a:solidFill>
                <a:latin typeface="Gotham Medium" pitchFamily="50" charset="0"/>
              </a:rPr>
              <a:t>$8,000</a:t>
            </a:r>
          </a:p>
          <a:p>
            <a:pPr algn="ctr"/>
            <a:r>
              <a:rPr lang="en-US" dirty="0" smtClean="0">
                <a:solidFill>
                  <a:srgbClr val="FFC000"/>
                </a:solidFill>
                <a:latin typeface="Gotham Medium" pitchFamily="50" charset="0"/>
              </a:rPr>
              <a:t>$10,000</a:t>
            </a:r>
          </a:p>
          <a:p>
            <a:pPr algn="ctr"/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162295"/>
            <a:ext cx="5989132" cy="2030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895601" y="3590767"/>
            <a:ext cx="276998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C000"/>
                </a:solidFill>
                <a:latin typeface="Gotham Medium" pitchFamily="50" charset="0"/>
              </a:rPr>
              <a:t>St.Dev</a:t>
            </a:r>
            <a:r>
              <a:rPr lang="en-US" dirty="0" smtClean="0">
                <a:solidFill>
                  <a:srgbClr val="FFC000"/>
                </a:solidFill>
                <a:latin typeface="Gotham Medium" pitchFamily="50" charset="0"/>
              </a:rPr>
              <a:t>: $3778.</a:t>
            </a:r>
            <a:r>
              <a:rPr lang="en-US" baseline="30000" dirty="0" smtClean="0">
                <a:solidFill>
                  <a:srgbClr val="FFC000"/>
                </a:solidFill>
                <a:latin typeface="Gotham Medium" pitchFamily="50" charset="0"/>
              </a:rPr>
              <a:t>84</a:t>
            </a:r>
            <a:endParaRPr lang="en-US" dirty="0">
              <a:solidFill>
                <a:srgbClr val="FFC000"/>
              </a:solidFill>
              <a:latin typeface="Gotham Medium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65590" y="3590764"/>
            <a:ext cx="16786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Gotham Medium" pitchFamily="50" charset="0"/>
              </a:rPr>
              <a:t>IQR: $150</a:t>
            </a:r>
            <a:endParaRPr lang="en-US" dirty="0">
              <a:solidFill>
                <a:srgbClr val="FFC000"/>
              </a:solidFill>
              <a:latin typeface="Gotham Medium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838018"/>
            <a:ext cx="8458200" cy="175432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Gotham Medium" pitchFamily="50" charset="0"/>
              </a:rPr>
              <a:t>$78.</a:t>
            </a:r>
            <a:r>
              <a:rPr lang="en-US" sz="3600" baseline="30000" dirty="0" smtClean="0">
                <a:solidFill>
                  <a:schemeClr val="bg1"/>
                </a:solidFill>
                <a:latin typeface="Gotham Medium" pitchFamily="50" charset="0"/>
              </a:rPr>
              <a:t>68</a:t>
            </a:r>
            <a:r>
              <a:rPr lang="en-US" sz="3600" dirty="0" smtClean="0">
                <a:solidFill>
                  <a:schemeClr val="bg1"/>
                </a:solidFill>
                <a:latin typeface="Gotham Medium" pitchFamily="50" charset="0"/>
              </a:rPr>
              <a:t> is the typical distance from the </a:t>
            </a:r>
            <a:r>
              <a:rPr lang="en-US" sz="3600" u="sng" dirty="0" smtClean="0">
                <a:solidFill>
                  <a:schemeClr val="bg1"/>
                </a:solidFill>
                <a:latin typeface="Gotham Medium" pitchFamily="50" charset="0"/>
              </a:rPr>
              <a:t>mean</a:t>
            </a:r>
            <a:r>
              <a:rPr lang="en-US" sz="3600" dirty="0" smtClean="0">
                <a:solidFill>
                  <a:schemeClr val="bg1"/>
                </a:solidFill>
                <a:latin typeface="Gotham Medium" pitchFamily="50" charset="0"/>
              </a:rPr>
              <a:t> house price for the houses in this neighborhood.</a:t>
            </a:r>
            <a:endParaRPr lang="en-US" sz="3600" dirty="0">
              <a:solidFill>
                <a:schemeClr val="bg1"/>
              </a:solidFill>
              <a:latin typeface="Gotham Medium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02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9" grpId="0"/>
      <p:bldP spid="12" grpId="0" animBg="1"/>
      <p:bldP spid="5" grpId="0"/>
      <p:bldP spid="3" grpId="0" animBg="1"/>
      <p:bldP spid="3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8686800" cy="5105400"/>
          </a:xfrm>
        </p:spPr>
        <p:txBody>
          <a:bodyPr/>
          <a:lstStyle/>
          <a:p>
            <a:pPr marL="1588" indent="-1588">
              <a:buFontTx/>
              <a:buNone/>
            </a:pPr>
            <a:r>
              <a:rPr lang="en-US" dirty="0" smtClean="0">
                <a:solidFill>
                  <a:srgbClr val="820000"/>
                </a:solidFill>
                <a:latin typeface="Gotham Medium" pitchFamily="50" charset="0"/>
                <a:cs typeface="Arial" pitchFamily="34" charset="0"/>
              </a:rPr>
              <a:t>FOR A DISTRIBUTION THAT IS SKEWED</a:t>
            </a:r>
            <a:br>
              <a:rPr lang="en-US" dirty="0" smtClean="0">
                <a:solidFill>
                  <a:srgbClr val="820000"/>
                </a:solidFill>
                <a:latin typeface="Gotham Medium" pitchFamily="50" charset="0"/>
                <a:cs typeface="Arial" pitchFamily="34" charset="0"/>
              </a:rPr>
            </a:br>
            <a:r>
              <a:rPr lang="en-US" dirty="0" smtClean="0">
                <a:solidFill>
                  <a:srgbClr val="820000"/>
                </a:solidFill>
                <a:latin typeface="Gotham Medium" pitchFamily="50" charset="0"/>
                <a:cs typeface="Arial" pitchFamily="34" charset="0"/>
              </a:rPr>
              <a:t>(or has outliers):</a:t>
            </a:r>
          </a:p>
          <a:p>
            <a:pPr marL="1588" indent="-1588">
              <a:buFontTx/>
              <a:buNone/>
            </a:pPr>
            <a:r>
              <a:rPr lang="en-US" dirty="0" smtClean="0">
                <a:solidFill>
                  <a:srgbClr val="FF0000"/>
                </a:solidFill>
                <a:latin typeface="Gotham Medium" pitchFamily="50" charset="0"/>
                <a:cs typeface="Arial" pitchFamily="34" charset="0"/>
              </a:rPr>
              <a:t>The </a:t>
            </a:r>
            <a:r>
              <a:rPr lang="en-US" sz="5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otham Medium" pitchFamily="50" charset="0"/>
                <a:cs typeface="Arial" pitchFamily="34" charset="0"/>
              </a:rPr>
              <a:t>IQR</a:t>
            </a:r>
            <a:r>
              <a:rPr lang="en-US" sz="5400" dirty="0" smtClean="0">
                <a:solidFill>
                  <a:srgbClr val="FF0000"/>
                </a:solidFill>
                <a:latin typeface="Gotham Medium" pitchFamily="50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Gotham Medium" pitchFamily="50" charset="0"/>
                <a:cs typeface="Arial" pitchFamily="34" charset="0"/>
              </a:rPr>
              <a:t>is a </a:t>
            </a:r>
            <a:br>
              <a:rPr lang="en-US" dirty="0" smtClean="0">
                <a:solidFill>
                  <a:srgbClr val="FF0000"/>
                </a:solidFill>
                <a:latin typeface="Gotham Medium" pitchFamily="50" charset="0"/>
                <a:cs typeface="Arial" pitchFamily="34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Gotham Black" pitchFamily="50" charset="0"/>
                <a:cs typeface="Arial" pitchFamily="34" charset="0"/>
              </a:rPr>
              <a:t>BETTER MEASURE OF </a:t>
            </a:r>
            <a:r>
              <a:rPr lang="en-US" sz="4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otham Black" pitchFamily="50" charset="0"/>
                <a:cs typeface="Arial" pitchFamily="34" charset="0"/>
              </a:rPr>
              <a:t>SPREAD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otham Black" pitchFamily="50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Gotham Black" pitchFamily="50" charset="0"/>
                <a:cs typeface="Arial" pitchFamily="34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Gotham Black" pitchFamily="50" charset="0"/>
                <a:cs typeface="Arial" pitchFamily="34" charset="0"/>
              </a:rPr>
            </a:br>
            <a:r>
              <a:rPr lang="en-US" dirty="0" smtClean="0">
                <a:solidFill>
                  <a:srgbClr val="FF0000"/>
                </a:solidFill>
                <a:latin typeface="Gotham Medium" pitchFamily="50" charset="0"/>
                <a:cs typeface="Arial" pitchFamily="34" charset="0"/>
              </a:rPr>
              <a:t>than </a:t>
            </a:r>
            <a:r>
              <a:rPr lang="en-US" sz="5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otham Medium" pitchFamily="50" charset="0"/>
                <a:cs typeface="Arial" pitchFamily="34" charset="0"/>
              </a:rPr>
              <a:t>standard deviation </a:t>
            </a:r>
            <a:r>
              <a:rPr lang="en-US" sz="5400" dirty="0" smtClean="0">
                <a:solidFill>
                  <a:srgbClr val="FF0000"/>
                </a:solidFill>
                <a:latin typeface="Gotham Medium" pitchFamily="50" charset="0"/>
                <a:cs typeface="Arial" pitchFamily="34" charset="0"/>
              </a:rPr>
              <a:t/>
            </a:r>
            <a:br>
              <a:rPr lang="en-US" sz="5400" dirty="0" smtClean="0">
                <a:solidFill>
                  <a:srgbClr val="FF0000"/>
                </a:solidFill>
                <a:latin typeface="Gotham Medium" pitchFamily="50" charset="0"/>
                <a:cs typeface="Arial" pitchFamily="34" charset="0"/>
              </a:rPr>
            </a:br>
            <a:r>
              <a:rPr lang="en-US" sz="5400" dirty="0" smtClean="0">
                <a:solidFill>
                  <a:srgbClr val="FF0000"/>
                </a:solidFill>
                <a:latin typeface="Gotham Medium" pitchFamily="50" charset="0"/>
                <a:cs typeface="Arial" pitchFamily="34" charset="0"/>
              </a:rPr>
              <a:t>			</a:t>
            </a:r>
            <a:r>
              <a:rPr lang="en-US" dirty="0" smtClean="0">
                <a:solidFill>
                  <a:srgbClr val="FF0000"/>
                </a:solidFill>
                <a:latin typeface="Gotham Medium" pitchFamily="50" charset="0"/>
                <a:cs typeface="Arial" pitchFamily="34" charset="0"/>
              </a:rPr>
              <a:t>or </a:t>
            </a:r>
            <a:r>
              <a:rPr lang="en-US" sz="54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Gotham Medium" pitchFamily="50" charset="0"/>
                <a:cs typeface="Arial" pitchFamily="34" charset="0"/>
              </a:rPr>
              <a:t>range</a:t>
            </a:r>
            <a:r>
              <a:rPr lang="en-US" dirty="0" smtClean="0">
                <a:solidFill>
                  <a:srgbClr val="FF0000"/>
                </a:solidFill>
                <a:latin typeface="Gotham Medium" pitchFamily="50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161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836952"/>
              </p:ext>
            </p:extLst>
          </p:nvPr>
        </p:nvGraphicFramePr>
        <p:xfrm>
          <a:off x="304802" y="76203"/>
          <a:ext cx="8305801" cy="474288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48000"/>
                <a:gridCol w="2590800"/>
                <a:gridCol w="2667001"/>
              </a:tblGrid>
              <a:tr h="1390081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Gotham Black" pitchFamily="50" charset="0"/>
                        </a:rPr>
                        <a:t>DISTRIBUTION IS…</a:t>
                      </a:r>
                      <a:endParaRPr lang="en-US" sz="2800" b="0" dirty="0">
                        <a:latin typeface="Gotham Black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Gotham Black" pitchFamily="50" charset="0"/>
                        </a:rPr>
                        <a:t>FOR </a:t>
                      </a:r>
                      <a:r>
                        <a:rPr lang="en-US" sz="3200" b="0" dirty="0" smtClean="0">
                          <a:solidFill>
                            <a:srgbClr val="FFFF00"/>
                          </a:solidFill>
                          <a:latin typeface="Gotham Black" pitchFamily="50" charset="0"/>
                        </a:rPr>
                        <a:t>CENTER</a:t>
                      </a:r>
                      <a:r>
                        <a:rPr lang="en-US" sz="2400" b="0" dirty="0" smtClean="0">
                          <a:latin typeface="Gotham Black" pitchFamily="50" charset="0"/>
                        </a:rPr>
                        <a:t>, USE:</a:t>
                      </a:r>
                      <a:endParaRPr lang="en-US" sz="2400" b="0" dirty="0">
                        <a:latin typeface="Gotham Black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Gotham Black" pitchFamily="50" charset="0"/>
                        </a:rPr>
                        <a:t>FOR </a:t>
                      </a:r>
                      <a:r>
                        <a:rPr lang="en-US" sz="3200" b="0" dirty="0" smtClean="0">
                          <a:solidFill>
                            <a:srgbClr val="FFFF00"/>
                          </a:solidFill>
                          <a:latin typeface="Gotham Black" pitchFamily="50" charset="0"/>
                        </a:rPr>
                        <a:t>SPREAD</a:t>
                      </a:r>
                      <a:r>
                        <a:rPr lang="en-US" sz="2400" b="0" dirty="0" smtClean="0">
                          <a:latin typeface="Gotham Black" pitchFamily="50" charset="0"/>
                        </a:rPr>
                        <a:t>, USE:</a:t>
                      </a:r>
                      <a:endParaRPr lang="en-US" sz="2400" b="0" dirty="0">
                        <a:latin typeface="Gotham Black" pitchFamily="50" charset="0"/>
                      </a:endParaRPr>
                    </a:p>
                  </a:txBody>
                  <a:tcPr anchor="ctr"/>
                </a:tc>
              </a:tr>
              <a:tr h="1706666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Archer Bold" pitchFamily="50" charset="0"/>
                        </a:rPr>
                        <a:t>ROUGHLY SYMMETRIC</a:t>
                      </a:r>
                      <a:endParaRPr lang="en-US" sz="2800" b="0" dirty="0">
                        <a:latin typeface="Archer Bold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Gotham Black" pitchFamily="50" charset="0"/>
                        </a:rPr>
                        <a:t>mean </a:t>
                      </a:r>
                    </a:p>
                    <a:p>
                      <a:pPr algn="ctr"/>
                      <a:r>
                        <a:rPr lang="en-US" sz="2800" b="0" dirty="0" smtClean="0">
                          <a:solidFill>
                            <a:srgbClr val="0033CC"/>
                          </a:solidFill>
                          <a:latin typeface="Gotham Black" pitchFamily="50" charset="0"/>
                        </a:rPr>
                        <a:t>OR</a:t>
                      </a:r>
                      <a:r>
                        <a:rPr lang="en-US" sz="2800" b="0" dirty="0" smtClean="0">
                          <a:latin typeface="Gotham Black" pitchFamily="50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800" b="0" dirty="0" smtClean="0">
                          <a:latin typeface="Gotham Black" pitchFamily="50" charset="0"/>
                        </a:rPr>
                        <a:t>median</a:t>
                      </a:r>
                      <a:endParaRPr lang="en-US" sz="2800" b="0" dirty="0">
                        <a:latin typeface="Gotham Black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Gotham Black" pitchFamily="50" charset="0"/>
                        </a:rPr>
                        <a:t>standard deviation </a:t>
                      </a:r>
                    </a:p>
                    <a:p>
                      <a:pPr algn="ctr"/>
                      <a:r>
                        <a:rPr lang="en-US" sz="2800" b="0" dirty="0" smtClean="0">
                          <a:solidFill>
                            <a:srgbClr val="0033CC"/>
                          </a:solidFill>
                          <a:latin typeface="Gotham Black" pitchFamily="50" charset="0"/>
                        </a:rPr>
                        <a:t>OR</a:t>
                      </a:r>
                      <a:r>
                        <a:rPr lang="en-US" sz="2800" b="0" dirty="0" smtClean="0">
                          <a:latin typeface="Gotham Black" pitchFamily="50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800" b="0" dirty="0" smtClean="0">
                          <a:latin typeface="Gotham Black" pitchFamily="50" charset="0"/>
                        </a:rPr>
                        <a:t>IQR</a:t>
                      </a:r>
                      <a:endParaRPr lang="en-US" sz="2800" b="0" dirty="0">
                        <a:latin typeface="Gotham Black" pitchFamily="50" charset="0"/>
                      </a:endParaRPr>
                    </a:p>
                  </a:txBody>
                  <a:tcPr anchor="ctr"/>
                </a:tc>
              </a:tr>
              <a:tr h="1475254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 smtClean="0">
                          <a:latin typeface="Creepy" pitchFamily="82" charset="0"/>
                        </a:rPr>
                        <a:t>SKEWED</a:t>
                      </a:r>
                      <a:r>
                        <a:rPr lang="en-US" sz="4000" b="0" dirty="0" smtClean="0">
                          <a:latin typeface="Gotham Black" pitchFamily="50" charset="0"/>
                        </a:rPr>
                        <a:t> </a:t>
                      </a:r>
                      <a:r>
                        <a:rPr lang="en-US" sz="2800" b="0" dirty="0" smtClean="0">
                          <a:latin typeface="Gotham Black" pitchFamily="50" charset="0"/>
                        </a:rPr>
                        <a:t/>
                      </a:r>
                      <a:br>
                        <a:rPr lang="en-US" sz="2800" b="0" dirty="0" smtClean="0">
                          <a:latin typeface="Gotham Black" pitchFamily="50" charset="0"/>
                        </a:rPr>
                      </a:br>
                      <a:r>
                        <a:rPr lang="en-US" sz="2800" b="0" dirty="0" smtClean="0">
                          <a:latin typeface="Gotham Black" pitchFamily="50" charset="0"/>
                        </a:rPr>
                        <a:t>(OR HAS OUTLIERS)</a:t>
                      </a:r>
                      <a:endParaRPr lang="en-US" sz="2800" b="0" dirty="0">
                        <a:latin typeface="Gotham Black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Gotham Black" pitchFamily="50" charset="0"/>
                        </a:rPr>
                        <a:t>median</a:t>
                      </a:r>
                      <a:endParaRPr lang="en-US" sz="2800" b="0" dirty="0">
                        <a:latin typeface="Gotham Black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Gotham Black" pitchFamily="50" charset="0"/>
                        </a:rPr>
                        <a:t>IQR</a:t>
                      </a:r>
                      <a:endParaRPr lang="en-US" sz="2800" b="0" dirty="0">
                        <a:latin typeface="Gotham Black" pitchFamily="50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946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76200" y="762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4000" dirty="0" smtClean="0">
                <a:latin typeface="Gotham Medium" pitchFamily="50" charset="0"/>
              </a:rPr>
              <a:t>Mean, Median, and </a:t>
            </a:r>
            <a:r>
              <a:rPr lang="en-US" sz="4000" dirty="0" err="1" smtClean="0">
                <a:latin typeface="Gotham Medium" pitchFamily="50" charset="0"/>
              </a:rPr>
              <a:t>Skewness</a:t>
            </a:r>
            <a:endParaRPr lang="en-US" sz="4000" dirty="0" smtClean="0">
              <a:latin typeface="Gotham Medium" pitchFamily="50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38453" y="44958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4000" dirty="0" smtClean="0">
                <a:latin typeface="Gotham Medium" pitchFamily="50" charset="0"/>
              </a:rPr>
              <a:t>Balancing Point? (mean)</a:t>
            </a: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914400"/>
            <a:ext cx="8544506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 bwMode="auto">
          <a:xfrm flipV="1">
            <a:off x="4288466" y="1600200"/>
            <a:ext cx="0" cy="182880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1948856" y="1828800"/>
            <a:ext cx="0" cy="160020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V="1">
            <a:off x="6806875" y="1828800"/>
            <a:ext cx="0" cy="160020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V="1">
            <a:off x="1524000" y="2743200"/>
            <a:ext cx="0" cy="68580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flipV="1">
            <a:off x="7228367" y="2743200"/>
            <a:ext cx="0" cy="68580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786389" y="2357735"/>
            <a:ext cx="840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Mean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82295" y="1432702"/>
            <a:ext cx="1067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Median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05772" y="2372833"/>
            <a:ext cx="840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Mean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26867" y="1447800"/>
            <a:ext cx="1067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Median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152400" y="762000"/>
            <a:ext cx="2743200" cy="2971800"/>
          </a:xfrm>
          <a:prstGeom prst="rect">
            <a:avLst/>
          </a:prstGeom>
          <a:solidFill>
            <a:srgbClr val="99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5791200" y="762000"/>
            <a:ext cx="3048000" cy="2971800"/>
          </a:xfrm>
          <a:prstGeom prst="rect">
            <a:avLst/>
          </a:prstGeom>
          <a:solidFill>
            <a:srgbClr val="99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93175" y="916221"/>
            <a:ext cx="97975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smtClean="0">
                <a:latin typeface="Arial" pitchFamily="34" charset="0"/>
                <a:cs typeface="Arial" pitchFamily="34" charset="0"/>
              </a:rPr>
              <a:t>Mean</a:t>
            </a:r>
          </a:p>
          <a:p>
            <a:pPr algn="ctr"/>
            <a:r>
              <a:rPr lang="en-US" sz="1800" b="1" dirty="0" smtClean="0">
                <a:latin typeface="Arial" pitchFamily="34" charset="0"/>
                <a:cs typeface="Arial" pitchFamily="34" charset="0"/>
              </a:rPr>
              <a:t>Median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81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24" grpId="0"/>
      <p:bldP spid="29" grpId="0" animBg="1"/>
      <p:bldP spid="3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76200" y="76200"/>
            <a:ext cx="845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sz="3600" dirty="0" smtClean="0">
                <a:latin typeface="Gotham Black" pitchFamily="50" charset="0"/>
              </a:rPr>
              <a:t>Comparing standard deviations</a:t>
            </a:r>
            <a:br>
              <a:rPr lang="en-US" sz="3600" dirty="0" smtClean="0">
                <a:latin typeface="Gotham Black" pitchFamily="50" charset="0"/>
              </a:rPr>
            </a:br>
            <a:r>
              <a:rPr lang="en-US" sz="2400" dirty="0" smtClean="0">
                <a:latin typeface="Gotham Medium" pitchFamily="50" charset="0"/>
              </a:rPr>
              <a:t>(typical or “average-</a:t>
            </a:r>
            <a:r>
              <a:rPr lang="en-US" sz="2400" dirty="0" err="1" smtClean="0">
                <a:latin typeface="Gotham Medium" pitchFamily="50" charset="0"/>
              </a:rPr>
              <a:t>ish</a:t>
            </a:r>
            <a:r>
              <a:rPr lang="en-US" sz="2400" dirty="0" smtClean="0">
                <a:latin typeface="Gotham Medium" pitchFamily="50" charset="0"/>
              </a:rPr>
              <a:t>” distance from the mean)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14400" y="1524000"/>
            <a:ext cx="7772400" cy="762000"/>
            <a:chOff x="563583" y="1524000"/>
            <a:chExt cx="7772400" cy="762000"/>
          </a:xfrm>
        </p:grpSpPr>
        <p:cxnSp>
          <p:nvCxnSpPr>
            <p:cNvPr id="5" name="Straight Connector 4"/>
            <p:cNvCxnSpPr/>
            <p:nvPr/>
          </p:nvCxnSpPr>
          <p:spPr bwMode="auto">
            <a:xfrm>
              <a:off x="563583" y="1905000"/>
              <a:ext cx="7772400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" name="Oval 1"/>
            <p:cNvSpPr/>
            <p:nvPr/>
          </p:nvSpPr>
          <p:spPr bwMode="auto">
            <a:xfrm>
              <a:off x="4145478" y="1524000"/>
              <a:ext cx="350322" cy="35032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4526478" y="1524000"/>
              <a:ext cx="350322" cy="35032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4907478" y="1524000"/>
              <a:ext cx="350322" cy="35032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3764478" y="1524000"/>
              <a:ext cx="350322" cy="35032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3383478" y="1524000"/>
              <a:ext cx="350322" cy="35032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7391400" y="1524000"/>
              <a:ext cx="350322" cy="35032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914400" y="1524000"/>
              <a:ext cx="350322" cy="35032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826931" y="1905000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Gotham Medium" pitchFamily="50" charset="0"/>
                </a:rPr>
                <a:t>20</a:t>
              </a:r>
              <a:endParaRPr lang="en-US" sz="1800" dirty="0">
                <a:latin typeface="Gotham Medium" pitchFamily="50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057475" y="1910040"/>
              <a:ext cx="4956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>
                  <a:latin typeface="Gotham Medium" pitchFamily="50" charset="0"/>
                </a:rPr>
                <a:t>50</a:t>
              </a:r>
              <a:endParaRPr lang="en-US" sz="1800" dirty="0">
                <a:latin typeface="Gotham Medium" pitchFamily="50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314399" y="1916668"/>
              <a:ext cx="4972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>
                  <a:latin typeface="Gotham Medium" pitchFamily="50" charset="0"/>
                </a:rPr>
                <a:t>80</a:t>
              </a:r>
              <a:endParaRPr lang="en-US" sz="1800" dirty="0">
                <a:latin typeface="Gotham Medium" pitchFamily="50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14400" y="2971800"/>
            <a:ext cx="7772400" cy="762000"/>
            <a:chOff x="563583" y="2971800"/>
            <a:chExt cx="7772400" cy="762000"/>
          </a:xfrm>
        </p:grpSpPr>
        <p:cxnSp>
          <p:nvCxnSpPr>
            <p:cNvPr id="23" name="Straight Connector 22"/>
            <p:cNvCxnSpPr/>
            <p:nvPr/>
          </p:nvCxnSpPr>
          <p:spPr bwMode="auto">
            <a:xfrm>
              <a:off x="563583" y="3352800"/>
              <a:ext cx="7772400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" name="Oval 12"/>
            <p:cNvSpPr/>
            <p:nvPr/>
          </p:nvSpPr>
          <p:spPr bwMode="auto">
            <a:xfrm>
              <a:off x="4145478" y="2971800"/>
              <a:ext cx="350322" cy="35032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6324600" y="2971800"/>
              <a:ext cx="350322" cy="35032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5212278" y="2971800"/>
              <a:ext cx="350322" cy="35032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3078678" y="2971800"/>
              <a:ext cx="350322" cy="35032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1981200" y="2971800"/>
              <a:ext cx="350322" cy="35032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7391400" y="2971800"/>
              <a:ext cx="350322" cy="35032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914400" y="2971800"/>
              <a:ext cx="350322" cy="35032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38200" y="3352800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Gotham Medium" pitchFamily="50" charset="0"/>
                </a:rPr>
                <a:t>20</a:t>
              </a:r>
              <a:endParaRPr lang="en-US" sz="1800" dirty="0">
                <a:latin typeface="Gotham Medium" pitchFamily="50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068744" y="3357840"/>
              <a:ext cx="4956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>
                  <a:latin typeface="Gotham Medium" pitchFamily="50" charset="0"/>
                </a:rPr>
                <a:t>50</a:t>
              </a:r>
              <a:endParaRPr lang="en-US" sz="1800" dirty="0">
                <a:latin typeface="Gotham Medium" pitchFamily="50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325668" y="3364468"/>
              <a:ext cx="4972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>
                  <a:latin typeface="Gotham Medium" pitchFamily="50" charset="0"/>
                </a:rPr>
                <a:t>80</a:t>
              </a:r>
              <a:endParaRPr lang="en-US" sz="1800" dirty="0">
                <a:latin typeface="Gotham Medium" pitchFamily="50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914400" y="4418610"/>
            <a:ext cx="7772400" cy="762990"/>
            <a:chOff x="563583" y="4418610"/>
            <a:chExt cx="7772400" cy="762990"/>
          </a:xfrm>
        </p:grpSpPr>
        <p:cxnSp>
          <p:nvCxnSpPr>
            <p:cNvPr id="27" name="Straight Connector 26"/>
            <p:cNvCxnSpPr/>
            <p:nvPr/>
          </p:nvCxnSpPr>
          <p:spPr bwMode="auto">
            <a:xfrm>
              <a:off x="563583" y="4800600"/>
              <a:ext cx="7772400" cy="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" name="Oval 20"/>
            <p:cNvSpPr/>
            <p:nvPr/>
          </p:nvSpPr>
          <p:spPr bwMode="auto">
            <a:xfrm>
              <a:off x="4145478" y="4419600"/>
              <a:ext cx="350322" cy="35032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7041078" y="4418610"/>
              <a:ext cx="350322" cy="35032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6698673" y="4419600"/>
              <a:ext cx="350322" cy="35032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1600200" y="4419600"/>
              <a:ext cx="350322" cy="35032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1264722" y="4418610"/>
              <a:ext cx="350322" cy="35032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7391400" y="4419600"/>
              <a:ext cx="350322" cy="35032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914400" y="4419600"/>
              <a:ext cx="350322" cy="35032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49469" y="4800600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Gotham Medium" pitchFamily="50" charset="0"/>
                </a:rPr>
                <a:t>20</a:t>
              </a:r>
              <a:endParaRPr lang="en-US" sz="1800" dirty="0">
                <a:latin typeface="Gotham Medium" pitchFamily="50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080012" y="4805640"/>
              <a:ext cx="4956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>
                  <a:latin typeface="Gotham Medium" pitchFamily="50" charset="0"/>
                </a:rPr>
                <a:t>50</a:t>
              </a:r>
              <a:endParaRPr lang="en-US" sz="1800" dirty="0">
                <a:latin typeface="Gotham Medium" pitchFamily="50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336937" y="4812268"/>
              <a:ext cx="4972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>
                  <a:latin typeface="Gotham Medium" pitchFamily="50" charset="0"/>
                </a:rPr>
                <a:t>80</a:t>
              </a:r>
              <a:endParaRPr lang="en-US" sz="1800" dirty="0">
                <a:latin typeface="Gotham Medium" pitchFamily="50" charset="0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228601" y="1501914"/>
            <a:ext cx="5597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Gotham Black" pitchFamily="50" charset="0"/>
              </a:rPr>
              <a:t>X</a:t>
            </a:r>
            <a:endParaRPr lang="en-US" sz="4000" dirty="0">
              <a:latin typeface="Gotham Black" pitchFamily="50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28600" y="2949714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Gotham Black" pitchFamily="50" charset="0"/>
              </a:rPr>
              <a:t>Y</a:t>
            </a:r>
            <a:endParaRPr lang="en-US" sz="4000" dirty="0">
              <a:latin typeface="Gotham Black" pitchFamily="50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28600" y="4397514"/>
            <a:ext cx="5421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Gotham Black" pitchFamily="50" charset="0"/>
              </a:rPr>
              <a:t>Z</a:t>
            </a:r>
            <a:endParaRPr lang="en-US" sz="4000" dirty="0">
              <a:latin typeface="Gotham 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04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98133" y="2741505"/>
            <a:ext cx="135966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eaLnBrk="1" hangingPunct="1"/>
            <a:r>
              <a:rPr lang="en-US" sz="8800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aramond Pro" pitchFamily="18" charset="0"/>
                <a:cs typeface="Arial" charset="0"/>
              </a:rPr>
              <a:t>fin</a:t>
            </a:r>
          </a:p>
        </p:txBody>
      </p:sp>
    </p:spTree>
    <p:extLst>
      <p:ext uri="{BB962C8B-B14F-4D97-AF65-F5344CB8AC3E}">
        <p14:creationId xmlns:p14="http://schemas.microsoft.com/office/powerpoint/2010/main" val="211836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305800" cy="685800"/>
          </a:xfrm>
        </p:spPr>
        <p:txBody>
          <a:bodyPr/>
          <a:lstStyle/>
          <a:p>
            <a:pPr algn="l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Building a boxplot 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 slightly weird one…)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3152" y="838200"/>
            <a:ext cx="288175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b="1" dirty="0" smtClean="0"/>
              <a:t>5 number summary:</a:t>
            </a:r>
          </a:p>
          <a:p>
            <a:pPr algn="r">
              <a:lnSpc>
                <a:spcPct val="150000"/>
              </a:lnSpc>
            </a:pPr>
            <a:r>
              <a:rPr lang="en-US" dirty="0" smtClean="0"/>
              <a:t>Min:   52</a:t>
            </a:r>
          </a:p>
          <a:p>
            <a:pPr algn="r">
              <a:lnSpc>
                <a:spcPct val="150000"/>
              </a:lnSpc>
            </a:pPr>
            <a:r>
              <a:rPr lang="en-US" dirty="0" smtClean="0"/>
              <a:t>Q1:   65</a:t>
            </a:r>
          </a:p>
          <a:p>
            <a:pPr algn="r">
              <a:lnSpc>
                <a:spcPct val="150000"/>
              </a:lnSpc>
            </a:pPr>
            <a:r>
              <a:rPr lang="en-US" dirty="0" smtClean="0"/>
              <a:t>Median:   65</a:t>
            </a:r>
          </a:p>
          <a:p>
            <a:pPr algn="r">
              <a:lnSpc>
                <a:spcPct val="150000"/>
              </a:lnSpc>
            </a:pPr>
            <a:r>
              <a:rPr lang="en-US" dirty="0" smtClean="0"/>
              <a:t>Q3:   75</a:t>
            </a:r>
          </a:p>
          <a:p>
            <a:pPr algn="r">
              <a:lnSpc>
                <a:spcPct val="150000"/>
              </a:lnSpc>
            </a:pPr>
            <a:r>
              <a:rPr lang="en-US" dirty="0" smtClean="0"/>
              <a:t>Max:   84</a:t>
            </a:r>
            <a:endParaRPr lang="en-US" dirty="0"/>
          </a:p>
        </p:txBody>
      </p:sp>
      <p:pic>
        <p:nvPicPr>
          <p:cNvPr id="44034" name="Picture 2" descr="C:\Users\brian\Pictures\box 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181" y="2057400"/>
            <a:ext cx="5824538" cy="389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92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algn="l"/>
            <a:r>
              <a:rPr lang="en-US" dirty="0" smtClean="0"/>
              <a:t>  Math Test Scores</a:t>
            </a:r>
            <a:br>
              <a:rPr lang="en-US" dirty="0" smtClean="0"/>
            </a:br>
            <a:r>
              <a:rPr lang="en-US" sz="2400" dirty="0" smtClean="0"/>
              <a:t>			(don’t worry, they’re not yours!)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12954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89	67	82	78	58	86	74	77</a:t>
            </a:r>
          </a:p>
          <a:p>
            <a:pPr>
              <a:buFontTx/>
              <a:buNone/>
            </a:pPr>
            <a:r>
              <a:rPr lang="en-US" smtClean="0"/>
              <a:t>73	59	78	63	22	 6	44	91	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2514600"/>
            <a:ext cx="891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75" indent="-3175">
              <a:spcBef>
                <a:spcPct val="20000"/>
              </a:spcBef>
              <a:tabLst>
                <a:tab pos="461963" algn="l"/>
                <a:tab pos="1023938" algn="l"/>
                <a:tab pos="1597025" algn="l"/>
                <a:tab pos="2170113" algn="l"/>
                <a:tab pos="2743200" algn="l"/>
                <a:tab pos="3316288" algn="l"/>
                <a:tab pos="3889375" algn="l"/>
                <a:tab pos="4462463" algn="l"/>
                <a:tab pos="5033963" algn="l"/>
                <a:tab pos="5595938" algn="l"/>
                <a:tab pos="6169025" algn="l"/>
                <a:tab pos="6742113" algn="l"/>
                <a:tab pos="7259638" algn="l"/>
                <a:tab pos="7777163" algn="l"/>
                <a:tab pos="8285163" algn="l"/>
              </a:tabLst>
              <a:defRPr/>
            </a:pPr>
            <a:r>
              <a:rPr lang="en-US" kern="0" dirty="0">
                <a:latin typeface="+mn-lt"/>
              </a:rPr>
              <a:t>Here they are in order, to save us some time:</a:t>
            </a:r>
          </a:p>
          <a:p>
            <a:pPr marL="3175" indent="-3175">
              <a:spcBef>
                <a:spcPct val="20000"/>
              </a:spcBef>
              <a:tabLst>
                <a:tab pos="461963" algn="l"/>
                <a:tab pos="1023938" algn="l"/>
                <a:tab pos="1597025" algn="l"/>
                <a:tab pos="2170113" algn="l"/>
                <a:tab pos="2743200" algn="l"/>
                <a:tab pos="3316288" algn="l"/>
                <a:tab pos="3889375" algn="l"/>
                <a:tab pos="4462463" algn="l"/>
                <a:tab pos="5033963" algn="l"/>
                <a:tab pos="5595938" algn="l"/>
                <a:tab pos="6169025" algn="l"/>
                <a:tab pos="6742113" algn="l"/>
                <a:tab pos="7259638" algn="l"/>
                <a:tab pos="7777163" algn="l"/>
                <a:tab pos="8285163" algn="l"/>
              </a:tabLst>
              <a:defRPr/>
            </a:pPr>
            <a:r>
              <a:rPr lang="en-US" kern="0" dirty="0">
                <a:latin typeface="+mn-lt"/>
              </a:rPr>
              <a:t> 6	22	44	58	59	63	67	</a:t>
            </a:r>
            <a:r>
              <a:rPr lang="en-US" kern="0" dirty="0"/>
              <a:t>73	</a:t>
            </a:r>
            <a:r>
              <a:rPr lang="en-US" kern="0" dirty="0">
                <a:latin typeface="+mn-lt"/>
              </a:rPr>
              <a:t>74	77	78	78	8</a:t>
            </a:r>
            <a:r>
              <a:rPr lang="en-US" kern="0" dirty="0"/>
              <a:t>2	86 	</a:t>
            </a:r>
            <a:r>
              <a:rPr lang="en-US" kern="0" dirty="0">
                <a:latin typeface="+mn-lt"/>
              </a:rPr>
              <a:t>89	91	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305800" cy="685800"/>
          </a:xfrm>
        </p:spPr>
        <p:txBody>
          <a:bodyPr/>
          <a:lstStyle/>
          <a:p>
            <a:pPr algn="l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Five number summary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914400"/>
            <a:ext cx="891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75" indent="-3175">
              <a:spcBef>
                <a:spcPct val="20000"/>
              </a:spcBef>
              <a:tabLst>
                <a:tab pos="461963" algn="l"/>
                <a:tab pos="1023938" algn="l"/>
                <a:tab pos="1597025" algn="l"/>
                <a:tab pos="2170113" algn="l"/>
                <a:tab pos="2743200" algn="l"/>
                <a:tab pos="3316288" algn="l"/>
                <a:tab pos="3889375" algn="l"/>
                <a:tab pos="4462463" algn="l"/>
                <a:tab pos="5033963" algn="l"/>
                <a:tab pos="5595938" algn="l"/>
                <a:tab pos="6169025" algn="l"/>
                <a:tab pos="6742113" algn="l"/>
                <a:tab pos="7259638" algn="l"/>
                <a:tab pos="7777163" algn="l"/>
                <a:tab pos="8285163" algn="l"/>
              </a:tabLst>
              <a:defRPr/>
            </a:pPr>
            <a:r>
              <a:rPr lang="en-US" kern="0" dirty="0" smtClean="0">
                <a:latin typeface="+mn-lt"/>
              </a:rPr>
              <a:t> 6</a:t>
            </a:r>
            <a:r>
              <a:rPr lang="en-US" kern="0" dirty="0">
                <a:latin typeface="+mn-lt"/>
              </a:rPr>
              <a:t>	22	44	58	59	63	67	</a:t>
            </a:r>
            <a:r>
              <a:rPr lang="en-US" kern="0" dirty="0"/>
              <a:t>73	</a:t>
            </a:r>
            <a:r>
              <a:rPr lang="en-US" kern="0" dirty="0">
                <a:latin typeface="+mn-lt"/>
              </a:rPr>
              <a:t>74	77	78	78	8</a:t>
            </a:r>
            <a:r>
              <a:rPr lang="en-US" kern="0" dirty="0"/>
              <a:t>2	86 	</a:t>
            </a:r>
            <a:r>
              <a:rPr lang="en-US" kern="0" dirty="0">
                <a:latin typeface="+mn-lt"/>
              </a:rPr>
              <a:t>89	91		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2133600" y="838200"/>
            <a:ext cx="0" cy="9144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4419600" y="838200"/>
            <a:ext cx="0" cy="9144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6705600" y="838200"/>
            <a:ext cx="0" cy="9144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333153" y="1993880"/>
            <a:ext cx="288175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b="1" dirty="0" smtClean="0"/>
              <a:t>5 number summary:</a:t>
            </a:r>
          </a:p>
          <a:p>
            <a:pPr algn="r">
              <a:lnSpc>
                <a:spcPct val="150000"/>
              </a:lnSpc>
            </a:pPr>
            <a:r>
              <a:rPr lang="en-US" dirty="0" smtClean="0"/>
              <a:t>Min:       6</a:t>
            </a:r>
          </a:p>
          <a:p>
            <a:pPr algn="r">
              <a:lnSpc>
                <a:spcPct val="150000"/>
              </a:lnSpc>
            </a:pPr>
            <a:r>
              <a:rPr lang="en-US" dirty="0" smtClean="0"/>
              <a:t>Q1:  58.5</a:t>
            </a:r>
          </a:p>
          <a:p>
            <a:pPr algn="r">
              <a:lnSpc>
                <a:spcPct val="150000"/>
              </a:lnSpc>
            </a:pPr>
            <a:r>
              <a:rPr lang="en-US" dirty="0" smtClean="0"/>
              <a:t>Median:  73.5</a:t>
            </a:r>
          </a:p>
          <a:p>
            <a:pPr algn="r">
              <a:lnSpc>
                <a:spcPct val="150000"/>
              </a:lnSpc>
            </a:pPr>
            <a:r>
              <a:rPr lang="en-US" dirty="0" smtClean="0"/>
              <a:t>Q3:     80</a:t>
            </a:r>
          </a:p>
          <a:p>
            <a:pPr algn="r">
              <a:lnSpc>
                <a:spcPct val="150000"/>
              </a:lnSpc>
            </a:pPr>
            <a:r>
              <a:rPr lang="en-US" dirty="0" smtClean="0"/>
              <a:t>Max:     91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58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305800" cy="685800"/>
          </a:xfrm>
        </p:spPr>
        <p:txBody>
          <a:bodyPr/>
          <a:lstStyle/>
          <a:p>
            <a:pPr algn="l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Building a boxplot 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(and identifying outliers)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914400"/>
            <a:ext cx="891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75" indent="-3175">
              <a:spcBef>
                <a:spcPct val="20000"/>
              </a:spcBef>
              <a:tabLst>
                <a:tab pos="461963" algn="l"/>
                <a:tab pos="1023938" algn="l"/>
                <a:tab pos="1597025" algn="l"/>
                <a:tab pos="2170113" algn="l"/>
                <a:tab pos="2743200" algn="l"/>
                <a:tab pos="3316288" algn="l"/>
                <a:tab pos="3889375" algn="l"/>
                <a:tab pos="4462463" algn="l"/>
                <a:tab pos="5033963" algn="l"/>
                <a:tab pos="5595938" algn="l"/>
                <a:tab pos="6169025" algn="l"/>
                <a:tab pos="6742113" algn="l"/>
                <a:tab pos="7259638" algn="l"/>
                <a:tab pos="7777163" algn="l"/>
                <a:tab pos="8285163" algn="l"/>
              </a:tabLst>
              <a:defRPr/>
            </a:pPr>
            <a:r>
              <a:rPr lang="en-US" kern="0" dirty="0" smtClean="0">
                <a:latin typeface="+mn-lt"/>
              </a:rPr>
              <a:t> 6</a:t>
            </a:r>
            <a:r>
              <a:rPr lang="en-US" kern="0" dirty="0">
                <a:latin typeface="+mn-lt"/>
              </a:rPr>
              <a:t>	22	44	58	59	63	67	</a:t>
            </a:r>
            <a:r>
              <a:rPr lang="en-US" kern="0" dirty="0"/>
              <a:t>73	</a:t>
            </a:r>
            <a:r>
              <a:rPr lang="en-US" kern="0" dirty="0">
                <a:latin typeface="+mn-lt"/>
              </a:rPr>
              <a:t>74	77	78	78	8</a:t>
            </a:r>
            <a:r>
              <a:rPr lang="en-US" kern="0" dirty="0"/>
              <a:t>2	86 	</a:t>
            </a:r>
            <a:r>
              <a:rPr lang="en-US" kern="0" dirty="0">
                <a:latin typeface="+mn-lt"/>
              </a:rPr>
              <a:t>89	91		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2133600" y="838200"/>
            <a:ext cx="0" cy="9144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4419600" y="838200"/>
            <a:ext cx="0" cy="9144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6705600" y="838200"/>
            <a:ext cx="0" cy="9144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6082" name="Picture 2" descr="C:\Users\brian\Pictures\box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09" y="1828800"/>
            <a:ext cx="8615291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22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7" b="2480"/>
          <a:stretch/>
        </p:blipFill>
        <p:spPr bwMode="auto">
          <a:xfrm>
            <a:off x="304800" y="1473002"/>
            <a:ext cx="5334000" cy="3910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305800" cy="685800"/>
          </a:xfrm>
        </p:spPr>
        <p:txBody>
          <a:bodyPr/>
          <a:lstStyle/>
          <a:p>
            <a:pPr algn="l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Wayne Gretzky (the Great One)</a:t>
            </a:r>
            <a:endParaRPr lang="en-US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8466" y="689653"/>
            <a:ext cx="82659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the distribution for the number of games he played in each of his </a:t>
            </a:r>
            <a:r>
              <a:rPr lang="en-US" b="1" dirty="0" smtClean="0"/>
              <a:t>20 seasons </a:t>
            </a:r>
            <a:r>
              <a:rPr lang="en-US" dirty="0" smtClean="0"/>
              <a:t>in the National Hockey League.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76600" y="2304843"/>
            <a:ext cx="5410199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Median: (20 + 1)/2 </a:t>
            </a:r>
            <a:r>
              <a:rPr lang="en-US" sz="2000" baseline="30000" dirty="0" err="1" smtClean="0"/>
              <a:t>th</a:t>
            </a:r>
            <a:r>
              <a:rPr lang="en-US" sz="2000" dirty="0" smtClean="0"/>
              <a:t> value…</a:t>
            </a:r>
          </a:p>
          <a:p>
            <a:r>
              <a:rPr lang="en-US" sz="2000" dirty="0" smtClean="0"/>
              <a:t>So between the 10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and 11</a:t>
            </a:r>
            <a:r>
              <a:rPr lang="en-US" sz="2000" baseline="30000" dirty="0" smtClean="0"/>
              <a:t>th</a:t>
            </a:r>
            <a:r>
              <a:rPr lang="en-US" sz="2000" dirty="0"/>
              <a:t> </a:t>
            </a:r>
            <a:r>
              <a:rPr lang="en-US" sz="2000" dirty="0" smtClean="0"/>
              <a:t>values.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292244" y="3135343"/>
            <a:ext cx="5410199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10 values in each half… </a:t>
            </a:r>
          </a:p>
          <a:p>
            <a:r>
              <a:rPr lang="en-US" sz="2000" dirty="0" smtClean="0"/>
              <a:t>Q1/Q3: (10 + 1)/2 </a:t>
            </a:r>
            <a:r>
              <a:rPr lang="en-US" sz="2000" baseline="30000" dirty="0" err="1"/>
              <a:t>th</a:t>
            </a:r>
            <a:r>
              <a:rPr lang="en-US" sz="2000" dirty="0" smtClean="0"/>
              <a:t> value…</a:t>
            </a:r>
          </a:p>
          <a:p>
            <a:r>
              <a:rPr lang="en-US" sz="2000" dirty="0" smtClean="0"/>
              <a:t>Q1 is between 5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and 6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values from the bottom,</a:t>
            </a:r>
          </a:p>
          <a:p>
            <a:r>
              <a:rPr lang="en-US" sz="2000" dirty="0" smtClean="0"/>
              <a:t>Q3 is between 5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and 6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values from the top.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4520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305800" cy="685800"/>
          </a:xfrm>
        </p:spPr>
        <p:txBody>
          <a:bodyPr/>
          <a:lstStyle/>
          <a:p>
            <a:pPr algn="l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Wayne Gretzky (the Great One)</a:t>
            </a:r>
            <a:endParaRPr lang="en-US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8466" y="689653"/>
            <a:ext cx="82659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This is the distribution for the number of games he played in each of his </a:t>
            </a:r>
            <a:r>
              <a:rPr lang="en-US" b="1" dirty="0" smtClean="0">
                <a:solidFill>
                  <a:srgbClr val="000000"/>
                </a:solidFill>
              </a:rPr>
              <a:t>20 seasons </a:t>
            </a:r>
            <a:r>
              <a:rPr lang="en-US" dirty="0" smtClean="0">
                <a:solidFill>
                  <a:srgbClr val="000000"/>
                </a:solidFill>
              </a:rPr>
              <a:t>in the National Hockey League.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45" y="1447800"/>
            <a:ext cx="4876800" cy="383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447800"/>
            <a:ext cx="494755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696" y="3938436"/>
            <a:ext cx="4946061" cy="1928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0912" y="1828800"/>
            <a:ext cx="4952845" cy="212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34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839200" cy="685800"/>
          </a:xfrm>
        </p:spPr>
        <p:txBody>
          <a:bodyPr/>
          <a:lstStyle/>
          <a:p>
            <a:pPr algn="l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Comparing two boxplots (CUSS/BS)</a:t>
            </a:r>
            <a:endParaRPr lang="en-US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710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7810027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" y="344168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Two Algebra II classes took the same exam.  Write a few sentences comparing the distributions of test scores for the classes.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6866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lends">
  <a:themeElements>
    <a:clrScheme name="Blends 10">
      <a:dk1>
        <a:srgbClr val="000000"/>
      </a:dk1>
      <a:lt1>
        <a:srgbClr val="FFFFFF"/>
      </a:lt1>
      <a:dk2>
        <a:srgbClr val="19385F"/>
      </a:dk2>
      <a:lt2>
        <a:srgbClr val="4D4D4D"/>
      </a:lt2>
      <a:accent1>
        <a:srgbClr val="8CC6EB"/>
      </a:accent1>
      <a:accent2>
        <a:srgbClr val="FFCF01"/>
      </a:accent2>
      <a:accent3>
        <a:srgbClr val="FFFFFF"/>
      </a:accent3>
      <a:accent4>
        <a:srgbClr val="000000"/>
      </a:accent4>
      <a:accent5>
        <a:srgbClr val="C5DFF3"/>
      </a:accent5>
      <a:accent6>
        <a:srgbClr val="E7BB01"/>
      </a:accent6>
      <a:hlink>
        <a:srgbClr val="E35C01"/>
      </a:hlink>
      <a:folHlink>
        <a:srgbClr val="00CC99"/>
      </a:folHlink>
    </a:clrScheme>
    <a:fontScheme name="Custom 1">
      <a:majorFont>
        <a:latin typeface="Gotham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8">
        <a:dk1>
          <a:srgbClr val="000000"/>
        </a:dk1>
        <a:lt1>
          <a:srgbClr val="FFFFFF"/>
        </a:lt1>
        <a:dk2>
          <a:srgbClr val="19385F"/>
        </a:dk2>
        <a:lt2>
          <a:srgbClr val="4D4D4D"/>
        </a:lt2>
        <a:accent1>
          <a:srgbClr val="FF6600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B01"/>
        </a:accent6>
        <a:hlink>
          <a:srgbClr val="8CC6EB"/>
        </a:hlink>
        <a:folHlink>
          <a:srgbClr val="00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9">
        <a:dk1>
          <a:srgbClr val="000000"/>
        </a:dk1>
        <a:lt1>
          <a:srgbClr val="FFFFFF"/>
        </a:lt1>
        <a:dk2>
          <a:srgbClr val="19385F"/>
        </a:dk2>
        <a:lt2>
          <a:srgbClr val="4D4D4D"/>
        </a:lt2>
        <a:accent1>
          <a:srgbClr val="E35C01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EFB5AA"/>
        </a:accent5>
        <a:accent6>
          <a:srgbClr val="E7BB01"/>
        </a:accent6>
        <a:hlink>
          <a:srgbClr val="8CC6EB"/>
        </a:hlink>
        <a:folHlink>
          <a:srgbClr val="00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10">
        <a:dk1>
          <a:srgbClr val="000000"/>
        </a:dk1>
        <a:lt1>
          <a:srgbClr val="FFFFFF"/>
        </a:lt1>
        <a:dk2>
          <a:srgbClr val="19385F"/>
        </a:dk2>
        <a:lt2>
          <a:srgbClr val="4D4D4D"/>
        </a:lt2>
        <a:accent1>
          <a:srgbClr val="8CC6EB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C5DFF3"/>
        </a:accent5>
        <a:accent6>
          <a:srgbClr val="E7BB01"/>
        </a:accent6>
        <a:hlink>
          <a:srgbClr val="E35C01"/>
        </a:hlink>
        <a:folHlink>
          <a:srgbClr val="00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6153</TotalTime>
  <Words>805</Words>
  <Application>Microsoft Office PowerPoint</Application>
  <PresentationFormat>On-screen Show (4:3)</PresentationFormat>
  <Paragraphs>203</Paragraphs>
  <Slides>29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7" baseType="lpstr">
      <vt:lpstr>Adobe Garamond Pro</vt:lpstr>
      <vt:lpstr>Archer Bold</vt:lpstr>
      <vt:lpstr>Arial</vt:lpstr>
      <vt:lpstr>Calibri</vt:lpstr>
      <vt:lpstr>Corbel</vt:lpstr>
      <vt:lpstr>Creepy</vt:lpstr>
      <vt:lpstr>Gotham Black</vt:lpstr>
      <vt:lpstr>Gotham Medium</vt:lpstr>
      <vt:lpstr>Tahoma</vt:lpstr>
      <vt:lpstr>Times New Roman</vt:lpstr>
      <vt:lpstr>Wingdings</vt:lpstr>
      <vt:lpstr>Wingdings 2</vt:lpstr>
      <vt:lpstr>Wingdings 3</vt:lpstr>
      <vt:lpstr>Default Design</vt:lpstr>
      <vt:lpstr>Module</vt:lpstr>
      <vt:lpstr>1_Default Design</vt:lpstr>
      <vt:lpstr>Blends</vt:lpstr>
      <vt:lpstr>Equation</vt:lpstr>
      <vt:lpstr>BOXPLOTS and more numerical distributions</vt:lpstr>
      <vt:lpstr>Building a boxplot (if there are NO outliers)</vt:lpstr>
      <vt:lpstr>Building a boxplot (a slightly weird one…)</vt:lpstr>
      <vt:lpstr>  Math Test Scores    (don’t worry, they’re not yours!)</vt:lpstr>
      <vt:lpstr>Five number summary</vt:lpstr>
      <vt:lpstr>Building a boxplot (and identifying outliers)</vt:lpstr>
      <vt:lpstr>Wayne Gretzky (the Great One)</vt:lpstr>
      <vt:lpstr>Wayne Gretzky (the Great One)</vt:lpstr>
      <vt:lpstr>Comparing two boxplots (CUSS/BS)</vt:lpstr>
      <vt:lpstr>PowerPoint Presentation</vt:lpstr>
      <vt:lpstr>DISADVANTAGES OF BOXPLOTS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Ken and Barbie go HOUSE SHOPPING!</vt:lpstr>
      <vt:lpstr>PowerPoint Presentation</vt:lpstr>
      <vt:lpstr>Well, that’s mean!</vt:lpstr>
      <vt:lpstr>PowerPoint Presentation</vt:lpstr>
      <vt:lpstr>PowerPoint Presentation</vt:lpstr>
      <vt:lpstr>Back to Ken and Barbie’s dollhouse…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AP Statistics</dc:creator>
  <cp:lastModifiedBy>Brian_Youn</cp:lastModifiedBy>
  <cp:revision>225</cp:revision>
  <dcterms:created xsi:type="dcterms:W3CDTF">2002-08-25T23:34:19Z</dcterms:created>
  <dcterms:modified xsi:type="dcterms:W3CDTF">2016-09-15T17:07:20Z</dcterms:modified>
</cp:coreProperties>
</file>