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2" r:id="rId2"/>
    <p:sldMasterId id="2147483675" r:id="rId3"/>
    <p:sldMasterId id="2147483688" r:id="rId4"/>
    <p:sldMasterId id="2147483701" r:id="rId5"/>
  </p:sldMasterIdLst>
  <p:notesMasterIdLst>
    <p:notesMasterId r:id="rId50"/>
  </p:notesMasterIdLst>
  <p:handoutMasterIdLst>
    <p:handoutMasterId r:id="rId51"/>
  </p:handoutMasterIdLst>
  <p:sldIdLst>
    <p:sldId id="338" r:id="rId6"/>
    <p:sldId id="344" r:id="rId7"/>
    <p:sldId id="272" r:id="rId8"/>
    <p:sldId id="348" r:id="rId9"/>
    <p:sldId id="347" r:id="rId10"/>
    <p:sldId id="355" r:id="rId11"/>
    <p:sldId id="356" r:id="rId12"/>
    <p:sldId id="357" r:id="rId13"/>
    <p:sldId id="358" r:id="rId14"/>
    <p:sldId id="359" r:id="rId15"/>
    <p:sldId id="360" r:id="rId16"/>
    <p:sldId id="361" r:id="rId17"/>
    <p:sldId id="362" r:id="rId18"/>
    <p:sldId id="363" r:id="rId19"/>
    <p:sldId id="345" r:id="rId20"/>
    <p:sldId id="274" r:id="rId21"/>
    <p:sldId id="328" r:id="rId22"/>
    <p:sldId id="341" r:id="rId23"/>
    <p:sldId id="273" r:id="rId24"/>
    <p:sldId id="340" r:id="rId25"/>
    <p:sldId id="367" r:id="rId26"/>
    <p:sldId id="368" r:id="rId27"/>
    <p:sldId id="369" r:id="rId28"/>
    <p:sldId id="370" r:id="rId29"/>
    <p:sldId id="366" r:id="rId30"/>
    <p:sldId id="371" r:id="rId31"/>
    <p:sldId id="372" r:id="rId32"/>
    <p:sldId id="373" r:id="rId33"/>
    <p:sldId id="374" r:id="rId34"/>
    <p:sldId id="375" r:id="rId35"/>
    <p:sldId id="376" r:id="rId36"/>
    <p:sldId id="377" r:id="rId37"/>
    <p:sldId id="378" r:id="rId38"/>
    <p:sldId id="379" r:id="rId39"/>
    <p:sldId id="279" r:id="rId40"/>
    <p:sldId id="334" r:id="rId41"/>
    <p:sldId id="281" r:id="rId42"/>
    <p:sldId id="320" r:id="rId43"/>
    <p:sldId id="323" r:id="rId44"/>
    <p:sldId id="350" r:id="rId45"/>
    <p:sldId id="351" r:id="rId46"/>
    <p:sldId id="349" r:id="rId47"/>
    <p:sldId id="380" r:id="rId48"/>
    <p:sldId id="346" r:id="rId49"/>
  </p:sldIdLst>
  <p:sldSz cx="9144000" cy="6858000" type="letter"/>
  <p:notesSz cx="6858000" cy="9144000"/>
  <p:defaultTextStyle>
    <a:defPPr>
      <a:defRPr lang="en-CA"/>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3120">
          <p15:clr>
            <a:srgbClr val="A4A3A4"/>
          </p15:clr>
        </p15:guide>
        <p15:guide id="2" pos="160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EF9C51"/>
    <a:srgbClr val="0000FF"/>
    <a:srgbClr val="FFFF66"/>
    <a:srgbClr val="D8ECF8"/>
    <a:srgbClr val="FDDCA1"/>
    <a:srgbClr val="B8F6FE"/>
    <a:srgbClr val="CCECFF"/>
    <a:srgbClr val="D316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23" autoAdjust="0"/>
    <p:restoredTop sz="94660" autoAdjust="0"/>
  </p:normalViewPr>
  <p:slideViewPr>
    <p:cSldViewPr snapToObjects="1">
      <p:cViewPr varScale="1">
        <p:scale>
          <a:sx n="74" d="100"/>
          <a:sy n="74" d="100"/>
        </p:scale>
        <p:origin x="-576" y="-90"/>
      </p:cViewPr>
      <p:guideLst>
        <p:guide orient="horz" pos="3120"/>
        <p:guide pos="160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Objects="1">
      <p:cViewPr>
        <p:scale>
          <a:sx n="100" d="100"/>
          <a:sy n="100" d="100"/>
        </p:scale>
        <p:origin x="-780" y="21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ahoma" charset="0"/>
              </a:defRPr>
            </a:lvl1pPr>
          </a:lstStyle>
          <a:p>
            <a:endParaRPr lang="en-CA"/>
          </a:p>
        </p:txBody>
      </p:sp>
      <p:sp>
        <p:nvSpPr>
          <p:cNvPr id="60419"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ahoma" charset="0"/>
              </a:defRPr>
            </a:lvl1pPr>
          </a:lstStyle>
          <a:p>
            <a:endParaRPr lang="en-CA"/>
          </a:p>
        </p:txBody>
      </p:sp>
      <p:sp>
        <p:nvSpPr>
          <p:cNvPr id="60420"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ahoma" charset="0"/>
              </a:defRPr>
            </a:lvl1pPr>
          </a:lstStyle>
          <a:p>
            <a:endParaRPr lang="en-CA"/>
          </a:p>
        </p:txBody>
      </p:sp>
      <p:sp>
        <p:nvSpPr>
          <p:cNvPr id="60421"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ahoma" charset="0"/>
              </a:defRPr>
            </a:lvl1pPr>
          </a:lstStyle>
          <a:p>
            <a:fld id="{E83C1215-C2EF-4B49-A342-77C041E77DEA}" type="slidenum">
              <a:rPr lang="en-CA"/>
              <a:pPr/>
              <a:t>‹#›</a:t>
            </a:fld>
            <a:endParaRPr lang="en-CA"/>
          </a:p>
        </p:txBody>
      </p:sp>
    </p:spTree>
    <p:extLst>
      <p:ext uri="{BB962C8B-B14F-4D97-AF65-F5344CB8AC3E}">
        <p14:creationId xmlns:p14="http://schemas.microsoft.com/office/powerpoint/2010/main" val="2659206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ahoma" charset="0"/>
              </a:defRPr>
            </a:lvl1pPr>
          </a:lstStyle>
          <a:p>
            <a:endParaRPr lang="en-CA"/>
          </a:p>
        </p:txBody>
      </p:sp>
      <p:sp>
        <p:nvSpPr>
          <p:cNvPr id="6144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ahoma" charset="0"/>
              </a:defRPr>
            </a:lvl1pPr>
          </a:lstStyle>
          <a:p>
            <a:endParaRPr lang="en-CA"/>
          </a:p>
        </p:txBody>
      </p:sp>
      <p:sp>
        <p:nvSpPr>
          <p:cNvPr id="614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4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6144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ahoma" charset="0"/>
              </a:defRPr>
            </a:lvl1pPr>
          </a:lstStyle>
          <a:p>
            <a:endParaRPr lang="en-CA"/>
          </a:p>
        </p:txBody>
      </p:sp>
      <p:sp>
        <p:nvSpPr>
          <p:cNvPr id="6144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ahoma" charset="0"/>
              </a:defRPr>
            </a:lvl1pPr>
          </a:lstStyle>
          <a:p>
            <a:fld id="{BA12BC20-5075-4E2F-9CC8-181D4D137B47}" type="slidenum">
              <a:rPr lang="en-CA"/>
              <a:pPr/>
              <a:t>‹#›</a:t>
            </a:fld>
            <a:endParaRPr lang="en-CA"/>
          </a:p>
        </p:txBody>
      </p:sp>
    </p:spTree>
    <p:extLst>
      <p:ext uri="{BB962C8B-B14F-4D97-AF65-F5344CB8AC3E}">
        <p14:creationId xmlns:p14="http://schemas.microsoft.com/office/powerpoint/2010/main" val="5882838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ern="1200">
        <a:solidFill>
          <a:schemeClr val="tx1"/>
        </a:solidFill>
        <a:latin typeface="Arial" charset="0"/>
        <a:ea typeface="+mn-ea"/>
        <a:cs typeface="+mn-cs"/>
      </a:defRPr>
    </a:lvl1pPr>
    <a:lvl2pPr marL="457200" algn="l" rtl="0" fontAlgn="base">
      <a:spcBef>
        <a:spcPct val="30000"/>
      </a:spcBef>
      <a:spcAft>
        <a:spcPct val="0"/>
      </a:spcAft>
      <a:defRPr sz="16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1.jpe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147" name="Rectangle 51"/>
          <p:cNvSpPr>
            <a:spLocks noChangeArrowheads="1"/>
          </p:cNvSpPr>
          <p:nvPr userDrawn="1"/>
        </p:nvSpPr>
        <p:spPr bwMode="auto">
          <a:xfrm>
            <a:off x="0" y="2147888"/>
            <a:ext cx="9144000" cy="4800600"/>
          </a:xfrm>
          <a:prstGeom prst="rect">
            <a:avLst/>
          </a:prstGeom>
          <a:gradFill rotWithShape="1">
            <a:gsLst>
              <a:gs pos="0">
                <a:schemeClr val="bg1"/>
              </a:gs>
              <a:gs pos="100000">
                <a:srgbClr val="8CC6EB"/>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9" name="Rectangle 53"/>
          <p:cNvSpPr>
            <a:spLocks noChangeArrowheads="1"/>
          </p:cNvSpPr>
          <p:nvPr userDrawn="1"/>
        </p:nvSpPr>
        <p:spPr bwMode="auto">
          <a:xfrm>
            <a:off x="5710238" y="1371600"/>
            <a:ext cx="2595562" cy="5483225"/>
          </a:xfrm>
          <a:prstGeom prst="rect">
            <a:avLst/>
          </a:prstGeom>
          <a:gradFill rotWithShape="1">
            <a:gsLst>
              <a:gs pos="0">
                <a:srgbClr val="8CC6EB"/>
              </a:gs>
              <a:gs pos="100000">
                <a:schemeClr val="bg1">
                  <a:alpha val="0"/>
                </a:scheme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143" name="Picture 47" descr="Pearson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6800" y="5721350"/>
            <a:ext cx="682625" cy="831850"/>
          </a:xfrm>
          <a:prstGeom prst="rect">
            <a:avLst/>
          </a:prstGeom>
          <a:noFill/>
          <a:extLst>
            <a:ext uri="{909E8E84-426E-40DD-AFC4-6F175D3DCCD1}">
              <a14:hiddenFill xmlns:a14="http://schemas.microsoft.com/office/drawing/2010/main">
                <a:solidFill>
                  <a:srgbClr val="FFFFFF"/>
                </a:solidFill>
              </a14:hiddenFill>
            </a:ext>
          </a:extLst>
        </p:spPr>
      </p:pic>
      <p:pic>
        <p:nvPicPr>
          <p:cNvPr id="4140" name="Picture 44" descr="smw2_cov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02325" y="1598613"/>
            <a:ext cx="2211388" cy="2746375"/>
          </a:xfrm>
          <a:prstGeom prst="rect">
            <a:avLst/>
          </a:prstGeom>
          <a:noFill/>
          <a:extLst>
            <a:ext uri="{909E8E84-426E-40DD-AFC4-6F175D3DCCD1}">
              <a14:hiddenFill xmlns:a14="http://schemas.microsoft.com/office/drawing/2010/main">
                <a:solidFill>
                  <a:srgbClr val="FFFFFF"/>
                </a:solidFill>
              </a14:hiddenFill>
            </a:ext>
          </a:extLst>
        </p:spPr>
      </p:pic>
      <p:sp>
        <p:nvSpPr>
          <p:cNvPr id="4125" name="Rectangle 29"/>
          <p:cNvSpPr>
            <a:spLocks noGrp="1" noChangeArrowheads="1"/>
          </p:cNvSpPr>
          <p:nvPr>
            <p:ph type="ftr" sz="quarter" idx="3"/>
          </p:nvPr>
        </p:nvSpPr>
        <p:spPr bwMode="auto">
          <a:xfrm>
            <a:off x="1752600" y="6096000"/>
            <a:ext cx="56388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lvl1pPr>
          </a:lstStyle>
          <a:p>
            <a:r>
              <a:rPr lang="en-US"/>
              <a:t>Copyright © 2007 Pearson Education, Inc. Publishing as Pearson Addison-Wesley</a:t>
            </a:r>
          </a:p>
        </p:txBody>
      </p:sp>
      <p:sp>
        <p:nvSpPr>
          <p:cNvPr id="4126" name="Rectangle 30" descr="Pink tissue paper"/>
          <p:cNvSpPr>
            <a:spLocks noGrp="1" noChangeArrowheads="1"/>
          </p:cNvSpPr>
          <p:nvPr>
            <p:ph type="ctrTitle" sz="quarter"/>
          </p:nvPr>
        </p:nvSpPr>
        <p:spPr>
          <a:xfrm>
            <a:off x="990600" y="685800"/>
            <a:ext cx="7391400" cy="1676400"/>
          </a:xfrm>
          <a:extLst>
            <a:ext uri="{909E8E84-426E-40DD-AFC4-6F175D3DCCD1}">
              <a14:hiddenFill xmlns:a14="http://schemas.microsoft.com/office/drawing/2010/main">
                <a:blipFill dpi="0" rotWithShape="0">
                  <a:blip r:embed="rId4"/>
                  <a:srcRect/>
                  <a:tile tx="0" ty="0" sx="100000" sy="100000" flip="none" algn="tl"/>
                </a:blipFill>
              </a14:hiddenFill>
            </a:ext>
          </a:extLst>
        </p:spPr>
        <p:txBody>
          <a:bodyPr wrap="none" anchor="ctr"/>
          <a:lstStyle>
            <a:lvl1pPr>
              <a:defRPr sz="6600"/>
            </a:lvl1pPr>
          </a:lstStyle>
          <a:p>
            <a:pPr lvl="0"/>
            <a:r>
              <a:rPr lang="en-US" noProof="0" smtClean="0"/>
              <a:t>Master title style</a:t>
            </a:r>
          </a:p>
        </p:txBody>
      </p:sp>
      <p:sp>
        <p:nvSpPr>
          <p:cNvPr id="4134" name="Rectangle 38" descr="Pink tissue paper"/>
          <p:cNvSpPr>
            <a:spLocks noGrp="1" noChangeArrowheads="1"/>
          </p:cNvSpPr>
          <p:nvPr>
            <p:ph type="subTitle" sz="quarter" idx="1"/>
          </p:nvPr>
        </p:nvSpPr>
        <p:spPr>
          <a:xfrm>
            <a:off x="990600" y="2438400"/>
            <a:ext cx="4572000" cy="2209800"/>
          </a:xfrm>
          <a:extLst>
            <a:ext uri="{909E8E84-426E-40DD-AFC4-6F175D3DCCD1}">
              <a14:hiddenFill xmlns:a14="http://schemas.microsoft.com/office/drawing/2010/main">
                <a:blipFill dpi="0" rotWithShape="0">
                  <a:blip r:embed="rId4"/>
                  <a:srcRect/>
                  <a:tile tx="0" ty="0" sx="100000" sy="100000" flip="none" algn="tl"/>
                </a:blipFill>
              </a14:hiddenFill>
            </a:ext>
          </a:extLst>
        </p:spPr>
        <p:txBody>
          <a:bodyPr/>
          <a:lstStyle>
            <a:lvl1pPr marL="0" indent="0">
              <a:buFont typeface="Wingdings" pitchFamily="2" charset="2"/>
              <a:buNone/>
              <a:defRPr sz="3600">
                <a:solidFill>
                  <a:schemeClr val="hlink"/>
                </a:solidFill>
              </a:defRPr>
            </a:lvl1pPr>
          </a:lstStyle>
          <a:p>
            <a:pPr lvl="0"/>
            <a:r>
              <a:rPr lang="en-US" noProof="0" smtClean="0"/>
              <a:t>Click to edit Master subtitle style</a:t>
            </a:r>
          </a:p>
        </p:txBody>
      </p:sp>
      <p:sp>
        <p:nvSpPr>
          <p:cNvPr id="4150" name="Line 54"/>
          <p:cNvSpPr>
            <a:spLocks noChangeShapeType="1"/>
          </p:cNvSpPr>
          <p:nvPr userDrawn="1"/>
        </p:nvSpPr>
        <p:spPr bwMode="auto">
          <a:xfrm>
            <a:off x="0" y="6626225"/>
            <a:ext cx="91440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Slide 7- </a:t>
            </a:r>
            <a:fld id="{620F3E4B-2DBB-4C7E-90E5-BC62863FAE58}" type="slidenum">
              <a:rPr lang="en-US"/>
              <a:pPr/>
              <a:t>‹#›</a:t>
            </a:fld>
            <a:endParaRPr lang="en-CA"/>
          </a:p>
        </p:txBody>
      </p:sp>
    </p:spTree>
    <p:extLst>
      <p:ext uri="{BB962C8B-B14F-4D97-AF65-F5344CB8AC3E}">
        <p14:creationId xmlns:p14="http://schemas.microsoft.com/office/powerpoint/2010/main" val="112116371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303213"/>
            <a:ext cx="2076450" cy="5868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303213"/>
            <a:ext cx="6076950" cy="5868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Slide 7- </a:t>
            </a:r>
            <a:fld id="{D10FB488-4776-4C0D-BDF5-BBB92DC6AE42}" type="slidenum">
              <a:rPr lang="en-US"/>
              <a:pPr/>
              <a:t>‹#›</a:t>
            </a:fld>
            <a:endParaRPr lang="en-CA"/>
          </a:p>
        </p:txBody>
      </p:sp>
    </p:spTree>
    <p:extLst>
      <p:ext uri="{BB962C8B-B14F-4D97-AF65-F5344CB8AC3E}">
        <p14:creationId xmlns:p14="http://schemas.microsoft.com/office/powerpoint/2010/main" val="225789393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03213"/>
            <a:ext cx="8305800" cy="9921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44513" y="1600200"/>
            <a:ext cx="407035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7263" y="1600200"/>
            <a:ext cx="4071937"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7263" y="3962400"/>
            <a:ext cx="4071937"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7050088" y="6400800"/>
            <a:ext cx="1905000" cy="457200"/>
          </a:xfrm>
        </p:spPr>
        <p:txBody>
          <a:bodyPr/>
          <a:lstStyle>
            <a:lvl1pPr>
              <a:defRPr/>
            </a:lvl1pPr>
          </a:lstStyle>
          <a:p>
            <a:r>
              <a:rPr lang="en-US"/>
              <a:t>Slide 7- </a:t>
            </a:r>
            <a:fld id="{60DFCA0E-9097-4F51-B314-284AC168E7BE}" type="slidenum">
              <a:rPr lang="en-US"/>
              <a:pPr/>
              <a:t>‹#›</a:t>
            </a:fld>
            <a:endParaRPr lang="en-CA"/>
          </a:p>
        </p:txBody>
      </p:sp>
    </p:spTree>
    <p:extLst>
      <p:ext uri="{BB962C8B-B14F-4D97-AF65-F5344CB8AC3E}">
        <p14:creationId xmlns:p14="http://schemas.microsoft.com/office/powerpoint/2010/main" val="159005131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18B28E-B5E7-4276-8BC6-79BA04F789A9}" type="datetimeFigureOut">
              <a:rPr lang="en-US" smtClean="0">
                <a:solidFill>
                  <a:prstClr val="black">
                    <a:tint val="75000"/>
                  </a:prstClr>
                </a:solidFill>
              </a:rPr>
              <a:pPr/>
              <a:t>10/12/2016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C4F83-8C6E-4C4F-8C6C-0DC9C1488F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0035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18B28E-B5E7-4276-8BC6-79BA04F789A9}" type="datetimeFigureOut">
              <a:rPr lang="en-US" smtClean="0">
                <a:solidFill>
                  <a:prstClr val="black">
                    <a:tint val="75000"/>
                  </a:prstClr>
                </a:solidFill>
              </a:rPr>
              <a:pPr/>
              <a:t>10/12/2016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C4F83-8C6E-4C4F-8C6C-0DC9C1488F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1615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18B28E-B5E7-4276-8BC6-79BA04F789A9}" type="datetimeFigureOut">
              <a:rPr lang="en-US" smtClean="0">
                <a:solidFill>
                  <a:prstClr val="black">
                    <a:tint val="75000"/>
                  </a:prstClr>
                </a:solidFill>
              </a:rPr>
              <a:pPr/>
              <a:t>10/12/2016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C4F83-8C6E-4C4F-8C6C-0DC9C1488F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1185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18B28E-B5E7-4276-8BC6-79BA04F789A9}" type="datetimeFigureOut">
              <a:rPr lang="en-US" smtClean="0">
                <a:solidFill>
                  <a:prstClr val="black">
                    <a:tint val="75000"/>
                  </a:prstClr>
                </a:solidFill>
              </a:rPr>
              <a:pPr/>
              <a:t>10/12/2016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FC4F83-8C6E-4C4F-8C6C-0DC9C1488F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0701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18B28E-B5E7-4276-8BC6-79BA04F789A9}" type="datetimeFigureOut">
              <a:rPr lang="en-US" smtClean="0">
                <a:solidFill>
                  <a:prstClr val="black">
                    <a:tint val="75000"/>
                  </a:prstClr>
                </a:solidFill>
              </a:rPr>
              <a:pPr/>
              <a:t>10/12/2016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DFC4F83-8C6E-4C4F-8C6C-0DC9C1488F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4550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18B28E-B5E7-4276-8BC6-79BA04F789A9}" type="datetimeFigureOut">
              <a:rPr lang="en-US" smtClean="0">
                <a:solidFill>
                  <a:prstClr val="black">
                    <a:tint val="75000"/>
                  </a:prstClr>
                </a:solidFill>
              </a:rPr>
              <a:pPr/>
              <a:t>10/12/2016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DFC4F83-8C6E-4C4F-8C6C-0DC9C1488F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9652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18B28E-B5E7-4276-8BC6-79BA04F789A9}" type="datetimeFigureOut">
              <a:rPr lang="en-US" smtClean="0">
                <a:solidFill>
                  <a:prstClr val="black">
                    <a:tint val="75000"/>
                  </a:prstClr>
                </a:solidFill>
              </a:rPr>
              <a:pPr/>
              <a:t>10/12/2016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DFC4F83-8C6E-4C4F-8C6C-0DC9C1488F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7402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Slide 7- </a:t>
            </a:r>
            <a:fld id="{B6334BC3-546E-4C85-843D-F6821EE44FEA}" type="slidenum">
              <a:rPr lang="en-US"/>
              <a:pPr/>
              <a:t>‹#›</a:t>
            </a:fld>
            <a:endParaRPr lang="en-CA"/>
          </a:p>
        </p:txBody>
      </p:sp>
    </p:spTree>
    <p:extLst>
      <p:ext uri="{BB962C8B-B14F-4D97-AF65-F5344CB8AC3E}">
        <p14:creationId xmlns:p14="http://schemas.microsoft.com/office/powerpoint/2010/main" val="198635472"/>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18B28E-B5E7-4276-8BC6-79BA04F789A9}" type="datetimeFigureOut">
              <a:rPr lang="en-US" smtClean="0">
                <a:solidFill>
                  <a:prstClr val="black">
                    <a:tint val="75000"/>
                  </a:prstClr>
                </a:solidFill>
              </a:rPr>
              <a:pPr/>
              <a:t>10/12/2016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FC4F83-8C6E-4C4F-8C6C-0DC9C1488F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78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18B28E-B5E7-4276-8BC6-79BA04F789A9}" type="datetimeFigureOut">
              <a:rPr lang="en-US" smtClean="0">
                <a:solidFill>
                  <a:prstClr val="black">
                    <a:tint val="75000"/>
                  </a:prstClr>
                </a:solidFill>
              </a:rPr>
              <a:pPr/>
              <a:t>10/12/2016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FC4F83-8C6E-4C4F-8C6C-0DC9C1488F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281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18B28E-B5E7-4276-8BC6-79BA04F789A9}" type="datetimeFigureOut">
              <a:rPr lang="en-US" smtClean="0">
                <a:solidFill>
                  <a:prstClr val="black">
                    <a:tint val="75000"/>
                  </a:prstClr>
                </a:solidFill>
              </a:rPr>
              <a:pPr/>
              <a:t>10/12/2016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C4F83-8C6E-4C4F-8C6C-0DC9C1488F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40432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18B28E-B5E7-4276-8BC6-79BA04F789A9}" type="datetimeFigureOut">
              <a:rPr lang="en-US" smtClean="0">
                <a:solidFill>
                  <a:prstClr val="black">
                    <a:tint val="75000"/>
                  </a:prstClr>
                </a:solidFill>
              </a:rPr>
              <a:pPr/>
              <a:t>10/12/2016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FC4F83-8C6E-4C4F-8C6C-0DC9C1488F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4497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03213"/>
            <a:ext cx="8305800" cy="9921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44513" y="1600200"/>
            <a:ext cx="407035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7263" y="1600200"/>
            <a:ext cx="4071937"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050088" y="6400800"/>
            <a:ext cx="1905000" cy="457200"/>
          </a:xfrm>
        </p:spPr>
        <p:txBody>
          <a:bodyPr/>
          <a:lstStyle>
            <a:lvl1pPr>
              <a:defRPr/>
            </a:lvl1pPr>
          </a:lstStyle>
          <a:p>
            <a:r>
              <a:rPr lang="en-US">
                <a:solidFill>
                  <a:prstClr val="black">
                    <a:tint val="75000"/>
                  </a:prstClr>
                </a:solidFill>
              </a:rPr>
              <a:t>Slide 6- </a:t>
            </a:r>
            <a:fld id="{7F019C8A-0C4B-4984-9B55-CC84B4B57795}" type="slidenum">
              <a:rPr lang="en-US">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527650432"/>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US" sz="1800">
              <a:solidFill>
                <a:srgbClr val="FFFFFF"/>
              </a:solidFill>
              <a:cs typeface="Arial" charset="0"/>
            </a:endParaRPr>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endParaRPr lang="en-US" sz="1800">
              <a:solidFill>
                <a:srgbClr val="FFFFFF"/>
              </a:solidFill>
              <a:cs typeface="Arial" charset="0"/>
            </a:endParaRPr>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solidFill>
                  <a:srgbClr val="FFFFFF"/>
                </a:solidFill>
              </a:defRPr>
            </a:lvl1pPr>
          </a:lstStyle>
          <a:p>
            <a:fld id="{F48C3A25-DB3A-47CD-935C-F650FD30E240}" type="datetimeFigureOut">
              <a:rPr lang="en-US"/>
              <a:pPr/>
              <a:t>10/12/2016</a:t>
            </a:fld>
            <a:endParaRPr lang="en-US"/>
          </a:p>
        </p:txBody>
      </p:sp>
      <p:sp>
        <p:nvSpPr>
          <p:cNvPr id="7"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8" name="Slide Number Placeholder 5"/>
          <p:cNvSpPr>
            <a:spLocks noGrp="1"/>
          </p:cNvSpPr>
          <p:nvPr>
            <p:ph type="sldNum" sz="quarter" idx="12"/>
          </p:nvPr>
        </p:nvSpPr>
        <p:spPr/>
        <p:txBody>
          <a:bodyPr/>
          <a:lstStyle>
            <a:lvl1pPr>
              <a:defRPr>
                <a:solidFill>
                  <a:srgbClr val="FFFFFF"/>
                </a:solidFill>
              </a:defRPr>
            </a:lvl1pPr>
          </a:lstStyle>
          <a:p>
            <a:fld id="{26328FF7-84BB-432F-A2F5-66FB89415F3A}" type="slidenum">
              <a:rPr lang="en-US"/>
              <a:pPr/>
              <a:t>‹#›</a:t>
            </a:fld>
            <a:endParaRPr lang="en-US"/>
          </a:p>
        </p:txBody>
      </p:sp>
    </p:spTree>
    <p:extLst>
      <p:ext uri="{BB962C8B-B14F-4D97-AF65-F5344CB8AC3E}">
        <p14:creationId xmlns:p14="http://schemas.microsoft.com/office/powerpoint/2010/main" val="10945939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7F71FBB-7EE0-4CCA-9D29-FA80A880B37F}" type="datetimeFigureOut">
              <a:rPr lang="en-US"/>
              <a:pPr/>
              <a:t>10/12/2016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9171E1B-DFE1-4B33-B594-F0BEE9697687}" type="slidenum">
              <a:rPr lang="en-US"/>
              <a:pPr/>
              <a:t>‹#›</a:t>
            </a:fld>
            <a:endParaRPr lang="en-US"/>
          </a:p>
        </p:txBody>
      </p:sp>
    </p:spTree>
    <p:extLst>
      <p:ext uri="{BB962C8B-B14F-4D97-AF65-F5344CB8AC3E}">
        <p14:creationId xmlns:p14="http://schemas.microsoft.com/office/powerpoint/2010/main" val="2564076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US" sz="1800">
              <a:solidFill>
                <a:srgbClr val="FFFFFF"/>
              </a:solidFill>
              <a:cs typeface="Arial" charset="0"/>
            </a:endParaRPr>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endParaRPr lang="en-US" sz="1800">
              <a:solidFill>
                <a:srgbClr val="FFFFFF"/>
              </a:solidFill>
              <a:cs typeface="Arial" charset="0"/>
            </a:endParaRPr>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solidFill>
                  <a:srgbClr val="FFFFFF"/>
                </a:solidFill>
              </a:defRPr>
            </a:lvl1pPr>
          </a:lstStyle>
          <a:p>
            <a:fld id="{091375EF-7A30-42C6-A7E0-6273688CF49B}" type="datetimeFigureOut">
              <a:rPr lang="en-US"/>
              <a:pPr/>
              <a:t>10/12/2016</a:t>
            </a:fld>
            <a:endParaRPr lang="en-US"/>
          </a:p>
        </p:txBody>
      </p:sp>
      <p:sp>
        <p:nvSpPr>
          <p:cNvPr id="7"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8" name="Slide Number Placeholder 5"/>
          <p:cNvSpPr>
            <a:spLocks noGrp="1"/>
          </p:cNvSpPr>
          <p:nvPr>
            <p:ph type="sldNum" sz="quarter" idx="12"/>
          </p:nvPr>
        </p:nvSpPr>
        <p:spPr/>
        <p:txBody>
          <a:bodyPr/>
          <a:lstStyle>
            <a:lvl1pPr>
              <a:defRPr>
                <a:solidFill>
                  <a:srgbClr val="FFFFFF"/>
                </a:solidFill>
              </a:defRPr>
            </a:lvl1pPr>
          </a:lstStyle>
          <a:p>
            <a:fld id="{513F858D-0665-4CCC-A61E-5E9613CC7B1C}" type="slidenum">
              <a:rPr lang="en-US"/>
              <a:pPr/>
              <a:t>‹#›</a:t>
            </a:fld>
            <a:endParaRPr lang="en-US"/>
          </a:p>
        </p:txBody>
      </p:sp>
    </p:spTree>
    <p:extLst>
      <p:ext uri="{BB962C8B-B14F-4D97-AF65-F5344CB8AC3E}">
        <p14:creationId xmlns:p14="http://schemas.microsoft.com/office/powerpoint/2010/main" val="3939697408"/>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49BD1A21-5249-4AB7-AD93-5638D4B3CE27}" type="datetimeFigureOut">
              <a:rPr lang="en-US"/>
              <a:pPr/>
              <a:t>10/12/2016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D07DAB2-2250-46B5-9703-2316B7950F98}" type="slidenum">
              <a:rPr lang="en-US"/>
              <a:pPr/>
              <a:t>‹#›</a:t>
            </a:fld>
            <a:endParaRPr lang="en-US"/>
          </a:p>
        </p:txBody>
      </p:sp>
    </p:spTree>
    <p:extLst>
      <p:ext uri="{BB962C8B-B14F-4D97-AF65-F5344CB8AC3E}">
        <p14:creationId xmlns:p14="http://schemas.microsoft.com/office/powerpoint/2010/main" val="14660496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702506B4-34BE-4D05-952D-999B246ABCAA}" type="datetimeFigureOut">
              <a:rPr lang="en-US"/>
              <a:pPr/>
              <a:t>10/12/2016</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75E7E18B-79C6-4901-9FE2-A457EE6CD237}" type="slidenum">
              <a:rPr lang="en-US"/>
              <a:pPr/>
              <a:t>‹#›</a:t>
            </a:fld>
            <a:endParaRPr lang="en-US"/>
          </a:p>
        </p:txBody>
      </p:sp>
    </p:spTree>
    <p:extLst>
      <p:ext uri="{BB962C8B-B14F-4D97-AF65-F5344CB8AC3E}">
        <p14:creationId xmlns:p14="http://schemas.microsoft.com/office/powerpoint/2010/main" val="2793224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t>Slide 7- </a:t>
            </a:r>
            <a:fld id="{88169DB0-F502-4793-BA07-76298416D4AA}" type="slidenum">
              <a:rPr lang="en-US"/>
              <a:pPr/>
              <a:t>‹#›</a:t>
            </a:fld>
            <a:endParaRPr lang="en-CA"/>
          </a:p>
        </p:txBody>
      </p:sp>
    </p:spTree>
    <p:extLst>
      <p:ext uri="{BB962C8B-B14F-4D97-AF65-F5344CB8AC3E}">
        <p14:creationId xmlns:p14="http://schemas.microsoft.com/office/powerpoint/2010/main" val="1447064611"/>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157CCACF-7297-4210-8302-E2542810F83A}" type="datetimeFigureOut">
              <a:rPr lang="en-US"/>
              <a:pPr/>
              <a:t>10/12/2016</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F9B75E75-9DD6-4376-9F57-6B30C5FE5EA3}" type="slidenum">
              <a:rPr lang="en-US"/>
              <a:pPr/>
              <a:t>‹#›</a:t>
            </a:fld>
            <a:endParaRPr lang="en-US"/>
          </a:p>
        </p:txBody>
      </p:sp>
    </p:spTree>
    <p:extLst>
      <p:ext uri="{BB962C8B-B14F-4D97-AF65-F5344CB8AC3E}">
        <p14:creationId xmlns:p14="http://schemas.microsoft.com/office/powerpoint/2010/main" val="949276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56DD9F5-80C9-4C59-ACED-AE5D03CCFF4E}" type="datetimeFigureOut">
              <a:rPr lang="en-US"/>
              <a:pPr/>
              <a:t>10/12/2016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E9B20F8-8CAA-4D36-8561-058737B9043B}" type="slidenum">
              <a:rPr lang="en-US"/>
              <a:pPr/>
              <a:t>‹#›</a:t>
            </a:fld>
            <a:endParaRPr lang="en-US"/>
          </a:p>
        </p:txBody>
      </p:sp>
    </p:spTree>
    <p:extLst>
      <p:ext uri="{BB962C8B-B14F-4D97-AF65-F5344CB8AC3E}">
        <p14:creationId xmlns:p14="http://schemas.microsoft.com/office/powerpoint/2010/main" val="13501491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US" sz="1800">
              <a:solidFill>
                <a:srgbClr val="FFFFFF"/>
              </a:solidFill>
              <a:cs typeface="Arial" charset="0"/>
            </a:endParaRPr>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US" sz="1800">
              <a:solidFill>
                <a:srgbClr val="FFFFFF"/>
              </a:solidFill>
              <a:cs typeface="Arial" charset="0"/>
            </a:endParaRPr>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fld id="{634724D8-ECA1-4821-B943-ACCBA372EFC6}" type="datetimeFigureOut">
              <a:rPr lang="en-US"/>
              <a:pPr/>
              <a:t>10/12/2016</a:t>
            </a:fld>
            <a:endParaRPr lang="en-US"/>
          </a:p>
        </p:txBody>
      </p:sp>
      <p:sp>
        <p:nvSpPr>
          <p:cNvPr id="8" name="Footer Placeholder 5"/>
          <p:cNvSpPr>
            <a:spLocks noGrp="1"/>
          </p:cNvSpPr>
          <p:nvPr>
            <p:ph type="ftr" sz="quarter" idx="11"/>
          </p:nvPr>
        </p:nvSpPr>
        <p:spPr/>
        <p:txBody>
          <a:bodyPr/>
          <a:lstStyle>
            <a:lvl1pPr>
              <a:defRPr/>
            </a:lvl1pPr>
          </a:lstStyle>
          <a:p>
            <a:endParaRPr lang="en-US"/>
          </a:p>
        </p:txBody>
      </p:sp>
      <p:sp>
        <p:nvSpPr>
          <p:cNvPr id="9" name="Slide Number Placeholder 6"/>
          <p:cNvSpPr>
            <a:spLocks noGrp="1"/>
          </p:cNvSpPr>
          <p:nvPr>
            <p:ph type="sldNum" sz="quarter" idx="12"/>
          </p:nvPr>
        </p:nvSpPr>
        <p:spPr/>
        <p:txBody>
          <a:bodyPr/>
          <a:lstStyle>
            <a:lvl1pPr>
              <a:defRPr/>
            </a:lvl1pPr>
          </a:lstStyle>
          <a:p>
            <a:fld id="{9C801D85-38FF-4070-A674-981B7340CA3C}" type="slidenum">
              <a:rPr lang="en-US"/>
              <a:pPr/>
              <a:t>‹#›</a:t>
            </a:fld>
            <a:endParaRPr lang="en-US"/>
          </a:p>
        </p:txBody>
      </p:sp>
    </p:spTree>
    <p:extLst>
      <p:ext uri="{BB962C8B-B14F-4D97-AF65-F5344CB8AC3E}">
        <p14:creationId xmlns:p14="http://schemas.microsoft.com/office/powerpoint/2010/main" val="32504741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US" sz="1800">
              <a:solidFill>
                <a:srgbClr val="FFFFFF"/>
              </a:solidFill>
              <a:cs typeface="Arial" charset="0"/>
            </a:endParaRPr>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US" sz="1800">
              <a:solidFill>
                <a:srgbClr val="FFFFFF"/>
              </a:solidFill>
              <a:cs typeface="Arial" charset="0"/>
            </a:endParaRPr>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fld id="{5BF2B672-C2A0-4010-BA97-41B52204F068}" type="datetimeFigureOut">
              <a:rPr lang="en-US"/>
              <a:pPr/>
              <a:t>10/12/2016</a:t>
            </a:fld>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rgbClr val="BCBCBC"/>
                </a:solidFill>
              </a:defRPr>
            </a:lvl1pPr>
          </a:lstStyle>
          <a:p>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fld id="{970A39CC-9F2E-497C-874D-219606344C7B}" type="slidenum">
              <a:rPr lang="en-US"/>
              <a:pPr/>
              <a:t>‹#›</a:t>
            </a:fld>
            <a:endParaRPr lang="en-US"/>
          </a:p>
        </p:txBody>
      </p:sp>
    </p:spTree>
    <p:extLst>
      <p:ext uri="{BB962C8B-B14F-4D97-AF65-F5344CB8AC3E}">
        <p14:creationId xmlns:p14="http://schemas.microsoft.com/office/powerpoint/2010/main" val="1239702614"/>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D6CADF0-723D-408F-94F2-85460F3D0294}" type="datetimeFigureOut">
              <a:rPr lang="en-US"/>
              <a:pPr/>
              <a:t>10/12/2016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F7AF84C-307D-489D-9C97-226F02CAFB13}" type="slidenum">
              <a:rPr lang="en-US"/>
              <a:pPr/>
              <a:t>‹#›</a:t>
            </a:fld>
            <a:endParaRPr lang="en-US"/>
          </a:p>
        </p:txBody>
      </p:sp>
    </p:spTree>
    <p:extLst>
      <p:ext uri="{BB962C8B-B14F-4D97-AF65-F5344CB8AC3E}">
        <p14:creationId xmlns:p14="http://schemas.microsoft.com/office/powerpoint/2010/main" val="23647343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endParaRPr lang="en-US" sz="1800">
              <a:solidFill>
                <a:srgbClr val="FFFFFF"/>
              </a:solidFill>
              <a:cs typeface="Arial" charset="0"/>
            </a:endParaRPr>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US" sz="1800">
              <a:solidFill>
                <a:srgbClr val="FFFFFF"/>
              </a:solidFill>
              <a:cs typeface="Arial" charset="0"/>
            </a:endParaRPr>
          </a:p>
        </p:txBody>
      </p:sp>
      <p:sp>
        <p:nvSpPr>
          <p:cNvPr id="2" name="Vertical Title 1"/>
          <p:cNvSpPr>
            <a:spLocks noGrp="1"/>
          </p:cNvSpPr>
          <p:nvPr>
            <p:ph type="title" orient="vert"/>
          </p:nvPr>
        </p:nvSpPr>
        <p:spPr>
          <a:xfrm>
            <a:off x="6781800" y="274640"/>
            <a:ext cx="1905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fld id="{6CF7AB94-4329-42D9-9AE6-4094DCF56FE8}" type="datetimeFigureOut">
              <a:rPr lang="en-US"/>
              <a:pPr/>
              <a:t>10/12/2016</a:t>
            </a:fld>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AE58CE72-F6D3-474C-8086-C5ED9A96C11A}" type="slidenum">
              <a:rPr lang="en-US"/>
              <a:pPr/>
              <a:t>‹#›</a:t>
            </a:fld>
            <a:endParaRPr lang="en-US"/>
          </a:p>
        </p:txBody>
      </p:sp>
    </p:spTree>
    <p:extLst>
      <p:ext uri="{BB962C8B-B14F-4D97-AF65-F5344CB8AC3E}">
        <p14:creationId xmlns:p14="http://schemas.microsoft.com/office/powerpoint/2010/main" val="36502867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121C73C-4E5A-4D30-9AEC-B00946FDD3E5}" type="datetimeFigureOut">
              <a:rPr lang="en-US"/>
              <a:pPr/>
              <a:t>10/12/2016</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DADA6FC-1E25-4D49-9251-165E13F6CDD9}" type="slidenum">
              <a:rPr lang="en-US"/>
              <a:pPr/>
              <a:t>‹#›</a:t>
            </a:fld>
            <a:endParaRPr lang="en-US"/>
          </a:p>
        </p:txBody>
      </p:sp>
    </p:spTree>
    <p:extLst>
      <p:ext uri="{BB962C8B-B14F-4D97-AF65-F5344CB8AC3E}">
        <p14:creationId xmlns:p14="http://schemas.microsoft.com/office/powerpoint/2010/main" val="1659038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147" name="Rectangle 51"/>
          <p:cNvSpPr>
            <a:spLocks noChangeArrowheads="1"/>
          </p:cNvSpPr>
          <p:nvPr userDrawn="1"/>
        </p:nvSpPr>
        <p:spPr bwMode="auto">
          <a:xfrm>
            <a:off x="0" y="2147888"/>
            <a:ext cx="9144000" cy="4800600"/>
          </a:xfrm>
          <a:prstGeom prst="rect">
            <a:avLst/>
          </a:prstGeom>
          <a:gradFill rotWithShape="1">
            <a:gsLst>
              <a:gs pos="0">
                <a:schemeClr val="bg1"/>
              </a:gs>
              <a:gs pos="100000">
                <a:srgbClr val="8CC6EB"/>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4149" name="Rectangle 53"/>
          <p:cNvSpPr>
            <a:spLocks noChangeArrowheads="1"/>
          </p:cNvSpPr>
          <p:nvPr userDrawn="1"/>
        </p:nvSpPr>
        <p:spPr bwMode="auto">
          <a:xfrm>
            <a:off x="5710238" y="1371600"/>
            <a:ext cx="2595562" cy="5483225"/>
          </a:xfrm>
          <a:prstGeom prst="rect">
            <a:avLst/>
          </a:prstGeom>
          <a:gradFill rotWithShape="1">
            <a:gsLst>
              <a:gs pos="0">
                <a:srgbClr val="8CC6EB"/>
              </a:gs>
              <a:gs pos="100000">
                <a:schemeClr val="bg1">
                  <a:alpha val="0"/>
                </a:scheme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pic>
        <p:nvPicPr>
          <p:cNvPr id="4143" name="Picture 47" descr="Pearson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6800" y="5721350"/>
            <a:ext cx="682625" cy="831850"/>
          </a:xfrm>
          <a:prstGeom prst="rect">
            <a:avLst/>
          </a:prstGeom>
          <a:noFill/>
          <a:extLst>
            <a:ext uri="{909E8E84-426E-40DD-AFC4-6F175D3DCCD1}">
              <a14:hiddenFill xmlns:a14="http://schemas.microsoft.com/office/drawing/2010/main">
                <a:solidFill>
                  <a:srgbClr val="FFFFFF"/>
                </a:solidFill>
              </a14:hiddenFill>
            </a:ext>
          </a:extLst>
        </p:spPr>
      </p:pic>
      <p:pic>
        <p:nvPicPr>
          <p:cNvPr id="4140" name="Picture 44" descr="smw2_cov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02325" y="1598613"/>
            <a:ext cx="2211388" cy="2746375"/>
          </a:xfrm>
          <a:prstGeom prst="rect">
            <a:avLst/>
          </a:prstGeom>
          <a:noFill/>
          <a:extLst>
            <a:ext uri="{909E8E84-426E-40DD-AFC4-6F175D3DCCD1}">
              <a14:hiddenFill xmlns:a14="http://schemas.microsoft.com/office/drawing/2010/main">
                <a:solidFill>
                  <a:srgbClr val="FFFFFF"/>
                </a:solidFill>
              </a14:hiddenFill>
            </a:ext>
          </a:extLst>
        </p:spPr>
      </p:pic>
      <p:sp>
        <p:nvSpPr>
          <p:cNvPr id="4125" name="Rectangle 29"/>
          <p:cNvSpPr>
            <a:spLocks noGrp="1" noChangeArrowheads="1"/>
          </p:cNvSpPr>
          <p:nvPr>
            <p:ph type="ftr" sz="quarter" idx="3"/>
          </p:nvPr>
        </p:nvSpPr>
        <p:spPr bwMode="auto">
          <a:xfrm>
            <a:off x="1752600" y="6096000"/>
            <a:ext cx="56388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lvl1pPr>
          </a:lstStyle>
          <a:p>
            <a:r>
              <a:rPr lang="en-US">
                <a:solidFill>
                  <a:srgbClr val="000000"/>
                </a:solidFill>
              </a:rPr>
              <a:t>Copyright © 2007 Pearson Education, Inc. Publishing as Pearson Addison-Wesley</a:t>
            </a:r>
          </a:p>
        </p:txBody>
      </p:sp>
      <p:sp>
        <p:nvSpPr>
          <p:cNvPr id="4126" name="Rectangle 30" descr="Pink tissue paper"/>
          <p:cNvSpPr>
            <a:spLocks noGrp="1" noChangeArrowheads="1"/>
          </p:cNvSpPr>
          <p:nvPr>
            <p:ph type="ctrTitle" sz="quarter"/>
          </p:nvPr>
        </p:nvSpPr>
        <p:spPr>
          <a:xfrm>
            <a:off x="990600" y="685800"/>
            <a:ext cx="7391400" cy="1676400"/>
          </a:xfrm>
          <a:extLst>
            <a:ext uri="{909E8E84-426E-40DD-AFC4-6F175D3DCCD1}">
              <a14:hiddenFill xmlns:a14="http://schemas.microsoft.com/office/drawing/2010/main">
                <a:blipFill dpi="0" rotWithShape="0">
                  <a:blip r:embed="rId4"/>
                  <a:srcRect/>
                  <a:tile tx="0" ty="0" sx="100000" sy="100000" flip="none" algn="tl"/>
                </a:blipFill>
              </a14:hiddenFill>
            </a:ext>
          </a:extLst>
        </p:spPr>
        <p:txBody>
          <a:bodyPr wrap="none" anchor="ctr"/>
          <a:lstStyle>
            <a:lvl1pPr>
              <a:defRPr sz="6600"/>
            </a:lvl1pPr>
          </a:lstStyle>
          <a:p>
            <a:pPr lvl="0"/>
            <a:r>
              <a:rPr lang="en-US" noProof="0" smtClean="0"/>
              <a:t>Master title style</a:t>
            </a:r>
          </a:p>
        </p:txBody>
      </p:sp>
      <p:sp>
        <p:nvSpPr>
          <p:cNvPr id="4134" name="Rectangle 38" descr="Pink tissue paper"/>
          <p:cNvSpPr>
            <a:spLocks noGrp="1" noChangeArrowheads="1"/>
          </p:cNvSpPr>
          <p:nvPr>
            <p:ph type="subTitle" sz="quarter" idx="1"/>
          </p:nvPr>
        </p:nvSpPr>
        <p:spPr>
          <a:xfrm>
            <a:off x="990600" y="2438400"/>
            <a:ext cx="4572000" cy="2209800"/>
          </a:xfrm>
          <a:extLst>
            <a:ext uri="{909E8E84-426E-40DD-AFC4-6F175D3DCCD1}">
              <a14:hiddenFill xmlns:a14="http://schemas.microsoft.com/office/drawing/2010/main">
                <a:blipFill dpi="0" rotWithShape="0">
                  <a:blip r:embed="rId4"/>
                  <a:srcRect/>
                  <a:tile tx="0" ty="0" sx="100000" sy="100000" flip="none" algn="tl"/>
                </a:blipFill>
              </a14:hiddenFill>
            </a:ext>
          </a:extLst>
        </p:spPr>
        <p:txBody>
          <a:bodyPr/>
          <a:lstStyle>
            <a:lvl1pPr marL="0" indent="0">
              <a:buFont typeface="Wingdings" pitchFamily="2" charset="2"/>
              <a:buNone/>
              <a:defRPr sz="3600">
                <a:solidFill>
                  <a:schemeClr val="hlink"/>
                </a:solidFill>
              </a:defRPr>
            </a:lvl1pPr>
          </a:lstStyle>
          <a:p>
            <a:pPr lvl="0"/>
            <a:r>
              <a:rPr lang="en-US" noProof="0" smtClean="0"/>
              <a:t>Click to edit Master subtitle style</a:t>
            </a:r>
          </a:p>
        </p:txBody>
      </p:sp>
      <p:sp>
        <p:nvSpPr>
          <p:cNvPr id="4150" name="Line 54"/>
          <p:cNvSpPr>
            <a:spLocks noChangeShapeType="1"/>
          </p:cNvSpPr>
          <p:nvPr userDrawn="1"/>
        </p:nvSpPr>
        <p:spPr bwMode="auto">
          <a:xfrm>
            <a:off x="0" y="6626225"/>
            <a:ext cx="91440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Tree>
    <p:extLst>
      <p:ext uri="{BB962C8B-B14F-4D97-AF65-F5344CB8AC3E}">
        <p14:creationId xmlns:p14="http://schemas.microsoft.com/office/powerpoint/2010/main" val="844620222"/>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Slide 7- </a:t>
            </a:r>
            <a:fld id="{B6334BC3-546E-4C85-843D-F6821EE44FEA}" type="slidenum">
              <a:rPr lang="en-US"/>
              <a:pPr/>
              <a:t>‹#›</a:t>
            </a:fld>
            <a:endParaRPr lang="en-CA"/>
          </a:p>
        </p:txBody>
      </p:sp>
    </p:spTree>
    <p:extLst>
      <p:ext uri="{BB962C8B-B14F-4D97-AF65-F5344CB8AC3E}">
        <p14:creationId xmlns:p14="http://schemas.microsoft.com/office/powerpoint/2010/main" val="3688226561"/>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t>Slide 7- </a:t>
            </a:r>
            <a:fld id="{88169DB0-F502-4793-BA07-76298416D4AA}" type="slidenum">
              <a:rPr lang="en-US"/>
              <a:pPr/>
              <a:t>‹#›</a:t>
            </a:fld>
            <a:endParaRPr lang="en-CA"/>
          </a:p>
        </p:txBody>
      </p:sp>
    </p:spTree>
    <p:extLst>
      <p:ext uri="{BB962C8B-B14F-4D97-AF65-F5344CB8AC3E}">
        <p14:creationId xmlns:p14="http://schemas.microsoft.com/office/powerpoint/2010/main" val="143560592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4513" y="1600200"/>
            <a:ext cx="407035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7263" y="1600200"/>
            <a:ext cx="4071937"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r>
              <a:rPr lang="en-US"/>
              <a:t>Slide 7- </a:t>
            </a:r>
            <a:fld id="{B2EE8FC4-6BE6-48B5-A79E-A739B83F56E0}" type="slidenum">
              <a:rPr lang="en-US"/>
              <a:pPr/>
              <a:t>‹#›</a:t>
            </a:fld>
            <a:endParaRPr lang="en-CA"/>
          </a:p>
        </p:txBody>
      </p:sp>
    </p:spTree>
    <p:extLst>
      <p:ext uri="{BB962C8B-B14F-4D97-AF65-F5344CB8AC3E}">
        <p14:creationId xmlns:p14="http://schemas.microsoft.com/office/powerpoint/2010/main" val="3186327584"/>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4513" y="1600200"/>
            <a:ext cx="407035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7263" y="1600200"/>
            <a:ext cx="4071937"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r>
              <a:rPr lang="en-US"/>
              <a:t>Slide 7- </a:t>
            </a:r>
            <a:fld id="{B2EE8FC4-6BE6-48B5-A79E-A739B83F56E0}" type="slidenum">
              <a:rPr lang="en-US"/>
              <a:pPr/>
              <a:t>‹#›</a:t>
            </a:fld>
            <a:endParaRPr lang="en-CA"/>
          </a:p>
        </p:txBody>
      </p:sp>
    </p:spTree>
    <p:extLst>
      <p:ext uri="{BB962C8B-B14F-4D97-AF65-F5344CB8AC3E}">
        <p14:creationId xmlns:p14="http://schemas.microsoft.com/office/powerpoint/2010/main" val="3730093088"/>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r>
              <a:rPr lang="en-US"/>
              <a:t>Slide 7- </a:t>
            </a:r>
            <a:fld id="{8900E3B8-B2B1-4846-8D43-C9989C43CFB5}" type="slidenum">
              <a:rPr lang="en-US"/>
              <a:pPr/>
              <a:t>‹#›</a:t>
            </a:fld>
            <a:endParaRPr lang="en-CA"/>
          </a:p>
        </p:txBody>
      </p:sp>
    </p:spTree>
    <p:extLst>
      <p:ext uri="{BB962C8B-B14F-4D97-AF65-F5344CB8AC3E}">
        <p14:creationId xmlns:p14="http://schemas.microsoft.com/office/powerpoint/2010/main" val="3979562630"/>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r>
              <a:rPr lang="en-US"/>
              <a:t>Slide 7- </a:t>
            </a:r>
            <a:fld id="{1DCE5A3D-FA9F-4EE1-B8BF-C472E4450F79}" type="slidenum">
              <a:rPr lang="en-US"/>
              <a:pPr/>
              <a:t>‹#›</a:t>
            </a:fld>
            <a:endParaRPr lang="en-CA"/>
          </a:p>
        </p:txBody>
      </p:sp>
    </p:spTree>
    <p:extLst>
      <p:ext uri="{BB962C8B-B14F-4D97-AF65-F5344CB8AC3E}">
        <p14:creationId xmlns:p14="http://schemas.microsoft.com/office/powerpoint/2010/main" val="1072993719"/>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t>Slide 7- </a:t>
            </a:r>
            <a:fld id="{894DA4E7-9442-4737-A874-2F92FE500327}" type="slidenum">
              <a:rPr lang="en-US"/>
              <a:pPr/>
              <a:t>‹#›</a:t>
            </a:fld>
            <a:endParaRPr lang="en-CA"/>
          </a:p>
        </p:txBody>
      </p:sp>
    </p:spTree>
    <p:extLst>
      <p:ext uri="{BB962C8B-B14F-4D97-AF65-F5344CB8AC3E}">
        <p14:creationId xmlns:p14="http://schemas.microsoft.com/office/powerpoint/2010/main" val="206528523"/>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t>Slide 7- </a:t>
            </a:r>
            <a:fld id="{8AB7866E-77A0-4367-AF7A-7B5909BB6B3E}" type="slidenum">
              <a:rPr lang="en-US"/>
              <a:pPr/>
              <a:t>‹#›</a:t>
            </a:fld>
            <a:endParaRPr lang="en-CA"/>
          </a:p>
        </p:txBody>
      </p:sp>
    </p:spTree>
    <p:extLst>
      <p:ext uri="{BB962C8B-B14F-4D97-AF65-F5344CB8AC3E}">
        <p14:creationId xmlns:p14="http://schemas.microsoft.com/office/powerpoint/2010/main" val="790368829"/>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t>Slide 7- </a:t>
            </a:r>
            <a:fld id="{3F9529EE-1BC3-41E1-84F2-2FC8A0525BE1}" type="slidenum">
              <a:rPr lang="en-US"/>
              <a:pPr/>
              <a:t>‹#›</a:t>
            </a:fld>
            <a:endParaRPr lang="en-CA"/>
          </a:p>
        </p:txBody>
      </p:sp>
    </p:spTree>
    <p:extLst>
      <p:ext uri="{BB962C8B-B14F-4D97-AF65-F5344CB8AC3E}">
        <p14:creationId xmlns:p14="http://schemas.microsoft.com/office/powerpoint/2010/main" val="1654478624"/>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Slide 7- </a:t>
            </a:r>
            <a:fld id="{620F3E4B-2DBB-4C7E-90E5-BC62863FAE58}" type="slidenum">
              <a:rPr lang="en-US"/>
              <a:pPr/>
              <a:t>‹#›</a:t>
            </a:fld>
            <a:endParaRPr lang="en-CA"/>
          </a:p>
        </p:txBody>
      </p:sp>
    </p:spTree>
    <p:extLst>
      <p:ext uri="{BB962C8B-B14F-4D97-AF65-F5344CB8AC3E}">
        <p14:creationId xmlns:p14="http://schemas.microsoft.com/office/powerpoint/2010/main" val="3402935829"/>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303213"/>
            <a:ext cx="2076450" cy="5868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303213"/>
            <a:ext cx="6076950" cy="5868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Slide 7- </a:t>
            </a:r>
            <a:fld id="{D10FB488-4776-4C0D-BDF5-BBB92DC6AE42}" type="slidenum">
              <a:rPr lang="en-US"/>
              <a:pPr/>
              <a:t>‹#›</a:t>
            </a:fld>
            <a:endParaRPr lang="en-CA"/>
          </a:p>
        </p:txBody>
      </p:sp>
    </p:spTree>
    <p:extLst>
      <p:ext uri="{BB962C8B-B14F-4D97-AF65-F5344CB8AC3E}">
        <p14:creationId xmlns:p14="http://schemas.microsoft.com/office/powerpoint/2010/main" val="1631645225"/>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03213"/>
            <a:ext cx="8305800" cy="9921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44513" y="1600200"/>
            <a:ext cx="407035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7263" y="1600200"/>
            <a:ext cx="4071937"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7263" y="3962400"/>
            <a:ext cx="4071937"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7050088" y="6400800"/>
            <a:ext cx="1905000" cy="457200"/>
          </a:xfrm>
        </p:spPr>
        <p:txBody>
          <a:bodyPr/>
          <a:lstStyle>
            <a:lvl1pPr>
              <a:defRPr/>
            </a:lvl1pPr>
          </a:lstStyle>
          <a:p>
            <a:r>
              <a:rPr lang="en-US"/>
              <a:t>Slide 7- </a:t>
            </a:r>
            <a:fld id="{60DFCA0E-9097-4F51-B314-284AC168E7BE}" type="slidenum">
              <a:rPr lang="en-US"/>
              <a:pPr/>
              <a:t>‹#›</a:t>
            </a:fld>
            <a:endParaRPr lang="en-CA"/>
          </a:p>
        </p:txBody>
      </p:sp>
    </p:spTree>
    <p:extLst>
      <p:ext uri="{BB962C8B-B14F-4D97-AF65-F5344CB8AC3E}">
        <p14:creationId xmlns:p14="http://schemas.microsoft.com/office/powerpoint/2010/main" val="1765115438"/>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CD719B7E-38EA-EF48-852F-D8695BCBB11D}" type="datetimeFigureOut">
              <a:rPr lang="en-US"/>
              <a:pPr/>
              <a:t>10/12/2016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E02BC4F-C448-304D-ABF8-A7680AD3C773}" type="slidenum">
              <a:rPr lang="en-US"/>
              <a:pPr/>
              <a:t>‹#›</a:t>
            </a:fld>
            <a:endParaRPr lang="en-US"/>
          </a:p>
        </p:txBody>
      </p:sp>
    </p:spTree>
    <p:extLst>
      <p:ext uri="{BB962C8B-B14F-4D97-AF65-F5344CB8AC3E}">
        <p14:creationId xmlns:p14="http://schemas.microsoft.com/office/powerpoint/2010/main" val="922199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r>
              <a:rPr lang="en-US"/>
              <a:t>Slide 7- </a:t>
            </a:r>
            <a:fld id="{8900E3B8-B2B1-4846-8D43-C9989C43CFB5}" type="slidenum">
              <a:rPr lang="en-US"/>
              <a:pPr/>
              <a:t>‹#›</a:t>
            </a:fld>
            <a:endParaRPr lang="en-CA"/>
          </a:p>
        </p:txBody>
      </p:sp>
    </p:spTree>
    <p:extLst>
      <p:ext uri="{BB962C8B-B14F-4D97-AF65-F5344CB8AC3E}">
        <p14:creationId xmlns:p14="http://schemas.microsoft.com/office/powerpoint/2010/main" val="2334499349"/>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85FB0DD-0A61-DC45-BD47-19994866F87C}" type="datetimeFigureOut">
              <a:rPr lang="en-US"/>
              <a:pPr/>
              <a:t>10/12/2016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E0342A3-4ED8-9E49-9548-43894EC5C5F5}" type="slidenum">
              <a:rPr lang="en-US"/>
              <a:pPr/>
              <a:t>‹#›</a:t>
            </a:fld>
            <a:endParaRPr lang="en-US"/>
          </a:p>
        </p:txBody>
      </p:sp>
    </p:spTree>
    <p:extLst>
      <p:ext uri="{BB962C8B-B14F-4D97-AF65-F5344CB8AC3E}">
        <p14:creationId xmlns:p14="http://schemas.microsoft.com/office/powerpoint/2010/main" val="42372851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57F49F0-9B08-9043-9C82-3ECEE0691C2D}" type="datetimeFigureOut">
              <a:rPr lang="en-US"/>
              <a:pPr/>
              <a:t>10/12/2016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0526D26-6C5A-1F42-8852-BAD6872E9223}" type="slidenum">
              <a:rPr lang="en-US"/>
              <a:pPr/>
              <a:t>‹#›</a:t>
            </a:fld>
            <a:endParaRPr lang="en-US"/>
          </a:p>
        </p:txBody>
      </p:sp>
    </p:spTree>
    <p:extLst>
      <p:ext uri="{BB962C8B-B14F-4D97-AF65-F5344CB8AC3E}">
        <p14:creationId xmlns:p14="http://schemas.microsoft.com/office/powerpoint/2010/main" val="10138585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BD3EBD3C-00ED-2049-90D5-2E9B1AD58813}" type="datetimeFigureOut">
              <a:rPr lang="en-US"/>
              <a:pPr/>
              <a:t>10/12/2016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F130E09-24FE-104B-9FCC-53645EADF197}" type="slidenum">
              <a:rPr lang="en-US"/>
              <a:pPr/>
              <a:t>‹#›</a:t>
            </a:fld>
            <a:endParaRPr lang="en-US"/>
          </a:p>
        </p:txBody>
      </p:sp>
    </p:spTree>
    <p:extLst>
      <p:ext uri="{BB962C8B-B14F-4D97-AF65-F5344CB8AC3E}">
        <p14:creationId xmlns:p14="http://schemas.microsoft.com/office/powerpoint/2010/main" val="3333763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B580A78B-DEC7-EB47-B064-D52B7555F824}" type="datetimeFigureOut">
              <a:rPr lang="en-US"/>
              <a:pPr/>
              <a:t>10/12/2016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A8F2CD32-A274-F948-8581-E26C734EF067}" type="slidenum">
              <a:rPr lang="en-US"/>
              <a:pPr/>
              <a:t>‹#›</a:t>
            </a:fld>
            <a:endParaRPr lang="en-US"/>
          </a:p>
        </p:txBody>
      </p:sp>
    </p:spTree>
    <p:extLst>
      <p:ext uri="{BB962C8B-B14F-4D97-AF65-F5344CB8AC3E}">
        <p14:creationId xmlns:p14="http://schemas.microsoft.com/office/powerpoint/2010/main" val="17921601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AD0D601-C91B-E04B-8DC6-4ECAC9058348}" type="datetimeFigureOut">
              <a:rPr lang="en-US"/>
              <a:pPr/>
              <a:t>10/12/2016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A84639AE-CAB9-ED42-851B-ED02925CC91C}" type="slidenum">
              <a:rPr lang="en-US"/>
              <a:pPr/>
              <a:t>‹#›</a:t>
            </a:fld>
            <a:endParaRPr lang="en-US"/>
          </a:p>
        </p:txBody>
      </p:sp>
    </p:spTree>
    <p:extLst>
      <p:ext uri="{BB962C8B-B14F-4D97-AF65-F5344CB8AC3E}">
        <p14:creationId xmlns:p14="http://schemas.microsoft.com/office/powerpoint/2010/main" val="14755974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32F7970-A33E-074E-B2BD-B47FB923FD2A}" type="datetimeFigureOut">
              <a:rPr lang="en-US"/>
              <a:pPr/>
              <a:t>10/12/2016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1975088D-3251-6246-9360-BEA726BBD989}" type="slidenum">
              <a:rPr lang="en-US"/>
              <a:pPr/>
              <a:t>‹#›</a:t>
            </a:fld>
            <a:endParaRPr lang="en-US"/>
          </a:p>
        </p:txBody>
      </p:sp>
    </p:spTree>
    <p:extLst>
      <p:ext uri="{BB962C8B-B14F-4D97-AF65-F5344CB8AC3E}">
        <p14:creationId xmlns:p14="http://schemas.microsoft.com/office/powerpoint/2010/main" val="21119676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BA9E9A8-23DA-114B-B5C6-0570532AF9FF}" type="datetimeFigureOut">
              <a:rPr lang="en-US"/>
              <a:pPr/>
              <a:t>10/12/2016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4448B7D-D746-A94B-9178-12A57686979B}" type="slidenum">
              <a:rPr lang="en-US"/>
              <a:pPr/>
              <a:t>‹#›</a:t>
            </a:fld>
            <a:endParaRPr lang="en-US"/>
          </a:p>
        </p:txBody>
      </p:sp>
    </p:spTree>
    <p:extLst>
      <p:ext uri="{BB962C8B-B14F-4D97-AF65-F5344CB8AC3E}">
        <p14:creationId xmlns:p14="http://schemas.microsoft.com/office/powerpoint/2010/main" val="34219853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57492B1-734F-6E4B-8403-D0F116BAEA3E}" type="datetimeFigureOut">
              <a:rPr lang="en-US"/>
              <a:pPr/>
              <a:t>10/12/2016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2355D0C-E5F1-364A-8A5B-00EB3E23B8D0}" type="slidenum">
              <a:rPr lang="en-US"/>
              <a:pPr/>
              <a:t>‹#›</a:t>
            </a:fld>
            <a:endParaRPr lang="en-US"/>
          </a:p>
        </p:txBody>
      </p:sp>
    </p:spTree>
    <p:extLst>
      <p:ext uri="{BB962C8B-B14F-4D97-AF65-F5344CB8AC3E}">
        <p14:creationId xmlns:p14="http://schemas.microsoft.com/office/powerpoint/2010/main" val="26598706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4C6F553-EF6F-7044-98AB-CCFF7FBCCE02}" type="datetimeFigureOut">
              <a:rPr lang="en-US"/>
              <a:pPr/>
              <a:t>10/12/2016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62173DD-0DC6-014D-A455-B15C534C0D5C}" type="slidenum">
              <a:rPr lang="en-US"/>
              <a:pPr/>
              <a:t>‹#›</a:t>
            </a:fld>
            <a:endParaRPr lang="en-US"/>
          </a:p>
        </p:txBody>
      </p:sp>
    </p:spTree>
    <p:extLst>
      <p:ext uri="{BB962C8B-B14F-4D97-AF65-F5344CB8AC3E}">
        <p14:creationId xmlns:p14="http://schemas.microsoft.com/office/powerpoint/2010/main" val="25014362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27DDC6A-5147-2946-A30A-C8366EC03F38}" type="datetimeFigureOut">
              <a:rPr lang="en-US"/>
              <a:pPr/>
              <a:t>10/12/2016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BB58174-304F-9942-BB66-0E8226DFDC1E}" type="slidenum">
              <a:rPr lang="en-US"/>
              <a:pPr/>
              <a:t>‹#›</a:t>
            </a:fld>
            <a:endParaRPr lang="en-US"/>
          </a:p>
        </p:txBody>
      </p:sp>
    </p:spTree>
    <p:extLst>
      <p:ext uri="{BB962C8B-B14F-4D97-AF65-F5344CB8AC3E}">
        <p14:creationId xmlns:p14="http://schemas.microsoft.com/office/powerpoint/2010/main" val="4282933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r>
              <a:rPr lang="en-US"/>
              <a:t>Slide 7- </a:t>
            </a:r>
            <a:fld id="{1DCE5A3D-FA9F-4EE1-B8BF-C472E4450F79}" type="slidenum">
              <a:rPr lang="en-US"/>
              <a:pPr/>
              <a:t>‹#›</a:t>
            </a:fld>
            <a:endParaRPr lang="en-CA"/>
          </a:p>
        </p:txBody>
      </p:sp>
    </p:spTree>
    <p:extLst>
      <p:ext uri="{BB962C8B-B14F-4D97-AF65-F5344CB8AC3E}">
        <p14:creationId xmlns:p14="http://schemas.microsoft.com/office/powerpoint/2010/main" val="427868577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t>Slide 7- </a:t>
            </a:r>
            <a:fld id="{894DA4E7-9442-4737-A874-2F92FE500327}" type="slidenum">
              <a:rPr lang="en-US"/>
              <a:pPr/>
              <a:t>‹#›</a:t>
            </a:fld>
            <a:endParaRPr lang="en-CA"/>
          </a:p>
        </p:txBody>
      </p:sp>
    </p:spTree>
    <p:extLst>
      <p:ext uri="{BB962C8B-B14F-4D97-AF65-F5344CB8AC3E}">
        <p14:creationId xmlns:p14="http://schemas.microsoft.com/office/powerpoint/2010/main" val="332228436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t>Slide 7- </a:t>
            </a:r>
            <a:fld id="{8AB7866E-77A0-4367-AF7A-7B5909BB6B3E}" type="slidenum">
              <a:rPr lang="en-US"/>
              <a:pPr/>
              <a:t>‹#›</a:t>
            </a:fld>
            <a:endParaRPr lang="en-CA"/>
          </a:p>
        </p:txBody>
      </p:sp>
    </p:spTree>
    <p:extLst>
      <p:ext uri="{BB962C8B-B14F-4D97-AF65-F5344CB8AC3E}">
        <p14:creationId xmlns:p14="http://schemas.microsoft.com/office/powerpoint/2010/main" val="238567679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t>Slide 7- </a:t>
            </a:r>
            <a:fld id="{3F9529EE-1BC3-41E1-84F2-2FC8A0525BE1}" type="slidenum">
              <a:rPr lang="en-US"/>
              <a:pPr/>
              <a:t>‹#›</a:t>
            </a:fld>
            <a:endParaRPr lang="en-CA"/>
          </a:p>
        </p:txBody>
      </p:sp>
    </p:spTree>
    <p:extLst>
      <p:ext uri="{BB962C8B-B14F-4D97-AF65-F5344CB8AC3E}">
        <p14:creationId xmlns:p14="http://schemas.microsoft.com/office/powerpoint/2010/main" val="1793181361"/>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1" name="Rectangle 9"/>
          <p:cNvSpPr>
            <a:spLocks noGrp="1" noChangeArrowheads="1"/>
          </p:cNvSpPr>
          <p:nvPr>
            <p:ph type="title"/>
          </p:nvPr>
        </p:nvSpPr>
        <p:spPr bwMode="auto">
          <a:xfrm>
            <a:off x="533400" y="303213"/>
            <a:ext cx="8305800" cy="99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5" name="Rectangle 13"/>
          <p:cNvSpPr>
            <a:spLocks noGrp="1" noChangeArrowheads="1"/>
          </p:cNvSpPr>
          <p:nvPr>
            <p:ph type="sldNum" sz="quarter" idx="4"/>
          </p:nvPr>
        </p:nvSpPr>
        <p:spPr bwMode="auto">
          <a:xfrm>
            <a:off x="7050088"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b="1">
                <a:solidFill>
                  <a:srgbClr val="CC3300"/>
                </a:solidFill>
              </a:defRPr>
            </a:lvl1pPr>
          </a:lstStyle>
          <a:p>
            <a:r>
              <a:rPr lang="en-US"/>
              <a:t>Slide 7- </a:t>
            </a:r>
            <a:fld id="{95B3B7BC-44A6-4F78-82C0-075ED5648261}" type="slidenum">
              <a:rPr lang="en-US"/>
              <a:pPr/>
              <a:t>‹#›</a:t>
            </a:fld>
            <a:endParaRPr lang="en-CA"/>
          </a:p>
        </p:txBody>
      </p:sp>
      <p:sp>
        <p:nvSpPr>
          <p:cNvPr id="3093" name="Rectangle 21"/>
          <p:cNvSpPr>
            <a:spLocks noGrp="1" noChangeArrowheads="1"/>
          </p:cNvSpPr>
          <p:nvPr>
            <p:ph type="body" idx="1"/>
          </p:nvPr>
        </p:nvSpPr>
        <p:spPr bwMode="auto">
          <a:xfrm>
            <a:off x="544513" y="1600200"/>
            <a:ext cx="829468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02" name="Rectangle 30"/>
          <p:cNvSpPr>
            <a:spLocks noChangeArrowheads="1"/>
          </p:cNvSpPr>
          <p:nvPr/>
        </p:nvSpPr>
        <p:spPr bwMode="auto">
          <a:xfrm>
            <a:off x="838200" y="6397625"/>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en-US" sz="900"/>
              <a:t>Copyright © 2007 Pearson Education, Inc. Publishing as Pearson Addison-Wesley</a:t>
            </a:r>
          </a:p>
        </p:txBody>
      </p:sp>
      <p:sp>
        <p:nvSpPr>
          <p:cNvPr id="3104" name="Rectangle 32"/>
          <p:cNvSpPr>
            <a:spLocks noChangeArrowheads="1"/>
          </p:cNvSpPr>
          <p:nvPr/>
        </p:nvSpPr>
        <p:spPr bwMode="gray">
          <a:xfrm rot="10800000">
            <a:off x="0" y="-1588"/>
            <a:ext cx="209550" cy="6856413"/>
          </a:xfrm>
          <a:prstGeom prst="rect">
            <a:avLst/>
          </a:prstGeom>
          <a:gradFill rotWithShape="0">
            <a:gsLst>
              <a:gs pos="0">
                <a:schemeClr val="tx2"/>
              </a:gs>
              <a:gs pos="100000">
                <a:schemeClr val="accent1"/>
              </a:gs>
            </a:gsLst>
            <a:lin ang="5400000" scaled="1"/>
          </a:gradFill>
          <a:ln>
            <a:noFill/>
          </a:ln>
          <a:effectLst/>
          <a:extLst>
            <a:ext uri="{91240B29-F687-4F45-9708-019B960494DF}">
              <a14:hiddenLine xmlns:a14="http://schemas.microsoft.com/office/drawing/2010/main" w="9525">
                <a:solidFill>
                  <a:srgbClr val="FF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kumimoji="1" lang="en-US" sz="3200">
              <a:latin typeface="Tahoma" charset="0"/>
            </a:endParaRPr>
          </a:p>
        </p:txBody>
      </p:sp>
      <p:grpSp>
        <p:nvGrpSpPr>
          <p:cNvPr id="3107" name="Group 35"/>
          <p:cNvGrpSpPr>
            <a:grpSpLocks/>
          </p:cNvGrpSpPr>
          <p:nvPr/>
        </p:nvGrpSpPr>
        <p:grpSpPr bwMode="auto">
          <a:xfrm>
            <a:off x="0" y="73025"/>
            <a:ext cx="9144000" cy="79375"/>
            <a:chOff x="0" y="-1"/>
            <a:chExt cx="5760" cy="50"/>
          </a:xfrm>
        </p:grpSpPr>
        <p:sp>
          <p:nvSpPr>
            <p:cNvPr id="3105" name="Line 33"/>
            <p:cNvSpPr>
              <a:spLocks noChangeShapeType="1"/>
            </p:cNvSpPr>
            <p:nvPr/>
          </p:nvSpPr>
          <p:spPr bwMode="auto">
            <a:xfrm>
              <a:off x="0" y="-1"/>
              <a:ext cx="5760" cy="1"/>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6" name="Line 34"/>
            <p:cNvSpPr>
              <a:spLocks noChangeShapeType="1"/>
            </p:cNvSpPr>
            <p:nvPr/>
          </p:nvSpPr>
          <p:spPr bwMode="auto">
            <a:xfrm>
              <a:off x="0" y="48"/>
              <a:ext cx="5760" cy="1"/>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ransition spd="med"/>
  <p:hf hdr="0" ftr="0" dt="0"/>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defRPr>
      </a:lvl2pPr>
      <a:lvl3pPr algn="l" rtl="0" fontAlgn="base">
        <a:spcBef>
          <a:spcPct val="0"/>
        </a:spcBef>
        <a:spcAft>
          <a:spcPct val="0"/>
        </a:spcAft>
        <a:defRPr sz="3600">
          <a:solidFill>
            <a:schemeClr val="tx2"/>
          </a:solidFill>
          <a:latin typeface="Arial" charset="0"/>
        </a:defRPr>
      </a:lvl3pPr>
      <a:lvl4pPr algn="l" rtl="0" fontAlgn="base">
        <a:spcBef>
          <a:spcPct val="0"/>
        </a:spcBef>
        <a:spcAft>
          <a:spcPct val="0"/>
        </a:spcAft>
        <a:defRPr sz="3600">
          <a:solidFill>
            <a:schemeClr val="tx2"/>
          </a:solidFill>
          <a:latin typeface="Arial" charset="0"/>
        </a:defRPr>
      </a:lvl4pPr>
      <a:lvl5pPr algn="l" rtl="0" fontAlgn="base">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292100" indent="-292100" algn="l" rtl="0" fontAlgn="base">
        <a:spcBef>
          <a:spcPct val="20000"/>
        </a:spcBef>
        <a:spcAft>
          <a:spcPct val="0"/>
        </a:spcAft>
        <a:buClr>
          <a:schemeClr val="accent1"/>
        </a:buClr>
        <a:buSzPct val="60000"/>
        <a:buFont typeface="Wingdings" pitchFamily="2" charset="2"/>
        <a:buChar char="n"/>
        <a:defRPr sz="2800">
          <a:solidFill>
            <a:schemeClr val="tx1"/>
          </a:solidFill>
          <a:latin typeface="+mn-lt"/>
          <a:ea typeface="+mn-ea"/>
          <a:cs typeface="+mn-cs"/>
        </a:defRPr>
      </a:lvl1pPr>
      <a:lvl2pPr marL="566738" indent="-254000" algn="l" rtl="0" fontAlgn="base">
        <a:spcBef>
          <a:spcPct val="20000"/>
        </a:spcBef>
        <a:spcAft>
          <a:spcPct val="0"/>
        </a:spcAft>
        <a:buClr>
          <a:srgbClr val="EF9C51"/>
        </a:buClr>
        <a:buSzPct val="55000"/>
        <a:buFont typeface="Wingdings" pitchFamily="2" charset="2"/>
        <a:buChar char="n"/>
        <a:defRPr sz="2800">
          <a:solidFill>
            <a:schemeClr val="tx1"/>
          </a:solidFill>
          <a:latin typeface="+mn-lt"/>
        </a:defRPr>
      </a:lvl2pPr>
      <a:lvl3pPr marL="784225" indent="-215900" algn="l" rtl="0" fontAlgn="base">
        <a:spcBef>
          <a:spcPct val="20000"/>
        </a:spcBef>
        <a:spcAft>
          <a:spcPct val="0"/>
        </a:spcAft>
        <a:buClr>
          <a:srgbClr val="FDDCA1"/>
        </a:buClr>
        <a:buSzPct val="50000"/>
        <a:buFont typeface="Wingdings" pitchFamily="2" charset="2"/>
        <a:buChar char="n"/>
        <a:defRPr sz="2400">
          <a:solidFill>
            <a:schemeClr val="tx1"/>
          </a:solidFill>
          <a:latin typeface="+mn-lt"/>
        </a:defRPr>
      </a:lvl3pPr>
      <a:lvl4pPr marL="1014413"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4pPr>
      <a:lvl5pPr marL="1206500" indent="-190500" algn="l" rtl="0" fontAlgn="base">
        <a:spcBef>
          <a:spcPct val="20000"/>
        </a:spcBef>
        <a:spcAft>
          <a:spcPct val="0"/>
        </a:spcAft>
        <a:buClr>
          <a:srgbClr val="CCECFF"/>
        </a:buClr>
        <a:buSzPct val="50000"/>
        <a:buFont typeface="Wingdings" pitchFamily="2" charset="2"/>
        <a:buChar char="n"/>
        <a:defRPr sz="2000">
          <a:solidFill>
            <a:schemeClr val="tx1"/>
          </a:solidFill>
          <a:latin typeface="+mn-lt"/>
        </a:defRPr>
      </a:lvl5pPr>
      <a:lvl6pPr marL="1663700" indent="-190500" algn="l" rtl="0" fontAlgn="base">
        <a:spcBef>
          <a:spcPct val="20000"/>
        </a:spcBef>
        <a:spcAft>
          <a:spcPct val="0"/>
        </a:spcAft>
        <a:buClr>
          <a:srgbClr val="CCECFF"/>
        </a:buClr>
        <a:buSzPct val="50000"/>
        <a:buFont typeface="Wingdings" pitchFamily="2" charset="2"/>
        <a:buChar char="n"/>
        <a:defRPr sz="2000">
          <a:solidFill>
            <a:schemeClr val="tx1"/>
          </a:solidFill>
          <a:latin typeface="+mn-lt"/>
        </a:defRPr>
      </a:lvl6pPr>
      <a:lvl7pPr marL="2120900" indent="-190500" algn="l" rtl="0" fontAlgn="base">
        <a:spcBef>
          <a:spcPct val="20000"/>
        </a:spcBef>
        <a:spcAft>
          <a:spcPct val="0"/>
        </a:spcAft>
        <a:buClr>
          <a:srgbClr val="CCECFF"/>
        </a:buClr>
        <a:buSzPct val="50000"/>
        <a:buFont typeface="Wingdings" pitchFamily="2" charset="2"/>
        <a:buChar char="n"/>
        <a:defRPr sz="2000">
          <a:solidFill>
            <a:schemeClr val="tx1"/>
          </a:solidFill>
          <a:latin typeface="+mn-lt"/>
        </a:defRPr>
      </a:lvl7pPr>
      <a:lvl8pPr marL="2578100" indent="-190500" algn="l" rtl="0" fontAlgn="base">
        <a:spcBef>
          <a:spcPct val="20000"/>
        </a:spcBef>
        <a:spcAft>
          <a:spcPct val="0"/>
        </a:spcAft>
        <a:buClr>
          <a:srgbClr val="CCECFF"/>
        </a:buClr>
        <a:buSzPct val="50000"/>
        <a:buFont typeface="Wingdings" pitchFamily="2" charset="2"/>
        <a:buChar char="n"/>
        <a:defRPr sz="2000">
          <a:solidFill>
            <a:schemeClr val="tx1"/>
          </a:solidFill>
          <a:latin typeface="+mn-lt"/>
        </a:defRPr>
      </a:lvl8pPr>
      <a:lvl9pPr marL="3035300" indent="-190500" algn="l" rtl="0" fontAlgn="base">
        <a:spcBef>
          <a:spcPct val="20000"/>
        </a:spcBef>
        <a:spcAft>
          <a:spcPct val="0"/>
        </a:spcAft>
        <a:buClr>
          <a:srgbClr val="CCECFF"/>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gs>
            <a:gs pos="77000">
              <a:schemeClr val="bg1"/>
            </a:gs>
          </a:gsLst>
          <a:path path="circle">
            <a:fillToRect r="100000" b="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A18B28E-B5E7-4276-8BC6-79BA04F789A9}" type="datetimeFigureOut">
              <a:rPr lang="en-US" smtClean="0">
                <a:solidFill>
                  <a:prstClr val="black">
                    <a:tint val="75000"/>
                  </a:prstClr>
                </a:solidFill>
                <a:latin typeface="Calibri"/>
              </a:rPr>
              <a:pPr fontAlgn="auto">
                <a:spcBef>
                  <a:spcPts val="0"/>
                </a:spcBef>
                <a:spcAft>
                  <a:spcPts val="0"/>
                </a:spcAft>
              </a:pPr>
              <a:t>10/12/2016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2DFC4F83-8C6E-4C4F-8C6C-0DC9C1488F1E}"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6262776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endParaRPr lang="en-US" sz="1800">
              <a:solidFill>
                <a:srgbClr val="FFFFFF"/>
              </a:solidFill>
              <a:cs typeface="Arial" charset="0"/>
            </a:endParaRPr>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endParaRPr lang="en-US" sz="1800">
              <a:solidFill>
                <a:srgbClr val="FFFFFF"/>
              </a:solidFill>
              <a:cs typeface="Arial" charset="0"/>
            </a:endParaRPr>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1029" name="Text Placeholder 2"/>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wrap="square" lIns="109728" tIns="45720" rIns="45720" bIns="0" numCol="1" anchor="b" anchorCtr="0" compatLnSpc="1">
            <a:prstTxWarp prst="textNoShape">
              <a:avLst/>
            </a:prstTxWarp>
          </a:bodyPr>
          <a:lstStyle>
            <a:lvl1pPr>
              <a:defRPr sz="1200">
                <a:solidFill>
                  <a:srgbClr val="3F3F3F"/>
                </a:solidFill>
                <a:latin typeface="Corbel" pitchFamily="34" charset="0"/>
              </a:defRPr>
            </a:lvl1pPr>
          </a:lstStyle>
          <a:p>
            <a:fld id="{CB2AD68C-5A7E-404C-87C9-5DC4642F7035}" type="datetimeFigureOut">
              <a:rPr lang="en-US">
                <a:cs typeface="Arial" charset="0"/>
              </a:rPr>
              <a:pPr/>
              <a:t>10/12/2016</a:t>
            </a:fld>
            <a:endParaRPr lang="en-US">
              <a:cs typeface="Arial" charset="0"/>
            </a:endParaRPr>
          </a:p>
        </p:txBody>
      </p:sp>
      <p:sp>
        <p:nvSpPr>
          <p:cNvPr id="5" name="Footer Placeholder 4"/>
          <p:cNvSpPr>
            <a:spLocks noGrp="1"/>
          </p:cNvSpPr>
          <p:nvPr>
            <p:ph type="ftr" sz="quarter" idx="3"/>
          </p:nvPr>
        </p:nvSpPr>
        <p:spPr>
          <a:xfrm>
            <a:off x="2640013" y="6477000"/>
            <a:ext cx="5508625" cy="274638"/>
          </a:xfrm>
          <a:prstGeom prst="rect">
            <a:avLst/>
          </a:prstGeom>
        </p:spPr>
        <p:txBody>
          <a:bodyPr vert="horz" wrap="square" lIns="45720" tIns="45720" rIns="45720" bIns="0" numCol="1" anchor="b" anchorCtr="0" compatLnSpc="1">
            <a:prstTxWarp prst="textNoShape">
              <a:avLst/>
            </a:prstTxWarp>
          </a:bodyPr>
          <a:lstStyle>
            <a:lvl1pPr>
              <a:defRPr sz="1200">
                <a:solidFill>
                  <a:srgbClr val="3F3F3F"/>
                </a:solidFill>
                <a:latin typeface="Corbel" pitchFamily="34" charset="0"/>
              </a:defRPr>
            </a:lvl1pPr>
          </a:lstStyle>
          <a:p>
            <a:endParaRPr lang="en-US">
              <a:cs typeface="Arial" charset="0"/>
            </a:endParaRPr>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wrap="square" lIns="91440" tIns="45720" rIns="91440" bIns="0" numCol="1" anchor="b" anchorCtr="0" compatLnSpc="1">
            <a:prstTxWarp prst="textNoShape">
              <a:avLst/>
            </a:prstTxWarp>
          </a:bodyPr>
          <a:lstStyle>
            <a:lvl1pPr algn="r">
              <a:defRPr sz="1200">
                <a:solidFill>
                  <a:srgbClr val="3F3F3F"/>
                </a:solidFill>
                <a:latin typeface="Corbel" pitchFamily="34" charset="0"/>
              </a:defRPr>
            </a:lvl1pPr>
          </a:lstStyle>
          <a:p>
            <a:fld id="{216E4EE8-020D-4187-9E25-FC69E0DAC147}" type="slidenum">
              <a:rPr lang="en-US">
                <a:cs typeface="Arial" charset="0"/>
              </a:rPr>
              <a:pPr/>
              <a:t>‹#›</a:t>
            </a:fld>
            <a:endParaRPr lang="en-US">
              <a:cs typeface="Arial" charset="0"/>
            </a:endParaRPr>
          </a:p>
        </p:txBody>
      </p:sp>
    </p:spTree>
    <p:extLst>
      <p:ext uri="{BB962C8B-B14F-4D97-AF65-F5344CB8AC3E}">
        <p14:creationId xmlns:p14="http://schemas.microsoft.com/office/powerpoint/2010/main" val="280899104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1" name="Rectangle 9"/>
          <p:cNvSpPr>
            <a:spLocks noGrp="1" noChangeArrowheads="1"/>
          </p:cNvSpPr>
          <p:nvPr>
            <p:ph type="title"/>
          </p:nvPr>
        </p:nvSpPr>
        <p:spPr bwMode="auto">
          <a:xfrm>
            <a:off x="533400" y="303213"/>
            <a:ext cx="8305800" cy="99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5" name="Rectangle 13"/>
          <p:cNvSpPr>
            <a:spLocks noGrp="1" noChangeArrowheads="1"/>
          </p:cNvSpPr>
          <p:nvPr>
            <p:ph type="sldNum" sz="quarter" idx="4"/>
          </p:nvPr>
        </p:nvSpPr>
        <p:spPr bwMode="auto">
          <a:xfrm>
            <a:off x="7050088"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b="1">
                <a:solidFill>
                  <a:srgbClr val="CC3300"/>
                </a:solidFill>
              </a:defRPr>
            </a:lvl1pPr>
          </a:lstStyle>
          <a:p>
            <a:r>
              <a:rPr lang="en-US"/>
              <a:t>Slide 7- </a:t>
            </a:r>
            <a:fld id="{95B3B7BC-44A6-4F78-82C0-075ED5648261}" type="slidenum">
              <a:rPr lang="en-US"/>
              <a:pPr/>
              <a:t>‹#›</a:t>
            </a:fld>
            <a:endParaRPr lang="en-CA"/>
          </a:p>
        </p:txBody>
      </p:sp>
      <p:sp>
        <p:nvSpPr>
          <p:cNvPr id="3093" name="Rectangle 21"/>
          <p:cNvSpPr>
            <a:spLocks noGrp="1" noChangeArrowheads="1"/>
          </p:cNvSpPr>
          <p:nvPr>
            <p:ph type="body" idx="1"/>
          </p:nvPr>
        </p:nvSpPr>
        <p:spPr bwMode="auto">
          <a:xfrm>
            <a:off x="544513" y="1600200"/>
            <a:ext cx="829468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02" name="Rectangle 30"/>
          <p:cNvSpPr>
            <a:spLocks noChangeArrowheads="1"/>
          </p:cNvSpPr>
          <p:nvPr/>
        </p:nvSpPr>
        <p:spPr bwMode="auto">
          <a:xfrm>
            <a:off x="838200" y="6397625"/>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en-US" sz="900">
                <a:solidFill>
                  <a:srgbClr val="000000"/>
                </a:solidFill>
              </a:rPr>
              <a:t>Copyright © 2007 Pearson Education, Inc. Publishing as Pearson Addison-Wesley</a:t>
            </a:r>
          </a:p>
        </p:txBody>
      </p:sp>
      <p:sp>
        <p:nvSpPr>
          <p:cNvPr id="3104" name="Rectangle 32"/>
          <p:cNvSpPr>
            <a:spLocks noChangeArrowheads="1"/>
          </p:cNvSpPr>
          <p:nvPr/>
        </p:nvSpPr>
        <p:spPr bwMode="gray">
          <a:xfrm rot="10800000">
            <a:off x="0" y="-1588"/>
            <a:ext cx="209550" cy="6856413"/>
          </a:xfrm>
          <a:prstGeom prst="rect">
            <a:avLst/>
          </a:prstGeom>
          <a:gradFill rotWithShape="0">
            <a:gsLst>
              <a:gs pos="0">
                <a:schemeClr val="tx2"/>
              </a:gs>
              <a:gs pos="100000">
                <a:schemeClr val="accent1"/>
              </a:gs>
            </a:gsLst>
            <a:lin ang="5400000" scaled="1"/>
          </a:gradFill>
          <a:ln>
            <a:noFill/>
          </a:ln>
          <a:effectLst/>
          <a:extLst>
            <a:ext uri="{91240B29-F687-4F45-9708-019B960494DF}">
              <a14:hiddenLine xmlns:a14="http://schemas.microsoft.com/office/drawing/2010/main" w="9525">
                <a:solidFill>
                  <a:srgbClr val="FF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kumimoji="1" lang="en-US" sz="3200">
              <a:solidFill>
                <a:srgbClr val="000000"/>
              </a:solidFill>
              <a:latin typeface="Tahoma" charset="0"/>
            </a:endParaRPr>
          </a:p>
        </p:txBody>
      </p:sp>
      <p:grpSp>
        <p:nvGrpSpPr>
          <p:cNvPr id="3107" name="Group 35"/>
          <p:cNvGrpSpPr>
            <a:grpSpLocks/>
          </p:cNvGrpSpPr>
          <p:nvPr/>
        </p:nvGrpSpPr>
        <p:grpSpPr bwMode="auto">
          <a:xfrm>
            <a:off x="0" y="73025"/>
            <a:ext cx="9144000" cy="79375"/>
            <a:chOff x="0" y="-1"/>
            <a:chExt cx="5760" cy="50"/>
          </a:xfrm>
        </p:grpSpPr>
        <p:sp>
          <p:nvSpPr>
            <p:cNvPr id="3105" name="Line 33"/>
            <p:cNvSpPr>
              <a:spLocks noChangeShapeType="1"/>
            </p:cNvSpPr>
            <p:nvPr/>
          </p:nvSpPr>
          <p:spPr bwMode="auto">
            <a:xfrm>
              <a:off x="0" y="-1"/>
              <a:ext cx="5760" cy="1"/>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3106" name="Line 34"/>
            <p:cNvSpPr>
              <a:spLocks noChangeShapeType="1"/>
            </p:cNvSpPr>
            <p:nvPr/>
          </p:nvSpPr>
          <p:spPr bwMode="auto">
            <a:xfrm>
              <a:off x="0" y="48"/>
              <a:ext cx="5760" cy="1"/>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spTree>
    <p:extLst>
      <p:ext uri="{BB962C8B-B14F-4D97-AF65-F5344CB8AC3E}">
        <p14:creationId xmlns:p14="http://schemas.microsoft.com/office/powerpoint/2010/main" val="263033271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ransition spd="med"/>
  <p:hf hdr="0" ftr="0" dt="0"/>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defRPr>
      </a:lvl2pPr>
      <a:lvl3pPr algn="l" rtl="0" fontAlgn="base">
        <a:spcBef>
          <a:spcPct val="0"/>
        </a:spcBef>
        <a:spcAft>
          <a:spcPct val="0"/>
        </a:spcAft>
        <a:defRPr sz="3600">
          <a:solidFill>
            <a:schemeClr val="tx2"/>
          </a:solidFill>
          <a:latin typeface="Arial" charset="0"/>
        </a:defRPr>
      </a:lvl3pPr>
      <a:lvl4pPr algn="l" rtl="0" fontAlgn="base">
        <a:spcBef>
          <a:spcPct val="0"/>
        </a:spcBef>
        <a:spcAft>
          <a:spcPct val="0"/>
        </a:spcAft>
        <a:defRPr sz="3600">
          <a:solidFill>
            <a:schemeClr val="tx2"/>
          </a:solidFill>
          <a:latin typeface="Arial" charset="0"/>
        </a:defRPr>
      </a:lvl4pPr>
      <a:lvl5pPr algn="l" rtl="0" fontAlgn="base">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292100" indent="-292100" algn="l" rtl="0" fontAlgn="base">
        <a:spcBef>
          <a:spcPct val="20000"/>
        </a:spcBef>
        <a:spcAft>
          <a:spcPct val="0"/>
        </a:spcAft>
        <a:buClr>
          <a:schemeClr val="accent1"/>
        </a:buClr>
        <a:buSzPct val="60000"/>
        <a:buFont typeface="Wingdings" pitchFamily="2" charset="2"/>
        <a:buChar char="n"/>
        <a:defRPr sz="2800">
          <a:solidFill>
            <a:schemeClr val="tx1"/>
          </a:solidFill>
          <a:latin typeface="+mn-lt"/>
          <a:ea typeface="+mn-ea"/>
          <a:cs typeface="+mn-cs"/>
        </a:defRPr>
      </a:lvl1pPr>
      <a:lvl2pPr marL="566738" indent="-254000" algn="l" rtl="0" fontAlgn="base">
        <a:spcBef>
          <a:spcPct val="20000"/>
        </a:spcBef>
        <a:spcAft>
          <a:spcPct val="0"/>
        </a:spcAft>
        <a:buClr>
          <a:srgbClr val="EF9C51"/>
        </a:buClr>
        <a:buSzPct val="55000"/>
        <a:buFont typeface="Wingdings" pitchFamily="2" charset="2"/>
        <a:buChar char="n"/>
        <a:defRPr sz="2800">
          <a:solidFill>
            <a:schemeClr val="tx1"/>
          </a:solidFill>
          <a:latin typeface="+mn-lt"/>
        </a:defRPr>
      </a:lvl2pPr>
      <a:lvl3pPr marL="784225" indent="-215900" algn="l" rtl="0" fontAlgn="base">
        <a:spcBef>
          <a:spcPct val="20000"/>
        </a:spcBef>
        <a:spcAft>
          <a:spcPct val="0"/>
        </a:spcAft>
        <a:buClr>
          <a:srgbClr val="FDDCA1"/>
        </a:buClr>
        <a:buSzPct val="50000"/>
        <a:buFont typeface="Wingdings" pitchFamily="2" charset="2"/>
        <a:buChar char="n"/>
        <a:defRPr sz="2400">
          <a:solidFill>
            <a:schemeClr val="tx1"/>
          </a:solidFill>
          <a:latin typeface="+mn-lt"/>
        </a:defRPr>
      </a:lvl3pPr>
      <a:lvl4pPr marL="1014413"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4pPr>
      <a:lvl5pPr marL="1206500" indent="-190500" algn="l" rtl="0" fontAlgn="base">
        <a:spcBef>
          <a:spcPct val="20000"/>
        </a:spcBef>
        <a:spcAft>
          <a:spcPct val="0"/>
        </a:spcAft>
        <a:buClr>
          <a:srgbClr val="CCECFF"/>
        </a:buClr>
        <a:buSzPct val="50000"/>
        <a:buFont typeface="Wingdings" pitchFamily="2" charset="2"/>
        <a:buChar char="n"/>
        <a:defRPr sz="2000">
          <a:solidFill>
            <a:schemeClr val="tx1"/>
          </a:solidFill>
          <a:latin typeface="+mn-lt"/>
        </a:defRPr>
      </a:lvl5pPr>
      <a:lvl6pPr marL="1663700" indent="-190500" algn="l" rtl="0" fontAlgn="base">
        <a:spcBef>
          <a:spcPct val="20000"/>
        </a:spcBef>
        <a:spcAft>
          <a:spcPct val="0"/>
        </a:spcAft>
        <a:buClr>
          <a:srgbClr val="CCECFF"/>
        </a:buClr>
        <a:buSzPct val="50000"/>
        <a:buFont typeface="Wingdings" pitchFamily="2" charset="2"/>
        <a:buChar char="n"/>
        <a:defRPr sz="2000">
          <a:solidFill>
            <a:schemeClr val="tx1"/>
          </a:solidFill>
          <a:latin typeface="+mn-lt"/>
        </a:defRPr>
      </a:lvl6pPr>
      <a:lvl7pPr marL="2120900" indent="-190500" algn="l" rtl="0" fontAlgn="base">
        <a:spcBef>
          <a:spcPct val="20000"/>
        </a:spcBef>
        <a:spcAft>
          <a:spcPct val="0"/>
        </a:spcAft>
        <a:buClr>
          <a:srgbClr val="CCECFF"/>
        </a:buClr>
        <a:buSzPct val="50000"/>
        <a:buFont typeface="Wingdings" pitchFamily="2" charset="2"/>
        <a:buChar char="n"/>
        <a:defRPr sz="2000">
          <a:solidFill>
            <a:schemeClr val="tx1"/>
          </a:solidFill>
          <a:latin typeface="+mn-lt"/>
        </a:defRPr>
      </a:lvl7pPr>
      <a:lvl8pPr marL="2578100" indent="-190500" algn="l" rtl="0" fontAlgn="base">
        <a:spcBef>
          <a:spcPct val="20000"/>
        </a:spcBef>
        <a:spcAft>
          <a:spcPct val="0"/>
        </a:spcAft>
        <a:buClr>
          <a:srgbClr val="CCECFF"/>
        </a:buClr>
        <a:buSzPct val="50000"/>
        <a:buFont typeface="Wingdings" pitchFamily="2" charset="2"/>
        <a:buChar char="n"/>
        <a:defRPr sz="2000">
          <a:solidFill>
            <a:schemeClr val="tx1"/>
          </a:solidFill>
          <a:latin typeface="+mn-lt"/>
        </a:defRPr>
      </a:lvl8pPr>
      <a:lvl9pPr marL="3035300" indent="-190500" algn="l" rtl="0" fontAlgn="base">
        <a:spcBef>
          <a:spcPct val="20000"/>
        </a:spcBef>
        <a:spcAft>
          <a:spcPct val="0"/>
        </a:spcAft>
        <a:buClr>
          <a:srgbClr val="CCECFF"/>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7B7DC25D-BE38-ED48-9583-ABE7819B233D}" type="datetimeFigureOut">
              <a:rPr lang="en-US">
                <a:latin typeface="Calibri" charset="0"/>
                <a:cs typeface="Arial" charset="0"/>
              </a:rPr>
              <a:pPr/>
              <a:t>10/12/2016</a:t>
            </a:fld>
            <a:endParaRPr lang="en-US">
              <a:latin typeface="Calibri"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94DF886-3B2B-054C-BF98-300F95D87A4D}" type="slidenum">
              <a:rPr lang="en-US">
                <a:latin typeface="Calibri" charset="0"/>
                <a:cs typeface="Arial" charset="0"/>
              </a:rPr>
              <a:pPr/>
              <a:t>‹#›</a:t>
            </a:fld>
            <a:endParaRPr lang="en-US">
              <a:latin typeface="Calibri" charset="0"/>
              <a:cs typeface="Arial" charset="0"/>
            </a:endParaRPr>
          </a:p>
        </p:txBody>
      </p:sp>
    </p:spTree>
    <p:extLst>
      <p:ext uri="{BB962C8B-B14F-4D97-AF65-F5344CB8AC3E}">
        <p14:creationId xmlns:p14="http://schemas.microsoft.com/office/powerpoint/2010/main" val="341485022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9.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0.wmf"/><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9.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image" Target="../media/image1.jpeg"/><Relationship Id="rId7" Type="http://schemas.openxmlformats.org/officeDocument/2006/relationships/oleObject" Target="../embeddings/oleObject4.bin"/><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24.wmf"/><Relationship Id="rId5" Type="http://schemas.openxmlformats.org/officeDocument/2006/relationships/oleObject" Target="../embeddings/oleObject3.bin"/><Relationship Id="rId10" Type="http://schemas.openxmlformats.org/officeDocument/2006/relationships/image" Target="../media/image26.wmf"/><Relationship Id="rId4" Type="http://schemas.openxmlformats.org/officeDocument/2006/relationships/image" Target="../media/image27.png"/><Relationship Id="rId9" Type="http://schemas.openxmlformats.org/officeDocument/2006/relationships/oleObject" Target="../embeddings/oleObject5.bin"/></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9.xml"/><Relationship Id="rId1" Type="http://schemas.openxmlformats.org/officeDocument/2006/relationships/vmlDrawing" Target="../drawings/vmlDrawing3.vml"/><Relationship Id="rId5" Type="http://schemas.openxmlformats.org/officeDocument/2006/relationships/image" Target="../media/image36.wmf"/><Relationship Id="rId4" Type="http://schemas.openxmlformats.org/officeDocument/2006/relationships/oleObject" Target="../embeddings/oleObject6.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9.xml"/><Relationship Id="rId1" Type="http://schemas.openxmlformats.org/officeDocument/2006/relationships/vmlDrawing" Target="../drawings/vmlDrawing4.vml"/><Relationship Id="rId4" Type="http://schemas.openxmlformats.org/officeDocument/2006/relationships/image" Target="../media/image37.wmf"/></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2" Type="http://schemas.openxmlformats.org/officeDocument/2006/relationships/image" Target="../media/image43.tiff"/><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gs>
            <a:gs pos="100000">
              <a:schemeClr val="tx1"/>
            </a:gs>
          </a:gsLst>
          <a:path path="circle">
            <a:fillToRect r="100000" b="10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68575"/>
            <a:ext cx="7162800" cy="1470025"/>
          </a:xfrm>
        </p:spPr>
        <p:txBody>
          <a:bodyPr>
            <a:normAutofit/>
          </a:bodyPr>
          <a:lstStyle/>
          <a:p>
            <a:pPr algn="r"/>
            <a:r>
              <a:rPr lang="en-US" sz="6600" b="1" dirty="0" smtClean="0">
                <a:solidFill>
                  <a:schemeClr val="bg2"/>
                </a:solidFill>
                <a:effectLst>
                  <a:outerShdw blurRad="38100" dist="38100" dir="2700000" algn="tl">
                    <a:srgbClr val="000000">
                      <a:alpha val="43137"/>
                    </a:srgbClr>
                  </a:outerShdw>
                </a:effectLst>
              </a:rPr>
              <a:t>Scatterplots</a:t>
            </a:r>
            <a:r>
              <a:rPr lang="en-US" dirty="0" smtClean="0">
                <a:solidFill>
                  <a:schemeClr val="bg2"/>
                </a:solidFill>
                <a:effectLst>
                  <a:outerShdw blurRad="38100" dist="38100" dir="2700000" algn="tl">
                    <a:srgbClr val="000000">
                      <a:alpha val="43137"/>
                    </a:srgbClr>
                  </a:outerShdw>
                </a:effectLst>
              </a:rPr>
              <a:t/>
            </a:r>
            <a:br>
              <a:rPr lang="en-US" dirty="0" smtClean="0">
                <a:solidFill>
                  <a:schemeClr val="bg2"/>
                </a:solidFill>
                <a:effectLst>
                  <a:outerShdw blurRad="38100" dist="38100" dir="2700000" algn="tl">
                    <a:srgbClr val="000000">
                      <a:alpha val="43137"/>
                    </a:srgbClr>
                  </a:outerShdw>
                </a:effectLst>
              </a:rPr>
            </a:br>
            <a:r>
              <a:rPr lang="en-US" sz="2400" dirty="0" smtClean="0">
                <a:solidFill>
                  <a:schemeClr val="bg2"/>
                </a:solidFill>
                <a:effectLst>
                  <a:outerShdw blurRad="38100" dist="38100" dir="2700000" algn="tl">
                    <a:srgbClr val="000000">
                      <a:alpha val="43137"/>
                    </a:srgbClr>
                  </a:outerShdw>
                </a:effectLst>
              </a:rPr>
              <a:t>Association and Correlation</a:t>
            </a:r>
            <a:endParaRPr lang="en-US" sz="2400" dirty="0">
              <a:solidFill>
                <a:schemeClr val="bg2"/>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447800" y="4191000"/>
            <a:ext cx="6400800" cy="685800"/>
          </a:xfrm>
        </p:spPr>
        <p:txBody>
          <a:bodyPr>
            <a:normAutofit/>
          </a:bodyPr>
          <a:lstStyle/>
          <a:p>
            <a:pPr algn="r"/>
            <a:r>
              <a:rPr lang="en-US" sz="24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Chapter 7</a:t>
            </a:r>
            <a:endParaRPr lang="en-US" sz="24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4990408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2128838" y="252413"/>
            <a:ext cx="4800600" cy="3248025"/>
          </a:xfrm>
          <a:prstGeom prst="rect">
            <a:avLst/>
          </a:prstGeom>
          <a:noFill/>
          <a:ln w="9525">
            <a:noFill/>
            <a:miter lim="800000"/>
            <a:headEnd/>
            <a:tailEnd/>
          </a:ln>
        </p:spPr>
      </p:pic>
      <p:sp>
        <p:nvSpPr>
          <p:cNvPr id="6147" name="Text Box 3"/>
          <p:cNvSpPr txBox="1">
            <a:spLocks noChangeArrowheads="1"/>
          </p:cNvSpPr>
          <p:nvPr/>
        </p:nvSpPr>
        <p:spPr bwMode="auto">
          <a:xfrm>
            <a:off x="2971800" y="3581400"/>
            <a:ext cx="2743200" cy="457200"/>
          </a:xfrm>
          <a:prstGeom prst="rect">
            <a:avLst/>
          </a:prstGeom>
          <a:noFill/>
          <a:ln w="9525">
            <a:noFill/>
            <a:miter lim="800000"/>
            <a:headEnd/>
            <a:tailEnd/>
          </a:ln>
        </p:spPr>
        <p:txBody>
          <a:bodyPr>
            <a:spAutoFit/>
          </a:bodyPr>
          <a:lstStyle/>
          <a:p>
            <a:pPr>
              <a:spcBef>
                <a:spcPct val="50000"/>
              </a:spcBef>
            </a:pPr>
            <a:r>
              <a:rPr lang="en-US">
                <a:solidFill>
                  <a:srgbClr val="FFE701"/>
                </a:solidFill>
              </a:rPr>
              <a:t>femur length in cm</a:t>
            </a:r>
          </a:p>
        </p:txBody>
      </p:sp>
      <p:sp>
        <p:nvSpPr>
          <p:cNvPr id="6148" name="Text Box 4"/>
          <p:cNvSpPr txBox="1">
            <a:spLocks noChangeArrowheads="1"/>
          </p:cNvSpPr>
          <p:nvPr/>
        </p:nvSpPr>
        <p:spPr bwMode="auto">
          <a:xfrm rot="-5400000">
            <a:off x="465138" y="1654175"/>
            <a:ext cx="2667000" cy="396875"/>
          </a:xfrm>
          <a:prstGeom prst="rect">
            <a:avLst/>
          </a:prstGeom>
          <a:noFill/>
          <a:ln w="9525">
            <a:noFill/>
            <a:miter lim="800000"/>
            <a:headEnd/>
            <a:tailEnd/>
          </a:ln>
        </p:spPr>
        <p:txBody>
          <a:bodyPr>
            <a:spAutoFit/>
          </a:bodyPr>
          <a:lstStyle/>
          <a:p>
            <a:pPr>
              <a:spcBef>
                <a:spcPct val="50000"/>
              </a:spcBef>
            </a:pPr>
            <a:r>
              <a:rPr lang="en-US" sz="2000">
                <a:solidFill>
                  <a:srgbClr val="FFE701"/>
                </a:solidFill>
              </a:rPr>
              <a:t>humerus length in cm</a:t>
            </a:r>
          </a:p>
        </p:txBody>
      </p:sp>
      <p:sp>
        <p:nvSpPr>
          <p:cNvPr id="6149" name="Text Box 5"/>
          <p:cNvSpPr txBox="1">
            <a:spLocks noChangeArrowheads="1"/>
          </p:cNvSpPr>
          <p:nvPr/>
        </p:nvSpPr>
        <p:spPr bwMode="auto">
          <a:xfrm>
            <a:off x="2386013" y="3076575"/>
            <a:ext cx="609600" cy="336550"/>
          </a:xfrm>
          <a:prstGeom prst="rect">
            <a:avLst/>
          </a:prstGeom>
          <a:noFill/>
          <a:ln w="9525">
            <a:noFill/>
            <a:miter lim="800000"/>
            <a:headEnd/>
            <a:tailEnd/>
          </a:ln>
        </p:spPr>
        <p:txBody>
          <a:bodyPr>
            <a:spAutoFit/>
          </a:bodyPr>
          <a:lstStyle/>
          <a:p>
            <a:pPr>
              <a:spcBef>
                <a:spcPct val="50000"/>
              </a:spcBef>
            </a:pPr>
            <a:r>
              <a:rPr lang="en-US" sz="1600">
                <a:solidFill>
                  <a:srgbClr val="100E00"/>
                </a:solidFill>
              </a:rPr>
              <a:t>38</a:t>
            </a:r>
          </a:p>
        </p:txBody>
      </p:sp>
      <p:sp>
        <p:nvSpPr>
          <p:cNvPr id="6150" name="Text Box 6"/>
          <p:cNvSpPr txBox="1">
            <a:spLocks noChangeArrowheads="1"/>
          </p:cNvSpPr>
          <p:nvPr/>
        </p:nvSpPr>
        <p:spPr bwMode="auto">
          <a:xfrm>
            <a:off x="2157413" y="2786063"/>
            <a:ext cx="533400" cy="336550"/>
          </a:xfrm>
          <a:prstGeom prst="rect">
            <a:avLst/>
          </a:prstGeom>
          <a:noFill/>
          <a:ln w="9525">
            <a:noFill/>
            <a:miter lim="800000"/>
            <a:headEnd/>
            <a:tailEnd/>
          </a:ln>
        </p:spPr>
        <p:txBody>
          <a:bodyPr>
            <a:spAutoFit/>
          </a:bodyPr>
          <a:lstStyle/>
          <a:p>
            <a:pPr>
              <a:spcBef>
                <a:spcPct val="50000"/>
              </a:spcBef>
            </a:pPr>
            <a:r>
              <a:rPr lang="en-US" sz="1600">
                <a:solidFill>
                  <a:srgbClr val="100E00"/>
                </a:solidFill>
              </a:rPr>
              <a:t>41</a:t>
            </a:r>
          </a:p>
        </p:txBody>
      </p:sp>
      <p:sp>
        <p:nvSpPr>
          <p:cNvPr id="6151" name="Text Box 7"/>
          <p:cNvSpPr txBox="1">
            <a:spLocks noChangeArrowheads="1"/>
          </p:cNvSpPr>
          <p:nvPr/>
        </p:nvSpPr>
        <p:spPr bwMode="auto">
          <a:xfrm>
            <a:off x="5243513" y="3048000"/>
            <a:ext cx="609600" cy="336550"/>
          </a:xfrm>
          <a:prstGeom prst="rect">
            <a:avLst/>
          </a:prstGeom>
          <a:noFill/>
          <a:ln w="9525">
            <a:noFill/>
            <a:miter lim="800000"/>
            <a:headEnd/>
            <a:tailEnd/>
          </a:ln>
        </p:spPr>
        <p:txBody>
          <a:bodyPr>
            <a:spAutoFit/>
          </a:bodyPr>
          <a:lstStyle/>
          <a:p>
            <a:pPr>
              <a:spcBef>
                <a:spcPct val="50000"/>
              </a:spcBef>
            </a:pPr>
            <a:r>
              <a:rPr lang="en-US" sz="1600">
                <a:solidFill>
                  <a:srgbClr val="100E00"/>
                </a:solidFill>
              </a:rPr>
              <a:t>64</a:t>
            </a:r>
          </a:p>
        </p:txBody>
      </p:sp>
      <p:sp>
        <p:nvSpPr>
          <p:cNvPr id="6152" name="Text Box 8"/>
          <p:cNvSpPr txBox="1">
            <a:spLocks noChangeArrowheads="1"/>
          </p:cNvSpPr>
          <p:nvPr/>
        </p:nvSpPr>
        <p:spPr bwMode="auto">
          <a:xfrm>
            <a:off x="2209800" y="1219200"/>
            <a:ext cx="609600" cy="336550"/>
          </a:xfrm>
          <a:prstGeom prst="rect">
            <a:avLst/>
          </a:prstGeom>
          <a:noFill/>
          <a:ln w="9525">
            <a:noFill/>
            <a:miter lim="800000"/>
            <a:headEnd/>
            <a:tailEnd/>
          </a:ln>
        </p:spPr>
        <p:txBody>
          <a:bodyPr>
            <a:spAutoFit/>
          </a:bodyPr>
          <a:lstStyle/>
          <a:p>
            <a:pPr>
              <a:spcBef>
                <a:spcPct val="50000"/>
              </a:spcBef>
            </a:pPr>
            <a:r>
              <a:rPr lang="en-US" sz="1600">
                <a:solidFill>
                  <a:srgbClr val="100E00"/>
                </a:solidFill>
              </a:rPr>
              <a:t>72</a:t>
            </a:r>
          </a:p>
        </p:txBody>
      </p:sp>
      <p:sp>
        <p:nvSpPr>
          <p:cNvPr id="6153" name="Text Box 9"/>
          <p:cNvSpPr txBox="1">
            <a:spLocks noChangeArrowheads="1"/>
          </p:cNvSpPr>
          <p:nvPr/>
        </p:nvSpPr>
        <p:spPr bwMode="auto">
          <a:xfrm>
            <a:off x="381000" y="4800600"/>
            <a:ext cx="8229600" cy="1373188"/>
          </a:xfrm>
          <a:prstGeom prst="rect">
            <a:avLst/>
          </a:prstGeom>
          <a:noFill/>
          <a:ln w="9525">
            <a:noFill/>
            <a:miter lim="800000"/>
            <a:headEnd/>
            <a:tailEnd/>
          </a:ln>
        </p:spPr>
        <p:txBody>
          <a:bodyPr>
            <a:spAutoFit/>
          </a:bodyPr>
          <a:lstStyle/>
          <a:p>
            <a:pPr>
              <a:spcBef>
                <a:spcPct val="50000"/>
              </a:spcBef>
            </a:pPr>
            <a:r>
              <a:rPr lang="en-US" sz="2800">
                <a:solidFill>
                  <a:srgbClr val="FFE701"/>
                </a:solidFill>
              </a:rPr>
              <a:t>A “cheater” way to put scale on a scatterplot is to trace two points and label each axis with those two values. </a:t>
            </a:r>
          </a:p>
        </p:txBody>
      </p:sp>
    </p:spTree>
    <p:extLst>
      <p:ext uri="{BB962C8B-B14F-4D97-AF65-F5344CB8AC3E}">
        <p14:creationId xmlns:p14="http://schemas.microsoft.com/office/powerpoint/2010/main" val="397057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2128838" y="252413"/>
            <a:ext cx="4800600" cy="3248025"/>
          </a:xfrm>
          <a:prstGeom prst="rect">
            <a:avLst/>
          </a:prstGeom>
          <a:noFill/>
          <a:ln w="9525">
            <a:noFill/>
            <a:miter lim="800000"/>
            <a:headEnd/>
            <a:tailEnd/>
          </a:ln>
        </p:spPr>
      </p:pic>
      <p:sp>
        <p:nvSpPr>
          <p:cNvPr id="7171" name="Text Box 3"/>
          <p:cNvSpPr txBox="1">
            <a:spLocks noChangeArrowheads="1"/>
          </p:cNvSpPr>
          <p:nvPr/>
        </p:nvSpPr>
        <p:spPr bwMode="auto">
          <a:xfrm>
            <a:off x="2971800" y="3581400"/>
            <a:ext cx="2743200" cy="457200"/>
          </a:xfrm>
          <a:prstGeom prst="rect">
            <a:avLst/>
          </a:prstGeom>
          <a:noFill/>
          <a:ln w="9525">
            <a:noFill/>
            <a:miter lim="800000"/>
            <a:headEnd/>
            <a:tailEnd/>
          </a:ln>
        </p:spPr>
        <p:txBody>
          <a:bodyPr>
            <a:spAutoFit/>
          </a:bodyPr>
          <a:lstStyle/>
          <a:p>
            <a:pPr>
              <a:spcBef>
                <a:spcPct val="50000"/>
              </a:spcBef>
            </a:pPr>
            <a:r>
              <a:rPr lang="en-US">
                <a:solidFill>
                  <a:srgbClr val="FFE701"/>
                </a:solidFill>
              </a:rPr>
              <a:t>femur length in cm</a:t>
            </a:r>
          </a:p>
        </p:txBody>
      </p:sp>
      <p:sp>
        <p:nvSpPr>
          <p:cNvPr id="7172" name="Text Box 4"/>
          <p:cNvSpPr txBox="1">
            <a:spLocks noChangeArrowheads="1"/>
          </p:cNvSpPr>
          <p:nvPr/>
        </p:nvSpPr>
        <p:spPr bwMode="auto">
          <a:xfrm rot="-5400000">
            <a:off x="465138" y="1654175"/>
            <a:ext cx="2667000" cy="396875"/>
          </a:xfrm>
          <a:prstGeom prst="rect">
            <a:avLst/>
          </a:prstGeom>
          <a:noFill/>
          <a:ln w="9525">
            <a:noFill/>
            <a:miter lim="800000"/>
            <a:headEnd/>
            <a:tailEnd/>
          </a:ln>
        </p:spPr>
        <p:txBody>
          <a:bodyPr>
            <a:spAutoFit/>
          </a:bodyPr>
          <a:lstStyle/>
          <a:p>
            <a:pPr>
              <a:spcBef>
                <a:spcPct val="50000"/>
              </a:spcBef>
            </a:pPr>
            <a:r>
              <a:rPr lang="en-US" sz="2000">
                <a:solidFill>
                  <a:srgbClr val="FFE701"/>
                </a:solidFill>
              </a:rPr>
              <a:t>humerus length in cm</a:t>
            </a:r>
          </a:p>
        </p:txBody>
      </p:sp>
      <p:sp>
        <p:nvSpPr>
          <p:cNvPr id="7173" name="Text Box 5"/>
          <p:cNvSpPr txBox="1">
            <a:spLocks noChangeArrowheads="1"/>
          </p:cNvSpPr>
          <p:nvPr/>
        </p:nvSpPr>
        <p:spPr bwMode="auto">
          <a:xfrm>
            <a:off x="2386013" y="3076575"/>
            <a:ext cx="609600" cy="336550"/>
          </a:xfrm>
          <a:prstGeom prst="rect">
            <a:avLst/>
          </a:prstGeom>
          <a:noFill/>
          <a:ln w="9525">
            <a:noFill/>
            <a:miter lim="800000"/>
            <a:headEnd/>
            <a:tailEnd/>
          </a:ln>
        </p:spPr>
        <p:txBody>
          <a:bodyPr>
            <a:spAutoFit/>
          </a:bodyPr>
          <a:lstStyle/>
          <a:p>
            <a:pPr>
              <a:spcBef>
                <a:spcPct val="50000"/>
              </a:spcBef>
            </a:pPr>
            <a:r>
              <a:rPr lang="en-US" sz="1600">
                <a:solidFill>
                  <a:srgbClr val="100E00"/>
                </a:solidFill>
              </a:rPr>
              <a:t>38</a:t>
            </a:r>
          </a:p>
        </p:txBody>
      </p:sp>
      <p:sp>
        <p:nvSpPr>
          <p:cNvPr id="7174" name="Text Box 6"/>
          <p:cNvSpPr txBox="1">
            <a:spLocks noChangeArrowheads="1"/>
          </p:cNvSpPr>
          <p:nvPr/>
        </p:nvSpPr>
        <p:spPr bwMode="auto">
          <a:xfrm>
            <a:off x="2157413" y="2786063"/>
            <a:ext cx="533400" cy="336550"/>
          </a:xfrm>
          <a:prstGeom prst="rect">
            <a:avLst/>
          </a:prstGeom>
          <a:noFill/>
          <a:ln w="9525">
            <a:noFill/>
            <a:miter lim="800000"/>
            <a:headEnd/>
            <a:tailEnd/>
          </a:ln>
        </p:spPr>
        <p:txBody>
          <a:bodyPr>
            <a:spAutoFit/>
          </a:bodyPr>
          <a:lstStyle/>
          <a:p>
            <a:pPr>
              <a:spcBef>
                <a:spcPct val="50000"/>
              </a:spcBef>
            </a:pPr>
            <a:r>
              <a:rPr lang="en-US" sz="1600">
                <a:solidFill>
                  <a:srgbClr val="100E00"/>
                </a:solidFill>
              </a:rPr>
              <a:t>41</a:t>
            </a:r>
          </a:p>
        </p:txBody>
      </p:sp>
      <p:sp>
        <p:nvSpPr>
          <p:cNvPr id="7175" name="Text Box 7"/>
          <p:cNvSpPr txBox="1">
            <a:spLocks noChangeArrowheads="1"/>
          </p:cNvSpPr>
          <p:nvPr/>
        </p:nvSpPr>
        <p:spPr bwMode="auto">
          <a:xfrm>
            <a:off x="5243513" y="3048000"/>
            <a:ext cx="609600" cy="336550"/>
          </a:xfrm>
          <a:prstGeom prst="rect">
            <a:avLst/>
          </a:prstGeom>
          <a:noFill/>
          <a:ln w="9525">
            <a:noFill/>
            <a:miter lim="800000"/>
            <a:headEnd/>
            <a:tailEnd/>
          </a:ln>
        </p:spPr>
        <p:txBody>
          <a:bodyPr>
            <a:spAutoFit/>
          </a:bodyPr>
          <a:lstStyle/>
          <a:p>
            <a:pPr>
              <a:spcBef>
                <a:spcPct val="50000"/>
              </a:spcBef>
            </a:pPr>
            <a:r>
              <a:rPr lang="en-US" sz="1600">
                <a:solidFill>
                  <a:srgbClr val="100E00"/>
                </a:solidFill>
              </a:rPr>
              <a:t>64</a:t>
            </a:r>
          </a:p>
        </p:txBody>
      </p:sp>
      <p:sp>
        <p:nvSpPr>
          <p:cNvPr id="7176" name="Text Box 8"/>
          <p:cNvSpPr txBox="1">
            <a:spLocks noChangeArrowheads="1"/>
          </p:cNvSpPr>
          <p:nvPr/>
        </p:nvSpPr>
        <p:spPr bwMode="auto">
          <a:xfrm>
            <a:off x="2209800" y="1219200"/>
            <a:ext cx="609600" cy="336550"/>
          </a:xfrm>
          <a:prstGeom prst="rect">
            <a:avLst/>
          </a:prstGeom>
          <a:noFill/>
          <a:ln w="9525">
            <a:noFill/>
            <a:miter lim="800000"/>
            <a:headEnd/>
            <a:tailEnd/>
          </a:ln>
        </p:spPr>
        <p:txBody>
          <a:bodyPr>
            <a:spAutoFit/>
          </a:bodyPr>
          <a:lstStyle/>
          <a:p>
            <a:pPr>
              <a:spcBef>
                <a:spcPct val="50000"/>
              </a:spcBef>
            </a:pPr>
            <a:r>
              <a:rPr lang="en-US" sz="1600">
                <a:solidFill>
                  <a:srgbClr val="100E00"/>
                </a:solidFill>
              </a:rPr>
              <a:t>72</a:t>
            </a:r>
          </a:p>
        </p:txBody>
      </p:sp>
      <p:sp>
        <p:nvSpPr>
          <p:cNvPr id="7177" name="Text Box 9"/>
          <p:cNvSpPr txBox="1">
            <a:spLocks noChangeArrowheads="1"/>
          </p:cNvSpPr>
          <p:nvPr/>
        </p:nvSpPr>
        <p:spPr bwMode="auto">
          <a:xfrm>
            <a:off x="381000" y="4343400"/>
            <a:ext cx="3657600" cy="519113"/>
          </a:xfrm>
          <a:prstGeom prst="rect">
            <a:avLst/>
          </a:prstGeom>
          <a:noFill/>
          <a:ln w="9525">
            <a:noFill/>
            <a:miter lim="800000"/>
            <a:headEnd/>
            <a:tailEnd/>
          </a:ln>
        </p:spPr>
        <p:txBody>
          <a:bodyPr>
            <a:spAutoFit/>
          </a:bodyPr>
          <a:lstStyle/>
          <a:p>
            <a:pPr>
              <a:spcBef>
                <a:spcPct val="50000"/>
              </a:spcBef>
            </a:pPr>
            <a:r>
              <a:rPr lang="en-US" sz="2800">
                <a:solidFill>
                  <a:srgbClr val="FFE701"/>
                </a:solidFill>
              </a:rPr>
              <a:t>explanatory variable?</a:t>
            </a:r>
          </a:p>
        </p:txBody>
      </p:sp>
      <p:sp>
        <p:nvSpPr>
          <p:cNvPr id="9226" name="Text Box 10"/>
          <p:cNvSpPr txBox="1">
            <a:spLocks noChangeArrowheads="1"/>
          </p:cNvSpPr>
          <p:nvPr/>
        </p:nvSpPr>
        <p:spPr bwMode="auto">
          <a:xfrm>
            <a:off x="404813" y="4953000"/>
            <a:ext cx="3657600" cy="519113"/>
          </a:xfrm>
          <a:prstGeom prst="rect">
            <a:avLst/>
          </a:prstGeom>
          <a:noFill/>
          <a:ln w="9525">
            <a:noFill/>
            <a:miter lim="800000"/>
            <a:headEnd/>
            <a:tailEnd/>
          </a:ln>
        </p:spPr>
        <p:txBody>
          <a:bodyPr>
            <a:spAutoFit/>
          </a:bodyPr>
          <a:lstStyle/>
          <a:p>
            <a:pPr>
              <a:spcBef>
                <a:spcPct val="50000"/>
              </a:spcBef>
            </a:pPr>
            <a:r>
              <a:rPr lang="en-US" sz="2800">
                <a:solidFill>
                  <a:srgbClr val="FFE701"/>
                </a:solidFill>
              </a:rPr>
              <a:t>response variable?</a:t>
            </a:r>
          </a:p>
        </p:txBody>
      </p:sp>
      <p:sp>
        <p:nvSpPr>
          <p:cNvPr id="9228" name="Text Box 12"/>
          <p:cNvSpPr txBox="1">
            <a:spLocks noChangeArrowheads="1"/>
          </p:cNvSpPr>
          <p:nvPr/>
        </p:nvSpPr>
        <p:spPr bwMode="auto">
          <a:xfrm>
            <a:off x="4191000" y="4362450"/>
            <a:ext cx="2743200" cy="457200"/>
          </a:xfrm>
          <a:prstGeom prst="rect">
            <a:avLst/>
          </a:prstGeom>
          <a:noFill/>
          <a:ln w="9525">
            <a:noFill/>
            <a:miter lim="800000"/>
            <a:headEnd/>
            <a:tailEnd/>
          </a:ln>
        </p:spPr>
        <p:txBody>
          <a:bodyPr>
            <a:spAutoFit/>
          </a:bodyPr>
          <a:lstStyle/>
          <a:p>
            <a:pPr>
              <a:spcBef>
                <a:spcPct val="50000"/>
              </a:spcBef>
            </a:pPr>
            <a:r>
              <a:rPr lang="en-US">
                <a:solidFill>
                  <a:srgbClr val="FFE701"/>
                </a:solidFill>
              </a:rPr>
              <a:t>femur length in cm</a:t>
            </a:r>
          </a:p>
        </p:txBody>
      </p:sp>
      <p:sp>
        <p:nvSpPr>
          <p:cNvPr id="9229" name="Text Box 13"/>
          <p:cNvSpPr txBox="1">
            <a:spLocks noChangeArrowheads="1"/>
          </p:cNvSpPr>
          <p:nvPr/>
        </p:nvSpPr>
        <p:spPr bwMode="auto">
          <a:xfrm>
            <a:off x="3810000" y="5029200"/>
            <a:ext cx="2667000" cy="396875"/>
          </a:xfrm>
          <a:prstGeom prst="rect">
            <a:avLst/>
          </a:prstGeom>
          <a:noFill/>
          <a:ln w="9525">
            <a:noFill/>
            <a:miter lim="800000"/>
            <a:headEnd/>
            <a:tailEnd/>
          </a:ln>
        </p:spPr>
        <p:txBody>
          <a:bodyPr>
            <a:spAutoFit/>
          </a:bodyPr>
          <a:lstStyle/>
          <a:p>
            <a:pPr>
              <a:spcBef>
                <a:spcPct val="50000"/>
              </a:spcBef>
            </a:pPr>
            <a:r>
              <a:rPr lang="en-US" sz="2000">
                <a:solidFill>
                  <a:srgbClr val="FFE701"/>
                </a:solidFill>
              </a:rPr>
              <a:t>humerus length in cm</a:t>
            </a:r>
          </a:p>
        </p:txBody>
      </p:sp>
      <p:sp>
        <p:nvSpPr>
          <p:cNvPr id="9230" name="Text Box 14"/>
          <p:cNvSpPr txBox="1">
            <a:spLocks noChangeArrowheads="1"/>
          </p:cNvSpPr>
          <p:nvPr/>
        </p:nvSpPr>
        <p:spPr bwMode="auto">
          <a:xfrm>
            <a:off x="457200" y="5791200"/>
            <a:ext cx="5029200" cy="519113"/>
          </a:xfrm>
          <a:prstGeom prst="rect">
            <a:avLst/>
          </a:prstGeom>
          <a:noFill/>
          <a:ln w="9525">
            <a:noFill/>
            <a:miter lim="800000"/>
            <a:headEnd/>
            <a:tailEnd/>
          </a:ln>
        </p:spPr>
        <p:txBody>
          <a:bodyPr>
            <a:spAutoFit/>
          </a:bodyPr>
          <a:lstStyle/>
          <a:p>
            <a:pPr>
              <a:spcBef>
                <a:spcPct val="50000"/>
              </a:spcBef>
            </a:pPr>
            <a:r>
              <a:rPr lang="en-US" sz="2800">
                <a:solidFill>
                  <a:srgbClr val="FFE701"/>
                </a:solidFill>
              </a:rPr>
              <a:t>But does it really matter here?  </a:t>
            </a:r>
          </a:p>
        </p:txBody>
      </p:sp>
      <p:sp>
        <p:nvSpPr>
          <p:cNvPr id="9231" name="Text Box 15"/>
          <p:cNvSpPr txBox="1">
            <a:spLocks noChangeArrowheads="1"/>
          </p:cNvSpPr>
          <p:nvPr/>
        </p:nvSpPr>
        <p:spPr bwMode="auto">
          <a:xfrm>
            <a:off x="5486400" y="5791200"/>
            <a:ext cx="3657600" cy="519113"/>
          </a:xfrm>
          <a:prstGeom prst="rect">
            <a:avLst/>
          </a:prstGeom>
          <a:noFill/>
          <a:ln w="9525">
            <a:noFill/>
            <a:miter lim="800000"/>
            <a:headEnd/>
            <a:tailEnd/>
          </a:ln>
        </p:spPr>
        <p:txBody>
          <a:bodyPr>
            <a:spAutoFit/>
          </a:bodyPr>
          <a:lstStyle/>
          <a:p>
            <a:pPr>
              <a:spcBef>
                <a:spcPct val="50000"/>
              </a:spcBef>
            </a:pPr>
            <a:r>
              <a:rPr lang="en-US" sz="2800">
                <a:solidFill>
                  <a:srgbClr val="FFE701"/>
                </a:solidFill>
              </a:rPr>
              <a:t>No. But often it does.</a:t>
            </a:r>
          </a:p>
        </p:txBody>
      </p:sp>
    </p:spTree>
    <p:extLst>
      <p:ext uri="{BB962C8B-B14F-4D97-AF65-F5344CB8AC3E}">
        <p14:creationId xmlns:p14="http://schemas.microsoft.com/office/powerpoint/2010/main" val="283906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29"/>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923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2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 grpId="0"/>
      <p:bldP spid="9228" grpId="0"/>
      <p:bldP spid="9229" grpId="0"/>
      <p:bldP spid="9230" grpId="0"/>
      <p:bldP spid="92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04800" y="228600"/>
            <a:ext cx="8839200" cy="946150"/>
          </a:xfrm>
          <a:prstGeom prst="rect">
            <a:avLst/>
          </a:prstGeom>
          <a:noFill/>
          <a:ln w="9525">
            <a:noFill/>
            <a:miter lim="800000"/>
            <a:headEnd/>
            <a:tailEnd/>
          </a:ln>
        </p:spPr>
        <p:txBody>
          <a:bodyPr>
            <a:spAutoFit/>
          </a:bodyPr>
          <a:lstStyle/>
          <a:p>
            <a:pPr>
              <a:spcBef>
                <a:spcPct val="50000"/>
              </a:spcBef>
            </a:pPr>
            <a:r>
              <a:rPr lang="en-US" sz="2800">
                <a:solidFill>
                  <a:srgbClr val="FFE701"/>
                </a:solidFill>
              </a:rPr>
              <a:t>Find the correlation coefficient and explain what it means.</a:t>
            </a:r>
          </a:p>
        </p:txBody>
      </p:sp>
      <p:pic>
        <p:nvPicPr>
          <p:cNvPr id="8195" name="Picture 3"/>
          <p:cNvPicPr>
            <a:picLocks noChangeAspect="1" noChangeArrowheads="1"/>
          </p:cNvPicPr>
          <p:nvPr/>
        </p:nvPicPr>
        <p:blipFill>
          <a:blip r:embed="rId2" cstate="print"/>
          <a:srcRect/>
          <a:stretch>
            <a:fillRect/>
          </a:stretch>
        </p:blipFill>
        <p:spPr bwMode="auto">
          <a:xfrm>
            <a:off x="1828800" y="1219200"/>
            <a:ext cx="5662613" cy="5300663"/>
          </a:xfrm>
          <a:prstGeom prst="rect">
            <a:avLst/>
          </a:prstGeom>
          <a:noFill/>
          <a:ln w="9525">
            <a:noFill/>
            <a:miter lim="800000"/>
            <a:headEnd/>
            <a:tailEnd/>
          </a:ln>
        </p:spPr>
      </p:pic>
    </p:spTree>
    <p:extLst>
      <p:ext uri="{BB962C8B-B14F-4D97-AF65-F5344CB8AC3E}">
        <p14:creationId xmlns:p14="http://schemas.microsoft.com/office/powerpoint/2010/main" val="36599524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0" y="0"/>
            <a:ext cx="8839200" cy="523220"/>
          </a:xfrm>
          <a:prstGeom prst="rect">
            <a:avLst/>
          </a:prstGeom>
          <a:noFill/>
          <a:ln w="9525">
            <a:noFill/>
            <a:miter lim="800000"/>
            <a:headEnd/>
            <a:tailEnd/>
          </a:ln>
        </p:spPr>
        <p:txBody>
          <a:bodyPr>
            <a:spAutoFit/>
          </a:bodyPr>
          <a:lstStyle/>
          <a:p>
            <a:pPr>
              <a:spcBef>
                <a:spcPct val="50000"/>
              </a:spcBef>
            </a:pPr>
            <a:r>
              <a:rPr lang="en-US" sz="2800" dirty="0">
                <a:solidFill>
                  <a:srgbClr val="FFE701"/>
                </a:solidFill>
              </a:rPr>
              <a:t>Find the correlation coefficient and </a:t>
            </a:r>
            <a:r>
              <a:rPr lang="en-US" sz="2800" dirty="0" smtClean="0">
                <a:solidFill>
                  <a:srgbClr val="FFE701"/>
                </a:solidFill>
              </a:rPr>
              <a:t>interpret in context</a:t>
            </a:r>
            <a:endParaRPr lang="en-US" sz="2800" dirty="0">
              <a:solidFill>
                <a:srgbClr val="FFE701"/>
              </a:solidFill>
            </a:endParaRPr>
          </a:p>
        </p:txBody>
      </p:sp>
      <p:pic>
        <p:nvPicPr>
          <p:cNvPr id="9219" name="Picture 3"/>
          <p:cNvPicPr>
            <a:picLocks noChangeAspect="1" noChangeArrowheads="1"/>
          </p:cNvPicPr>
          <p:nvPr/>
        </p:nvPicPr>
        <p:blipFill>
          <a:blip r:embed="rId2" cstate="print"/>
          <a:srcRect/>
          <a:stretch>
            <a:fillRect/>
          </a:stretch>
        </p:blipFill>
        <p:spPr bwMode="auto">
          <a:xfrm>
            <a:off x="7010400" y="4876800"/>
            <a:ext cx="1928813" cy="1804988"/>
          </a:xfrm>
          <a:prstGeom prst="rect">
            <a:avLst/>
          </a:prstGeom>
          <a:noFill/>
          <a:ln w="9525">
            <a:noFill/>
            <a:miter lim="800000"/>
            <a:headEnd/>
            <a:tailEnd/>
          </a:ln>
        </p:spPr>
      </p:pic>
      <p:sp>
        <p:nvSpPr>
          <p:cNvPr id="11272" name="Text Box 8"/>
          <p:cNvSpPr txBox="1">
            <a:spLocks noChangeArrowheads="1"/>
          </p:cNvSpPr>
          <p:nvPr/>
        </p:nvSpPr>
        <p:spPr bwMode="auto">
          <a:xfrm>
            <a:off x="776288" y="5176838"/>
            <a:ext cx="3733800" cy="1527175"/>
          </a:xfrm>
          <a:prstGeom prst="rect">
            <a:avLst/>
          </a:prstGeom>
          <a:noFill/>
          <a:ln w="9525">
            <a:noFill/>
            <a:miter lim="800000"/>
            <a:headEnd/>
            <a:tailEnd/>
          </a:ln>
        </p:spPr>
        <p:txBody>
          <a:bodyPr>
            <a:spAutoFit/>
          </a:bodyPr>
          <a:lstStyle/>
          <a:p>
            <a:pPr>
              <a:spcBef>
                <a:spcPct val="50000"/>
              </a:spcBef>
            </a:pPr>
            <a:r>
              <a:rPr lang="en-US" sz="2800" dirty="0">
                <a:solidFill>
                  <a:srgbClr val="FFE701"/>
                </a:solidFill>
              </a:rPr>
              <a:t>correlation coefficient</a:t>
            </a:r>
          </a:p>
          <a:p>
            <a:pPr>
              <a:spcBef>
                <a:spcPct val="50000"/>
              </a:spcBef>
            </a:pPr>
            <a:endParaRPr lang="en-US" sz="2800" dirty="0">
              <a:solidFill>
                <a:srgbClr val="FFE701"/>
              </a:solidFill>
            </a:endParaRPr>
          </a:p>
          <a:p>
            <a:pPr>
              <a:spcBef>
                <a:spcPct val="50000"/>
              </a:spcBef>
            </a:pPr>
            <a:r>
              <a:rPr lang="en-US" sz="1600" dirty="0">
                <a:solidFill>
                  <a:srgbClr val="FFE701"/>
                </a:solidFill>
              </a:rPr>
              <a:t>Did you get it?</a:t>
            </a:r>
          </a:p>
        </p:txBody>
      </p:sp>
      <p:pic>
        <p:nvPicPr>
          <p:cNvPr id="5990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2976"/>
            <a:ext cx="466725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90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846" y="988131"/>
            <a:ext cx="466725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90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545872"/>
            <a:ext cx="466725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904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85975" y="1966736"/>
            <a:ext cx="466725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3" name="Line 9"/>
          <p:cNvSpPr>
            <a:spLocks noChangeShapeType="1"/>
          </p:cNvSpPr>
          <p:nvPr/>
        </p:nvSpPr>
        <p:spPr bwMode="auto">
          <a:xfrm flipV="1">
            <a:off x="2209800" y="4267200"/>
            <a:ext cx="1066800" cy="990600"/>
          </a:xfrm>
          <a:prstGeom prst="line">
            <a:avLst/>
          </a:prstGeom>
          <a:noFill/>
          <a:ln w="57150">
            <a:solidFill>
              <a:srgbClr val="FFC000"/>
            </a:solidFill>
            <a:round/>
            <a:headEnd/>
            <a:tailEnd type="triangle" w="med" len="med"/>
          </a:ln>
        </p:spPr>
        <p:txBody>
          <a:bodyPr/>
          <a:lstStyle/>
          <a:p>
            <a:endParaRPr lang="en-US" sz="2800">
              <a:solidFill>
                <a:srgbClr val="FFE701"/>
              </a:solidFill>
            </a:endParaRPr>
          </a:p>
        </p:txBody>
      </p:sp>
    </p:spTree>
    <p:extLst>
      <p:ext uri="{BB962C8B-B14F-4D97-AF65-F5344CB8AC3E}">
        <p14:creationId xmlns:p14="http://schemas.microsoft.com/office/powerpoint/2010/main" val="331541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99042"/>
                                        </p:tgtEl>
                                        <p:attrNameLst>
                                          <p:attrName>style.visibility</p:attrName>
                                        </p:attrNameLst>
                                      </p:cBhvr>
                                      <p:to>
                                        <p:strVal val="visible"/>
                                      </p:to>
                                    </p:set>
                                    <p:anim calcmode="lin" valueType="num">
                                      <p:cBhvr>
                                        <p:cTn id="7" dur="500" fill="hold"/>
                                        <p:tgtEl>
                                          <p:spTgt spid="599042"/>
                                        </p:tgtEl>
                                        <p:attrNameLst>
                                          <p:attrName>ppt_w</p:attrName>
                                        </p:attrNameLst>
                                      </p:cBhvr>
                                      <p:tavLst>
                                        <p:tav tm="0">
                                          <p:val>
                                            <p:fltVal val="0"/>
                                          </p:val>
                                        </p:tav>
                                        <p:tav tm="100000">
                                          <p:val>
                                            <p:strVal val="#ppt_w"/>
                                          </p:val>
                                        </p:tav>
                                      </p:tavLst>
                                    </p:anim>
                                    <p:anim calcmode="lin" valueType="num">
                                      <p:cBhvr>
                                        <p:cTn id="8" dur="500" fill="hold"/>
                                        <p:tgtEl>
                                          <p:spTgt spid="599042"/>
                                        </p:tgtEl>
                                        <p:attrNameLst>
                                          <p:attrName>ppt_h</p:attrName>
                                        </p:attrNameLst>
                                      </p:cBhvr>
                                      <p:tavLst>
                                        <p:tav tm="0">
                                          <p:val>
                                            <p:fltVal val="0"/>
                                          </p:val>
                                        </p:tav>
                                        <p:tav tm="100000">
                                          <p:val>
                                            <p:strVal val="#ppt_h"/>
                                          </p:val>
                                        </p:tav>
                                      </p:tavLst>
                                    </p:anim>
                                    <p:animEffect transition="in" filter="fade">
                                      <p:cBhvr>
                                        <p:cTn id="9" dur="500"/>
                                        <p:tgtEl>
                                          <p:spTgt spid="59904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99043"/>
                                        </p:tgtEl>
                                        <p:attrNameLst>
                                          <p:attrName>style.visibility</p:attrName>
                                        </p:attrNameLst>
                                      </p:cBhvr>
                                      <p:to>
                                        <p:strVal val="visible"/>
                                      </p:to>
                                    </p:set>
                                    <p:anim calcmode="lin" valueType="num">
                                      <p:cBhvr>
                                        <p:cTn id="14" dur="500" fill="hold"/>
                                        <p:tgtEl>
                                          <p:spTgt spid="599043"/>
                                        </p:tgtEl>
                                        <p:attrNameLst>
                                          <p:attrName>ppt_w</p:attrName>
                                        </p:attrNameLst>
                                      </p:cBhvr>
                                      <p:tavLst>
                                        <p:tav tm="0">
                                          <p:val>
                                            <p:fltVal val="0"/>
                                          </p:val>
                                        </p:tav>
                                        <p:tav tm="100000">
                                          <p:val>
                                            <p:strVal val="#ppt_w"/>
                                          </p:val>
                                        </p:tav>
                                      </p:tavLst>
                                    </p:anim>
                                    <p:anim calcmode="lin" valueType="num">
                                      <p:cBhvr>
                                        <p:cTn id="15" dur="500" fill="hold"/>
                                        <p:tgtEl>
                                          <p:spTgt spid="599043"/>
                                        </p:tgtEl>
                                        <p:attrNameLst>
                                          <p:attrName>ppt_h</p:attrName>
                                        </p:attrNameLst>
                                      </p:cBhvr>
                                      <p:tavLst>
                                        <p:tav tm="0">
                                          <p:val>
                                            <p:fltVal val="0"/>
                                          </p:val>
                                        </p:tav>
                                        <p:tav tm="100000">
                                          <p:val>
                                            <p:strVal val="#ppt_h"/>
                                          </p:val>
                                        </p:tav>
                                      </p:tavLst>
                                    </p:anim>
                                    <p:animEffect transition="in" filter="fade">
                                      <p:cBhvr>
                                        <p:cTn id="16" dur="500"/>
                                        <p:tgtEl>
                                          <p:spTgt spid="59904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99044"/>
                                        </p:tgtEl>
                                        <p:attrNameLst>
                                          <p:attrName>style.visibility</p:attrName>
                                        </p:attrNameLst>
                                      </p:cBhvr>
                                      <p:to>
                                        <p:strVal val="visible"/>
                                      </p:to>
                                    </p:set>
                                    <p:anim calcmode="lin" valueType="num">
                                      <p:cBhvr>
                                        <p:cTn id="21" dur="500" fill="hold"/>
                                        <p:tgtEl>
                                          <p:spTgt spid="599044"/>
                                        </p:tgtEl>
                                        <p:attrNameLst>
                                          <p:attrName>ppt_w</p:attrName>
                                        </p:attrNameLst>
                                      </p:cBhvr>
                                      <p:tavLst>
                                        <p:tav tm="0">
                                          <p:val>
                                            <p:fltVal val="0"/>
                                          </p:val>
                                        </p:tav>
                                        <p:tav tm="100000">
                                          <p:val>
                                            <p:strVal val="#ppt_w"/>
                                          </p:val>
                                        </p:tav>
                                      </p:tavLst>
                                    </p:anim>
                                    <p:anim calcmode="lin" valueType="num">
                                      <p:cBhvr>
                                        <p:cTn id="22" dur="500" fill="hold"/>
                                        <p:tgtEl>
                                          <p:spTgt spid="599044"/>
                                        </p:tgtEl>
                                        <p:attrNameLst>
                                          <p:attrName>ppt_h</p:attrName>
                                        </p:attrNameLst>
                                      </p:cBhvr>
                                      <p:tavLst>
                                        <p:tav tm="0">
                                          <p:val>
                                            <p:fltVal val="0"/>
                                          </p:val>
                                        </p:tav>
                                        <p:tav tm="100000">
                                          <p:val>
                                            <p:strVal val="#ppt_h"/>
                                          </p:val>
                                        </p:tav>
                                      </p:tavLst>
                                    </p:anim>
                                    <p:animEffect transition="in" filter="fade">
                                      <p:cBhvr>
                                        <p:cTn id="23" dur="500"/>
                                        <p:tgtEl>
                                          <p:spTgt spid="59904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99045"/>
                                        </p:tgtEl>
                                        <p:attrNameLst>
                                          <p:attrName>style.visibility</p:attrName>
                                        </p:attrNameLst>
                                      </p:cBhvr>
                                      <p:to>
                                        <p:strVal val="visible"/>
                                      </p:to>
                                    </p:set>
                                    <p:anim calcmode="lin" valueType="num">
                                      <p:cBhvr>
                                        <p:cTn id="28" dur="500" fill="hold"/>
                                        <p:tgtEl>
                                          <p:spTgt spid="599045"/>
                                        </p:tgtEl>
                                        <p:attrNameLst>
                                          <p:attrName>ppt_w</p:attrName>
                                        </p:attrNameLst>
                                      </p:cBhvr>
                                      <p:tavLst>
                                        <p:tav tm="0">
                                          <p:val>
                                            <p:fltVal val="0"/>
                                          </p:val>
                                        </p:tav>
                                        <p:tav tm="100000">
                                          <p:val>
                                            <p:strVal val="#ppt_w"/>
                                          </p:val>
                                        </p:tav>
                                      </p:tavLst>
                                    </p:anim>
                                    <p:anim calcmode="lin" valueType="num">
                                      <p:cBhvr>
                                        <p:cTn id="29" dur="500" fill="hold"/>
                                        <p:tgtEl>
                                          <p:spTgt spid="599045"/>
                                        </p:tgtEl>
                                        <p:attrNameLst>
                                          <p:attrName>ppt_h</p:attrName>
                                        </p:attrNameLst>
                                      </p:cBhvr>
                                      <p:tavLst>
                                        <p:tav tm="0">
                                          <p:val>
                                            <p:fltVal val="0"/>
                                          </p:val>
                                        </p:tav>
                                        <p:tav tm="100000">
                                          <p:val>
                                            <p:strVal val="#ppt_h"/>
                                          </p:val>
                                        </p:tav>
                                      </p:tavLst>
                                    </p:anim>
                                    <p:animEffect transition="in" filter="fade">
                                      <p:cBhvr>
                                        <p:cTn id="30" dur="500"/>
                                        <p:tgtEl>
                                          <p:spTgt spid="599045"/>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1273"/>
                                        </p:tgtEl>
                                        <p:attrNameLst>
                                          <p:attrName>style.visibility</p:attrName>
                                        </p:attrNameLst>
                                      </p:cBhvr>
                                      <p:to>
                                        <p:strVal val="visible"/>
                                      </p:to>
                                    </p:set>
                                    <p:animEffect transition="in" filter="wipe(left)">
                                      <p:cBhvr>
                                        <p:cTn id="34" dur="500"/>
                                        <p:tgtEl>
                                          <p:spTgt spid="11273"/>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11272"/>
                                        </p:tgtEl>
                                        <p:attrNameLst>
                                          <p:attrName>style.visibility</p:attrName>
                                        </p:attrNameLst>
                                      </p:cBhvr>
                                      <p:to>
                                        <p:strVal val="visible"/>
                                      </p:to>
                                    </p:set>
                                    <p:animEffect transition="in" filter="wipe(left)">
                                      <p:cBhvr>
                                        <p:cTn id="38" dur="5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p:bldP spid="1127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04800" y="228600"/>
            <a:ext cx="8382000" cy="946150"/>
          </a:xfrm>
          <a:prstGeom prst="rect">
            <a:avLst/>
          </a:prstGeom>
          <a:noFill/>
          <a:ln w="9525">
            <a:noFill/>
            <a:miter lim="800000"/>
            <a:headEnd/>
            <a:tailEnd/>
          </a:ln>
        </p:spPr>
        <p:txBody>
          <a:bodyPr>
            <a:spAutoFit/>
          </a:bodyPr>
          <a:lstStyle/>
          <a:p>
            <a:pPr>
              <a:spcBef>
                <a:spcPct val="50000"/>
              </a:spcBef>
            </a:pPr>
            <a:r>
              <a:rPr lang="en-US" sz="2800">
                <a:solidFill>
                  <a:srgbClr val="FFE701"/>
                </a:solidFill>
              </a:rPr>
              <a:t>If you did not get the correlation coefficient, you must turn your diagnostics on.</a:t>
            </a:r>
          </a:p>
        </p:txBody>
      </p:sp>
      <p:pic>
        <p:nvPicPr>
          <p:cNvPr id="12291" name="Picture 3"/>
          <p:cNvPicPr>
            <a:picLocks noChangeAspect="1" noChangeArrowheads="1"/>
          </p:cNvPicPr>
          <p:nvPr/>
        </p:nvPicPr>
        <p:blipFill>
          <a:blip r:embed="rId2" cstate="print"/>
          <a:srcRect/>
          <a:stretch>
            <a:fillRect/>
          </a:stretch>
        </p:blipFill>
        <p:spPr bwMode="auto">
          <a:xfrm>
            <a:off x="533400" y="1333500"/>
            <a:ext cx="3962400" cy="2681288"/>
          </a:xfrm>
          <a:prstGeom prst="rect">
            <a:avLst/>
          </a:prstGeom>
          <a:noFill/>
          <a:ln w="9525">
            <a:noFill/>
            <a:miter lim="800000"/>
            <a:headEnd/>
            <a:tailEnd/>
          </a:ln>
        </p:spPr>
      </p:pic>
      <p:sp>
        <p:nvSpPr>
          <p:cNvPr id="12292" name="Text Box 4"/>
          <p:cNvSpPr txBox="1">
            <a:spLocks noChangeArrowheads="1"/>
          </p:cNvSpPr>
          <p:nvPr/>
        </p:nvSpPr>
        <p:spPr bwMode="auto">
          <a:xfrm>
            <a:off x="5029200" y="1685925"/>
            <a:ext cx="3352800" cy="1587500"/>
          </a:xfrm>
          <a:prstGeom prst="rect">
            <a:avLst/>
          </a:prstGeom>
          <a:noFill/>
          <a:ln w="9525">
            <a:noFill/>
            <a:miter lim="800000"/>
            <a:headEnd/>
            <a:tailEnd/>
          </a:ln>
        </p:spPr>
        <p:txBody>
          <a:bodyPr>
            <a:spAutoFit/>
          </a:bodyPr>
          <a:lstStyle/>
          <a:p>
            <a:pPr>
              <a:spcBef>
                <a:spcPct val="50000"/>
              </a:spcBef>
            </a:pPr>
            <a:r>
              <a:rPr lang="en-US" sz="2800">
                <a:solidFill>
                  <a:srgbClr val="FFE701"/>
                </a:solidFill>
              </a:rPr>
              <a:t>Push 2</a:t>
            </a:r>
            <a:r>
              <a:rPr lang="en-US" sz="2800" baseline="30000">
                <a:solidFill>
                  <a:srgbClr val="FFE701"/>
                </a:solidFill>
              </a:rPr>
              <a:t>nd</a:t>
            </a:r>
            <a:r>
              <a:rPr lang="en-US" sz="2800">
                <a:solidFill>
                  <a:srgbClr val="FFE701"/>
                </a:solidFill>
              </a:rPr>
              <a:t> then 0.</a:t>
            </a:r>
          </a:p>
          <a:p>
            <a:pPr>
              <a:spcBef>
                <a:spcPct val="50000"/>
              </a:spcBef>
            </a:pPr>
            <a:r>
              <a:rPr lang="en-US" sz="2800">
                <a:solidFill>
                  <a:srgbClr val="FFE701"/>
                </a:solidFill>
              </a:rPr>
              <a:t>Scroll down to diagnostics on.</a:t>
            </a:r>
          </a:p>
        </p:txBody>
      </p:sp>
      <p:pic>
        <p:nvPicPr>
          <p:cNvPr id="12293" name="Picture 5"/>
          <p:cNvPicPr>
            <a:picLocks noChangeAspect="1" noChangeArrowheads="1"/>
          </p:cNvPicPr>
          <p:nvPr/>
        </p:nvPicPr>
        <p:blipFill>
          <a:blip r:embed="rId3" cstate="print"/>
          <a:srcRect/>
          <a:stretch>
            <a:fillRect/>
          </a:stretch>
        </p:blipFill>
        <p:spPr bwMode="auto">
          <a:xfrm>
            <a:off x="566738" y="4191000"/>
            <a:ext cx="3810000" cy="2578100"/>
          </a:xfrm>
          <a:prstGeom prst="rect">
            <a:avLst/>
          </a:prstGeom>
          <a:noFill/>
          <a:ln w="9525">
            <a:noFill/>
            <a:miter lim="800000"/>
            <a:headEnd/>
            <a:tailEnd/>
          </a:ln>
        </p:spPr>
      </p:pic>
      <p:sp>
        <p:nvSpPr>
          <p:cNvPr id="12294" name="Text Box 6"/>
          <p:cNvSpPr txBox="1">
            <a:spLocks noChangeArrowheads="1"/>
          </p:cNvSpPr>
          <p:nvPr/>
        </p:nvSpPr>
        <p:spPr bwMode="auto">
          <a:xfrm>
            <a:off x="5181600" y="4419600"/>
            <a:ext cx="3429000" cy="1373188"/>
          </a:xfrm>
          <a:prstGeom prst="rect">
            <a:avLst/>
          </a:prstGeom>
          <a:noFill/>
          <a:ln w="9525">
            <a:noFill/>
            <a:miter lim="800000"/>
            <a:headEnd/>
            <a:tailEnd/>
          </a:ln>
        </p:spPr>
        <p:txBody>
          <a:bodyPr>
            <a:spAutoFit/>
          </a:bodyPr>
          <a:lstStyle/>
          <a:p>
            <a:pPr>
              <a:spcBef>
                <a:spcPct val="50000"/>
              </a:spcBef>
            </a:pPr>
            <a:r>
              <a:rPr lang="en-US" sz="2800">
                <a:solidFill>
                  <a:srgbClr val="FFE701"/>
                </a:solidFill>
              </a:rPr>
              <a:t>Push “enter” twice and little calculator guy will say “done”.</a:t>
            </a:r>
          </a:p>
        </p:txBody>
      </p:sp>
    </p:spTree>
    <p:extLst>
      <p:ext uri="{BB962C8B-B14F-4D97-AF65-F5344CB8AC3E}">
        <p14:creationId xmlns:p14="http://schemas.microsoft.com/office/powerpoint/2010/main" val="285970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29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F6600"/>
        </a:solidFill>
        <a:effectLst/>
      </p:bgPr>
    </p:bg>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Slide 7- </a:t>
            </a:r>
            <a:fld id="{70C59992-EA04-472A-B3C4-3D8CCE92A14F}" type="slidenum">
              <a:rPr lang="en-US"/>
              <a:pPr/>
              <a:t>15</a:t>
            </a:fld>
            <a:endParaRPr lang="en-CA"/>
          </a:p>
        </p:txBody>
      </p:sp>
      <p:sp>
        <p:nvSpPr>
          <p:cNvPr id="529410" name="Rectangle 2"/>
          <p:cNvSpPr>
            <a:spLocks noGrp="1" noChangeArrowheads="1"/>
          </p:cNvSpPr>
          <p:nvPr>
            <p:ph type="body" idx="1"/>
          </p:nvPr>
        </p:nvSpPr>
        <p:spPr>
          <a:xfrm>
            <a:off x="87313" y="762000"/>
            <a:ext cx="8294687" cy="4572000"/>
          </a:xfrm>
        </p:spPr>
        <p:txBody>
          <a:bodyPr/>
          <a:lstStyle/>
          <a:p>
            <a:pPr marL="342900" indent="-342900"/>
            <a:r>
              <a:rPr lang="en-US" dirty="0">
                <a:solidFill>
                  <a:srgbClr val="FFFF00"/>
                </a:solidFill>
              </a:rPr>
              <a:t>Data collected from students in Statistics classes included their heights (in inches) and weights (in pounds):</a:t>
            </a:r>
          </a:p>
          <a:p>
            <a:pPr marL="342900" indent="-342900"/>
            <a:r>
              <a:rPr lang="en-US" dirty="0">
                <a:solidFill>
                  <a:srgbClr val="FFFF00"/>
                </a:solidFill>
              </a:rPr>
              <a:t>Here we see </a:t>
            </a:r>
            <a:r>
              <a:rPr lang="en-US" dirty="0" smtClean="0">
                <a:solidFill>
                  <a:srgbClr val="FFFF00"/>
                </a:solidFill>
              </a:rPr>
              <a:t>a</a:t>
            </a:r>
            <a:br>
              <a:rPr lang="en-US" dirty="0" smtClean="0">
                <a:solidFill>
                  <a:srgbClr val="FFFF00"/>
                </a:solidFill>
              </a:rPr>
            </a:br>
            <a:r>
              <a:rPr lang="en-US" b="1" dirty="0" smtClean="0">
                <a:solidFill>
                  <a:schemeClr val="bg1"/>
                </a:solidFill>
                <a:effectLst>
                  <a:outerShdw blurRad="38100" dist="38100" dir="2700000" algn="tl">
                    <a:srgbClr val="000000">
                      <a:alpha val="43137"/>
                    </a:srgbClr>
                  </a:outerShdw>
                </a:effectLst>
              </a:rPr>
              <a:t>moderate</a:t>
            </a:r>
            <a:r>
              <a:rPr lang="en-US" dirty="0" smtClean="0">
                <a:solidFill>
                  <a:schemeClr val="bg1"/>
                </a:solidFill>
                <a:effectLst>
                  <a:outerShdw blurRad="38100" dist="38100" dir="2700000" algn="tl">
                    <a:srgbClr val="000000">
                      <a:alpha val="43137"/>
                    </a:srgbClr>
                  </a:outerShdw>
                </a:effectLst>
              </a:rPr>
              <a:t>, </a:t>
            </a:r>
            <a:r>
              <a:rPr lang="en-US" b="1" dirty="0" smtClean="0">
                <a:solidFill>
                  <a:schemeClr val="bg1"/>
                </a:solidFill>
                <a:effectLst>
                  <a:outerShdw blurRad="38100" dist="38100" dir="2700000" algn="tl">
                    <a:srgbClr val="000000">
                      <a:alpha val="43137"/>
                    </a:srgbClr>
                  </a:outerShdw>
                </a:effectLst>
              </a:rPr>
              <a:t>positive </a:t>
            </a:r>
            <a:br>
              <a:rPr lang="en-US" b="1" dirty="0" smtClean="0">
                <a:solidFill>
                  <a:schemeClr val="bg1"/>
                </a:solidFill>
                <a:effectLst>
                  <a:outerShdw blurRad="38100" dist="38100" dir="2700000" algn="tl">
                    <a:srgbClr val="000000">
                      <a:alpha val="43137"/>
                    </a:srgbClr>
                  </a:outerShdw>
                </a:effectLst>
              </a:rPr>
            </a:br>
            <a:r>
              <a:rPr lang="en-US" dirty="0" smtClean="0">
                <a:solidFill>
                  <a:srgbClr val="FFFF00"/>
                </a:solidFill>
              </a:rPr>
              <a:t>association and </a:t>
            </a:r>
            <a:br>
              <a:rPr lang="en-US" dirty="0" smtClean="0">
                <a:solidFill>
                  <a:srgbClr val="FFFF00"/>
                </a:solidFill>
              </a:rPr>
            </a:br>
            <a:r>
              <a:rPr lang="en-US" dirty="0" smtClean="0">
                <a:solidFill>
                  <a:srgbClr val="FFFF00"/>
                </a:solidFill>
              </a:rPr>
              <a:t>a </a:t>
            </a:r>
            <a:r>
              <a:rPr lang="en-US" dirty="0">
                <a:solidFill>
                  <a:srgbClr val="FFFF00"/>
                </a:solidFill>
              </a:rPr>
              <a:t>fairly straight                                                     form, although                                                   there seems to be                                                              a high outlier.</a:t>
            </a:r>
          </a:p>
        </p:txBody>
      </p:sp>
      <p:pic>
        <p:nvPicPr>
          <p:cNvPr id="529412" name="Picture 4" descr="07-03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905000"/>
            <a:ext cx="4724400" cy="35633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Grp="1" noChangeArrowheads="1"/>
          </p:cNvSpPr>
          <p:nvPr>
            <p:ph type="title"/>
          </p:nvPr>
        </p:nvSpPr>
        <p:spPr>
          <a:xfrm>
            <a:off x="76200" y="152400"/>
            <a:ext cx="8305800" cy="611187"/>
          </a:xfrm>
        </p:spPr>
        <p:txBody>
          <a:bodyPr/>
          <a:lstStyle/>
          <a:p>
            <a:r>
              <a:rPr lang="en-US" sz="4000" dirty="0" smtClean="0">
                <a:solidFill>
                  <a:srgbClr val="FFFF00"/>
                </a:solidFill>
                <a:latin typeface="Gotham Medium" pitchFamily="50" charset="0"/>
              </a:rPr>
              <a:t>DESCRIBING ASSOCIATION</a:t>
            </a:r>
            <a:endParaRPr lang="en-US" sz="4000" dirty="0">
              <a:solidFill>
                <a:srgbClr val="FFFF00"/>
              </a:solidFill>
              <a:latin typeface="Gotham Medium" pitchFamily="50" charset="0"/>
            </a:endParaRPr>
          </a:p>
        </p:txBody>
      </p:sp>
    </p:spTree>
    <p:extLst>
      <p:ext uri="{BB962C8B-B14F-4D97-AF65-F5344CB8AC3E}">
        <p14:creationId xmlns:p14="http://schemas.microsoft.com/office/powerpoint/2010/main" val="209222681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94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531458" name="Rectangle 2"/>
          <p:cNvSpPr>
            <a:spLocks noGrp="1" noChangeArrowheads="1"/>
          </p:cNvSpPr>
          <p:nvPr>
            <p:ph type="title"/>
          </p:nvPr>
        </p:nvSpPr>
        <p:spPr>
          <a:xfrm>
            <a:off x="76200" y="76200"/>
            <a:ext cx="8229600" cy="762000"/>
          </a:xfrm>
        </p:spPr>
        <p:txBody>
          <a:bodyPr/>
          <a:lstStyle/>
          <a:p>
            <a:pPr algn="l"/>
            <a:r>
              <a:rPr lang="en-US" b="1" dirty="0" smtClean="0">
                <a:solidFill>
                  <a:schemeClr val="accent6">
                    <a:lumMod val="20000"/>
                    <a:lumOff val="80000"/>
                  </a:schemeClr>
                </a:solidFill>
                <a:effectLst>
                  <a:outerShdw blurRad="38100" dist="38100" dir="2700000" algn="tl">
                    <a:srgbClr val="000000">
                      <a:alpha val="43137"/>
                    </a:srgbClr>
                  </a:outerShdw>
                </a:effectLst>
              </a:rPr>
              <a:t>Calculating Correlation…</a:t>
            </a:r>
            <a:endParaRPr lang="en-US" b="1" dirty="0">
              <a:solidFill>
                <a:schemeClr val="accent6">
                  <a:lumMod val="20000"/>
                  <a:lumOff val="80000"/>
                </a:schemeClr>
              </a:solidFill>
              <a:effectLst>
                <a:outerShdw blurRad="38100" dist="38100" dir="2700000" algn="tl">
                  <a:srgbClr val="000000">
                    <a:alpha val="43137"/>
                  </a:srgbClr>
                </a:outerShdw>
              </a:effectLst>
            </a:endParaRPr>
          </a:p>
        </p:txBody>
      </p:sp>
      <p:sp>
        <p:nvSpPr>
          <p:cNvPr id="531459" name="Rectangle 3"/>
          <p:cNvSpPr>
            <a:spLocks noGrp="1" noChangeArrowheads="1"/>
          </p:cNvSpPr>
          <p:nvPr>
            <p:ph idx="1"/>
          </p:nvPr>
        </p:nvSpPr>
        <p:spPr>
          <a:xfrm>
            <a:off x="117475" y="914400"/>
            <a:ext cx="3722687" cy="4572000"/>
          </a:xfrm>
        </p:spPr>
        <p:txBody>
          <a:bodyPr/>
          <a:lstStyle/>
          <a:p>
            <a:pPr marL="342900" indent="-342900"/>
            <a:r>
              <a:rPr lang="en-US" sz="2400" dirty="0">
                <a:solidFill>
                  <a:schemeClr val="bg1"/>
                </a:solidFill>
              </a:rPr>
              <a:t>Since the units don’t matter, why not remove them altogether?</a:t>
            </a:r>
          </a:p>
          <a:p>
            <a:pPr marL="342900" indent="-342900"/>
            <a:r>
              <a:rPr lang="en-US" sz="2400" dirty="0">
                <a:solidFill>
                  <a:schemeClr val="bg1"/>
                </a:solidFill>
              </a:rPr>
              <a:t>We could standardize both variables and write the coordinates of a point as (</a:t>
            </a:r>
            <a:r>
              <a:rPr lang="en-US" sz="2400" i="1" dirty="0" err="1">
                <a:solidFill>
                  <a:schemeClr val="bg1"/>
                </a:solidFill>
              </a:rPr>
              <a:t>z</a:t>
            </a:r>
            <a:r>
              <a:rPr lang="en-US" sz="2400" i="1" baseline="-25000" dirty="0" err="1">
                <a:solidFill>
                  <a:schemeClr val="bg1"/>
                </a:solidFill>
              </a:rPr>
              <a:t>x</a:t>
            </a:r>
            <a:r>
              <a:rPr lang="en-US" sz="2400" i="1" dirty="0">
                <a:solidFill>
                  <a:schemeClr val="bg1"/>
                </a:solidFill>
              </a:rPr>
              <a:t>, </a:t>
            </a:r>
            <a:r>
              <a:rPr lang="en-US" sz="2400" i="1" dirty="0" err="1">
                <a:solidFill>
                  <a:schemeClr val="bg1"/>
                </a:solidFill>
              </a:rPr>
              <a:t>z</a:t>
            </a:r>
            <a:r>
              <a:rPr lang="en-US" sz="2400" i="1" baseline="-25000" dirty="0" err="1">
                <a:solidFill>
                  <a:schemeClr val="bg1"/>
                </a:solidFill>
              </a:rPr>
              <a:t>y</a:t>
            </a:r>
            <a:r>
              <a:rPr lang="en-US" sz="2400" dirty="0">
                <a:solidFill>
                  <a:schemeClr val="bg1"/>
                </a:solidFill>
              </a:rPr>
              <a:t>).</a:t>
            </a:r>
          </a:p>
          <a:p>
            <a:pPr marL="342900" indent="-342900"/>
            <a:r>
              <a:rPr lang="en-US" sz="2400" dirty="0">
                <a:solidFill>
                  <a:schemeClr val="bg1"/>
                </a:solidFill>
              </a:rPr>
              <a:t>Here is a scatterplot of the standardized weights and heights:</a:t>
            </a:r>
          </a:p>
        </p:txBody>
      </p:sp>
      <p:sp>
        <p:nvSpPr>
          <p:cNvPr id="5" name="Slide Number Placeholder 3"/>
          <p:cNvSpPr>
            <a:spLocks noGrp="1"/>
          </p:cNvSpPr>
          <p:nvPr>
            <p:ph type="sldNum" sz="quarter" idx="12"/>
          </p:nvPr>
        </p:nvSpPr>
        <p:spPr/>
        <p:txBody>
          <a:bodyPr/>
          <a:lstStyle/>
          <a:p>
            <a:r>
              <a:rPr lang="en-US"/>
              <a:t>Slide 7- </a:t>
            </a:r>
            <a:fld id="{9189FFB0-CCDB-4A49-AC76-2A4D61C8E54C}" type="slidenum">
              <a:rPr lang="en-US"/>
              <a:pPr/>
              <a:t>16</a:t>
            </a:fld>
            <a:endParaRPr lang="en-CA"/>
          </a:p>
        </p:txBody>
      </p:sp>
      <p:pic>
        <p:nvPicPr>
          <p:cNvPr id="531460" name="Picture 4" descr="07-05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7362" y="1096962"/>
            <a:ext cx="4008438" cy="51482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52734" y="668923"/>
            <a:ext cx="4472471" cy="338554"/>
          </a:xfrm>
          <a:prstGeom prst="rect">
            <a:avLst/>
          </a:prstGeom>
          <a:noFill/>
        </p:spPr>
        <p:txBody>
          <a:bodyPr wrap="none" rtlCol="0">
            <a:spAutoFit/>
          </a:bodyPr>
          <a:lstStyle/>
          <a:p>
            <a:r>
              <a:rPr lang="en-US" sz="1600" i="1" dirty="0" smtClean="0">
                <a:solidFill>
                  <a:schemeClr val="bg1"/>
                </a:solidFill>
              </a:rPr>
              <a:t>(don’t worry, you’ll never have to do it by hand)</a:t>
            </a:r>
            <a:endParaRPr lang="en-US" sz="1600" i="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595973" name="Rectangle 5"/>
          <p:cNvSpPr>
            <a:spLocks noGrp="1" noChangeArrowheads="1"/>
          </p:cNvSpPr>
          <p:nvPr>
            <p:ph type="title"/>
          </p:nvPr>
        </p:nvSpPr>
        <p:spPr>
          <a:xfrm>
            <a:off x="76200" y="76200"/>
            <a:ext cx="8229600" cy="792162"/>
          </a:xfrm>
        </p:spPr>
        <p:txBody>
          <a:bodyPr/>
          <a:lstStyle/>
          <a:p>
            <a:pPr algn="l"/>
            <a:r>
              <a:rPr lang="en-US" b="1" dirty="0">
                <a:solidFill>
                  <a:schemeClr val="accent6">
                    <a:lumMod val="20000"/>
                    <a:lumOff val="80000"/>
                  </a:schemeClr>
                </a:solidFill>
                <a:effectLst>
                  <a:outerShdw blurRad="38100" dist="38100" dir="2700000" algn="tl">
                    <a:srgbClr val="000000">
                      <a:alpha val="43137"/>
                    </a:srgbClr>
                  </a:outerShdw>
                </a:effectLst>
              </a:rPr>
              <a:t>Correlation Coefficient (</a:t>
            </a:r>
            <a:r>
              <a:rPr lang="en-US" b="1" i="1" dirty="0">
                <a:solidFill>
                  <a:schemeClr val="accent6">
                    <a:lumMod val="20000"/>
                    <a:lumOff val="80000"/>
                  </a:schemeClr>
                </a:solidFill>
                <a:effectLst>
                  <a:outerShdw blurRad="38100" dist="38100" dir="2700000" algn="tl">
                    <a:srgbClr val="000000">
                      <a:alpha val="43137"/>
                    </a:srgbClr>
                  </a:outerShdw>
                </a:effectLst>
              </a:rPr>
              <a:t>r</a:t>
            </a:r>
            <a:r>
              <a:rPr lang="en-US" b="1" dirty="0">
                <a:solidFill>
                  <a:schemeClr val="accent6">
                    <a:lumMod val="20000"/>
                    <a:lumOff val="80000"/>
                  </a:schemeClr>
                </a:solidFill>
                <a:effectLst>
                  <a:outerShdw blurRad="38100" dist="38100" dir="2700000" algn="tl">
                    <a:srgbClr val="000000">
                      <a:alpha val="43137"/>
                    </a:srgbClr>
                  </a:outerShdw>
                </a:effectLst>
              </a:rPr>
              <a:t>)</a:t>
            </a:r>
          </a:p>
        </p:txBody>
      </p:sp>
      <p:sp>
        <p:nvSpPr>
          <p:cNvPr id="595975" name="Rectangle 7" descr="Pink tissue paper"/>
          <p:cNvSpPr>
            <a:spLocks noChangeArrowheads="1"/>
          </p:cNvSpPr>
          <p:nvPr/>
        </p:nvSpPr>
        <p:spPr bwMode="auto">
          <a:xfrm>
            <a:off x="381000" y="851050"/>
            <a:ext cx="8305800" cy="138499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dirty="0" smtClean="0">
                <a:solidFill>
                  <a:schemeClr val="bg1"/>
                </a:solidFill>
              </a:rPr>
              <a:t>is calculated by doing a mathematical mash-up of the z-scores for EVERY POINT’S </a:t>
            </a:r>
            <a:r>
              <a:rPr lang="en-US" sz="2800" i="1" dirty="0" smtClean="0">
                <a:solidFill>
                  <a:schemeClr val="bg1"/>
                </a:solidFill>
              </a:rPr>
              <a:t>x</a:t>
            </a:r>
            <a:r>
              <a:rPr lang="en-US" sz="2800" dirty="0" smtClean="0">
                <a:solidFill>
                  <a:schemeClr val="bg1"/>
                </a:solidFill>
              </a:rPr>
              <a:t>-coordinate AND </a:t>
            </a:r>
            <a:r>
              <a:rPr lang="en-US" sz="2800" i="1" dirty="0" smtClean="0">
                <a:solidFill>
                  <a:schemeClr val="bg1"/>
                </a:solidFill>
              </a:rPr>
              <a:t>y</a:t>
            </a:r>
            <a:r>
              <a:rPr lang="en-US" sz="2800" dirty="0" smtClean="0">
                <a:solidFill>
                  <a:schemeClr val="bg1"/>
                </a:solidFill>
              </a:rPr>
              <a:t>-coordinate.  </a:t>
            </a:r>
            <a:r>
              <a:rPr lang="en-US" sz="2800" dirty="0" smtClean="0">
                <a:solidFill>
                  <a:schemeClr val="bg1"/>
                </a:solidFill>
                <a:latin typeface="Creepy" pitchFamily="82" charset="0"/>
              </a:rPr>
              <a:t>IT’S TEDIOUS</a:t>
            </a:r>
            <a:r>
              <a:rPr lang="en-US" sz="2800" dirty="0" smtClean="0">
                <a:solidFill>
                  <a:schemeClr val="bg1"/>
                </a:solidFill>
              </a:rPr>
              <a:t>.</a:t>
            </a:r>
            <a:endParaRPr lang="en-US" sz="2800" dirty="0">
              <a:solidFill>
                <a:schemeClr val="bg1"/>
              </a:solidFill>
            </a:endParaRPr>
          </a:p>
        </p:txBody>
      </p:sp>
      <p:graphicFrame>
        <p:nvGraphicFramePr>
          <p:cNvPr id="3" name="Object 2"/>
          <p:cNvGraphicFramePr>
            <a:graphicFrameLocks noGrp="1" noChangeAspect="1"/>
          </p:cNvGraphicFramePr>
          <p:nvPr>
            <p:extLst>
              <p:ext uri="{D42A27DB-BD31-4B8C-83A1-F6EECF244321}">
                <p14:modId xmlns:p14="http://schemas.microsoft.com/office/powerpoint/2010/main" val="2849160514"/>
              </p:ext>
            </p:extLst>
          </p:nvPr>
        </p:nvGraphicFramePr>
        <p:xfrm>
          <a:off x="1284287" y="2743200"/>
          <a:ext cx="5789613" cy="1654175"/>
        </p:xfrm>
        <a:graphic>
          <a:graphicData uri="http://schemas.openxmlformats.org/presentationml/2006/ole">
            <mc:AlternateContent xmlns:mc="http://schemas.openxmlformats.org/markup-compatibility/2006">
              <mc:Choice xmlns:v="urn:schemas-microsoft-com:vml" Requires="v">
                <p:oleObj spid="_x0000_s596244" name="Equation" r:id="rId4" imgW="1778000" imgH="508000" progId="Equation.3">
                  <p:embed/>
                </p:oleObj>
              </mc:Choice>
              <mc:Fallback>
                <p:oleObj name="Equation" r:id="rId4" imgW="1778000" imgH="508000" progId="Equation.3">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4287" y="2743200"/>
                        <a:ext cx="5789613" cy="1654175"/>
                      </a:xfrm>
                      <a:prstGeom prst="rect">
                        <a:avLst/>
                      </a:prstGeom>
                      <a:solidFill>
                        <a:schemeClr val="bg1"/>
                      </a:solidFill>
                      <a:ln>
                        <a:noFill/>
                      </a:ln>
                      <a:effectLst/>
                      <a:extLst/>
                    </p:spPr>
                  </p:pic>
                </p:oleObj>
              </mc:Fallback>
            </mc:AlternateContent>
          </a:graphicData>
        </a:graphic>
      </p:graphicFrame>
      <p:graphicFrame>
        <p:nvGraphicFramePr>
          <p:cNvPr id="4" name="Object 3" descr="Pink tissue paper"/>
          <p:cNvGraphicFramePr>
            <a:graphicFrameLocks noGrp="1" noChangeAspect="1"/>
          </p:cNvGraphicFramePr>
          <p:nvPr>
            <p:extLst>
              <p:ext uri="{D42A27DB-BD31-4B8C-83A1-F6EECF244321}">
                <p14:modId xmlns:p14="http://schemas.microsoft.com/office/powerpoint/2010/main" val="1515213742"/>
              </p:ext>
            </p:extLst>
          </p:nvPr>
        </p:nvGraphicFramePr>
        <p:xfrm>
          <a:off x="1284287" y="4397375"/>
          <a:ext cx="4092575" cy="1519238"/>
        </p:xfrm>
        <a:graphic>
          <a:graphicData uri="http://schemas.openxmlformats.org/presentationml/2006/ole">
            <mc:AlternateContent xmlns:mc="http://schemas.openxmlformats.org/markup-compatibility/2006">
              <mc:Choice xmlns:v="urn:schemas-microsoft-com:vml" Requires="v">
                <p:oleObj spid="_x0000_s596245" name="Equation" r:id="rId6" imgW="2120900" imgH="787400" progId="Equation.DSMT4">
                  <p:embed/>
                </p:oleObj>
              </mc:Choice>
              <mc:Fallback>
                <p:oleObj name="Equation" r:id="rId6" imgW="2120900" imgH="787400" progId="Equation.DSMT4">
                  <p:embed/>
                  <p:pic>
                    <p:nvPicPr>
                      <p:cNvPr id="0" name="Object 10" descr="Pink tissue paper"/>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4287" y="4397375"/>
                        <a:ext cx="4092575" cy="1519238"/>
                      </a:xfrm>
                      <a:prstGeom prst="rect">
                        <a:avLst/>
                      </a:prstGeom>
                      <a:solidFill>
                        <a:schemeClr val="bg1"/>
                      </a:solidFill>
                      <a:ln>
                        <a:noFill/>
                      </a:ln>
                      <a:effectLs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10000"/>
              </a:schemeClr>
            </a:gs>
            <a:gs pos="100000">
              <a:schemeClr val="accent5">
                <a:lumMod val="36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Slide 7- </a:t>
            </a:r>
            <a:fld id="{213BA1C8-5FD8-4C09-97F2-3B918877D05F}" type="slidenum">
              <a:rPr lang="en-US"/>
              <a:pPr/>
              <a:t>18</a:t>
            </a:fld>
            <a:endParaRPr lang="en-CA"/>
          </a:p>
        </p:txBody>
      </p:sp>
      <p:sp>
        <p:nvSpPr>
          <p:cNvPr id="530434" name="Rectangle 2"/>
          <p:cNvSpPr>
            <a:spLocks noGrp="1" noChangeArrowheads="1"/>
          </p:cNvSpPr>
          <p:nvPr>
            <p:ph type="body" idx="1"/>
          </p:nvPr>
        </p:nvSpPr>
        <p:spPr>
          <a:xfrm>
            <a:off x="457200" y="914400"/>
            <a:ext cx="4430713" cy="4572000"/>
          </a:xfrm>
        </p:spPr>
        <p:txBody>
          <a:bodyPr/>
          <a:lstStyle/>
          <a:p>
            <a:pPr marL="0" indent="0">
              <a:buNone/>
            </a:pPr>
            <a:r>
              <a:rPr lang="en-US" sz="5400" dirty="0">
                <a:solidFill>
                  <a:srgbClr val="FFFF00"/>
                </a:solidFill>
              </a:rPr>
              <a:t>d</a:t>
            </a:r>
            <a:r>
              <a:rPr lang="en-US" sz="5400" dirty="0" smtClean="0">
                <a:solidFill>
                  <a:srgbClr val="FFFF00"/>
                </a:solidFill>
              </a:rPr>
              <a:t>oes </a:t>
            </a:r>
            <a:r>
              <a:rPr lang="en-US" sz="5400" b="1" dirty="0" smtClean="0">
                <a:solidFill>
                  <a:schemeClr val="bg1"/>
                </a:solidFill>
              </a:rPr>
              <a:t>not</a:t>
            </a:r>
            <a:r>
              <a:rPr lang="en-US" sz="5400" dirty="0" smtClean="0">
                <a:solidFill>
                  <a:schemeClr val="bg1"/>
                </a:solidFill>
              </a:rPr>
              <a:t> </a:t>
            </a:r>
            <a:r>
              <a:rPr lang="en-US" sz="5400" dirty="0" smtClean="0">
                <a:solidFill>
                  <a:srgbClr val="FFFF00"/>
                </a:solidFill>
              </a:rPr>
              <a:t>depend on the units.</a:t>
            </a:r>
          </a:p>
          <a:p>
            <a:pPr marL="0" indent="0">
              <a:buNone/>
            </a:pPr>
            <a:r>
              <a:rPr lang="en-US" sz="3200" dirty="0" smtClean="0">
                <a:solidFill>
                  <a:schemeClr val="bg1"/>
                </a:solidFill>
                <a:latin typeface="Gotham Medium" pitchFamily="50" charset="0"/>
              </a:rPr>
              <a:t>SCALING AND SHIFTING DO </a:t>
            </a:r>
            <a:r>
              <a:rPr lang="en-US" sz="4000" dirty="0" smtClean="0">
                <a:solidFill>
                  <a:schemeClr val="bg1"/>
                </a:solidFill>
                <a:latin typeface="Gotham Black" pitchFamily="50" charset="0"/>
              </a:rPr>
              <a:t>NOT</a:t>
            </a:r>
            <a:r>
              <a:rPr lang="en-US" sz="3200" dirty="0" smtClean="0">
                <a:solidFill>
                  <a:schemeClr val="bg1"/>
                </a:solidFill>
                <a:latin typeface="Gotham Medium" pitchFamily="50" charset="0"/>
              </a:rPr>
              <a:t> AFFECT CORRELATION.</a:t>
            </a:r>
            <a:endParaRPr lang="en-US" sz="3200" dirty="0">
              <a:solidFill>
                <a:schemeClr val="bg1"/>
              </a:solidFill>
              <a:latin typeface="Gotham Medium" pitchFamily="50" charset="0"/>
            </a:endParaRPr>
          </a:p>
        </p:txBody>
      </p:sp>
      <p:sp>
        <p:nvSpPr>
          <p:cNvPr id="530435" name="Rectangle 3"/>
          <p:cNvSpPr>
            <a:spLocks noGrp="1" noChangeArrowheads="1"/>
          </p:cNvSpPr>
          <p:nvPr>
            <p:ph type="title"/>
          </p:nvPr>
        </p:nvSpPr>
        <p:spPr>
          <a:xfrm>
            <a:off x="76200" y="76200"/>
            <a:ext cx="8305800" cy="914400"/>
          </a:xfrm>
        </p:spPr>
        <p:txBody>
          <a:bodyPr/>
          <a:lstStyle/>
          <a:p>
            <a:r>
              <a:rPr lang="en-US" sz="6000" b="1" dirty="0">
                <a:solidFill>
                  <a:schemeClr val="bg1"/>
                </a:solidFill>
                <a:effectLst>
                  <a:outerShdw blurRad="38100" dist="38100" dir="2700000" algn="tl">
                    <a:srgbClr val="000000">
                      <a:alpha val="43137"/>
                    </a:srgbClr>
                  </a:outerShdw>
                </a:effectLst>
              </a:rPr>
              <a:t>Correlation</a:t>
            </a:r>
          </a:p>
        </p:txBody>
      </p:sp>
      <p:pic>
        <p:nvPicPr>
          <p:cNvPr id="530436" name="Picture 4" descr="07-04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7913" y="3200400"/>
            <a:ext cx="3714750" cy="27700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07-03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8863" y="76200"/>
            <a:ext cx="3733800" cy="281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23098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304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530436"/>
                                        </p:tgtEl>
                                        <p:attrNameLst>
                                          <p:attrName>style.visibility</p:attrName>
                                        </p:attrNameLst>
                                      </p:cBhvr>
                                      <p:to>
                                        <p:strVal val="visible"/>
                                      </p:to>
                                    </p:set>
                                    <p:anim calcmode="lin" valueType="num">
                                      <p:cBhvr>
                                        <p:cTn id="17" dur="500" fill="hold"/>
                                        <p:tgtEl>
                                          <p:spTgt spid="530436"/>
                                        </p:tgtEl>
                                        <p:attrNameLst>
                                          <p:attrName>ppt_w</p:attrName>
                                        </p:attrNameLst>
                                      </p:cBhvr>
                                      <p:tavLst>
                                        <p:tav tm="0">
                                          <p:val>
                                            <p:fltVal val="0"/>
                                          </p:val>
                                        </p:tav>
                                        <p:tav tm="100000">
                                          <p:val>
                                            <p:strVal val="#ppt_w"/>
                                          </p:val>
                                        </p:tav>
                                      </p:tavLst>
                                    </p:anim>
                                    <p:anim calcmode="lin" valueType="num">
                                      <p:cBhvr>
                                        <p:cTn id="18" dur="500" fill="hold"/>
                                        <p:tgtEl>
                                          <p:spTgt spid="530436"/>
                                        </p:tgtEl>
                                        <p:attrNameLst>
                                          <p:attrName>ppt_h</p:attrName>
                                        </p:attrNameLst>
                                      </p:cBhvr>
                                      <p:tavLst>
                                        <p:tav tm="0">
                                          <p:val>
                                            <p:fltVal val="0"/>
                                          </p:val>
                                        </p:tav>
                                        <p:tav tm="100000">
                                          <p:val>
                                            <p:strVal val="#ppt_h"/>
                                          </p:val>
                                        </p:tav>
                                      </p:tavLst>
                                    </p:anim>
                                    <p:animEffect transition="in" filter="fade">
                                      <p:cBhvr>
                                        <p:cTn id="19" dur="500"/>
                                        <p:tgtEl>
                                          <p:spTgt spid="530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10000"/>
              </a:schemeClr>
            </a:gs>
            <a:gs pos="100000">
              <a:schemeClr val="accent5">
                <a:lumMod val="36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Slide 7- </a:t>
            </a:r>
            <a:fld id="{213BA1C8-5FD8-4C09-97F2-3B918877D05F}" type="slidenum">
              <a:rPr lang="en-US"/>
              <a:pPr/>
              <a:t>19</a:t>
            </a:fld>
            <a:endParaRPr lang="en-CA"/>
          </a:p>
        </p:txBody>
      </p:sp>
      <p:sp>
        <p:nvSpPr>
          <p:cNvPr id="530434" name="Rectangle 2"/>
          <p:cNvSpPr>
            <a:spLocks noGrp="1" noChangeArrowheads="1"/>
          </p:cNvSpPr>
          <p:nvPr>
            <p:ph type="body" idx="1"/>
          </p:nvPr>
        </p:nvSpPr>
        <p:spPr>
          <a:xfrm>
            <a:off x="304800" y="914400"/>
            <a:ext cx="3886200" cy="4572000"/>
          </a:xfrm>
        </p:spPr>
        <p:txBody>
          <a:bodyPr/>
          <a:lstStyle/>
          <a:p>
            <a:pPr marL="0" indent="0">
              <a:buNone/>
            </a:pPr>
            <a:r>
              <a:rPr lang="en-US" sz="4400" dirty="0" smtClean="0">
                <a:solidFill>
                  <a:schemeClr val="bg1"/>
                </a:solidFill>
              </a:rPr>
              <a:t>treats </a:t>
            </a:r>
            <a:r>
              <a:rPr lang="en-US" sz="4400" i="1" dirty="0">
                <a:solidFill>
                  <a:srgbClr val="FFFF00"/>
                </a:solidFill>
              </a:rPr>
              <a:t>x</a:t>
            </a:r>
            <a:r>
              <a:rPr lang="en-US" sz="4400" dirty="0">
                <a:solidFill>
                  <a:srgbClr val="FFFF00"/>
                </a:solidFill>
              </a:rPr>
              <a:t> </a:t>
            </a:r>
            <a:r>
              <a:rPr lang="en-US" sz="4400" dirty="0">
                <a:solidFill>
                  <a:schemeClr val="bg1"/>
                </a:solidFill>
              </a:rPr>
              <a:t>and </a:t>
            </a:r>
            <a:r>
              <a:rPr lang="en-US" sz="4400" i="1" dirty="0">
                <a:solidFill>
                  <a:srgbClr val="FFFF00"/>
                </a:solidFill>
              </a:rPr>
              <a:t>y</a:t>
            </a:r>
            <a:r>
              <a:rPr lang="en-US" sz="4400" dirty="0">
                <a:solidFill>
                  <a:srgbClr val="FFFF00"/>
                </a:solidFill>
              </a:rPr>
              <a:t> </a:t>
            </a:r>
            <a:r>
              <a:rPr lang="en-US" sz="4400" dirty="0" smtClean="0">
                <a:solidFill>
                  <a:schemeClr val="bg1"/>
                </a:solidFill>
              </a:rPr>
              <a:t>symmetrically.</a:t>
            </a: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If we swap </a:t>
            </a:r>
            <a:r>
              <a:rPr lang="en-US" i="1" dirty="0" smtClean="0">
                <a:solidFill>
                  <a:srgbClr val="FFFF00"/>
                </a:solidFill>
              </a:rPr>
              <a:t>x</a:t>
            </a:r>
            <a:r>
              <a:rPr lang="en-US" dirty="0" smtClean="0">
                <a:solidFill>
                  <a:srgbClr val="FFFF00"/>
                </a:solidFill>
              </a:rPr>
              <a:t> </a:t>
            </a:r>
            <a:r>
              <a:rPr lang="en-US" dirty="0" smtClean="0">
                <a:solidFill>
                  <a:schemeClr val="bg1"/>
                </a:solidFill>
              </a:rPr>
              <a:t>and </a:t>
            </a:r>
            <a:r>
              <a:rPr lang="en-US" i="1" dirty="0" smtClean="0">
                <a:solidFill>
                  <a:srgbClr val="FFFF00"/>
                </a:solidFill>
              </a:rPr>
              <a:t>y</a:t>
            </a:r>
            <a:r>
              <a:rPr lang="en-US" dirty="0" smtClean="0">
                <a:solidFill>
                  <a:schemeClr val="bg1"/>
                </a:solidFill>
              </a:rPr>
              <a:t>, </a:t>
            </a:r>
            <a:br>
              <a:rPr lang="en-US" dirty="0" smtClean="0">
                <a:solidFill>
                  <a:schemeClr val="bg1"/>
                </a:solidFill>
              </a:rPr>
            </a:br>
            <a:r>
              <a:rPr lang="en-US" sz="3600" b="1" dirty="0" smtClean="0">
                <a:solidFill>
                  <a:srgbClr val="FFFF00"/>
                </a:solidFill>
                <a:effectLst>
                  <a:outerShdw blurRad="38100" dist="38100" dir="2700000" algn="tl">
                    <a:srgbClr val="000000">
                      <a:alpha val="43137"/>
                    </a:srgbClr>
                  </a:outerShdw>
                </a:effectLst>
              </a:rPr>
              <a:t>the correlation does not change.</a:t>
            </a:r>
            <a:endParaRPr lang="en-US" sz="3600" b="1" dirty="0">
              <a:solidFill>
                <a:srgbClr val="FFFF00"/>
              </a:solidFill>
              <a:effectLst>
                <a:outerShdw blurRad="38100" dist="38100" dir="2700000" algn="tl">
                  <a:srgbClr val="000000">
                    <a:alpha val="43137"/>
                  </a:srgbClr>
                </a:outerShdw>
              </a:effectLst>
            </a:endParaRPr>
          </a:p>
        </p:txBody>
      </p:sp>
      <p:pic>
        <p:nvPicPr>
          <p:cNvPr id="5969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76200"/>
            <a:ext cx="4381500"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69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9900" y="3124200"/>
            <a:ext cx="4381500"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bwMode="auto">
          <a:xfrm>
            <a:off x="7543800" y="2743200"/>
            <a:ext cx="1219200" cy="457200"/>
          </a:xfrm>
          <a:prstGeom prst="ellipse">
            <a:avLst/>
          </a:prstGeom>
          <a:noFill/>
          <a:ln w="88900" cap="flat" cmpd="sng" algn="ctr">
            <a:solidFill>
              <a:srgbClr val="FFC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2" name="Oval 11"/>
          <p:cNvSpPr/>
          <p:nvPr/>
        </p:nvSpPr>
        <p:spPr bwMode="auto">
          <a:xfrm>
            <a:off x="7543800" y="5791200"/>
            <a:ext cx="1219200" cy="457200"/>
          </a:xfrm>
          <a:prstGeom prst="ellipse">
            <a:avLst/>
          </a:prstGeom>
          <a:noFill/>
          <a:ln w="88900" cap="flat" cmpd="sng" algn="ctr">
            <a:solidFill>
              <a:srgbClr val="FFC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 name="Rectangle 3"/>
          <p:cNvSpPr>
            <a:spLocks noGrp="1" noChangeArrowheads="1"/>
          </p:cNvSpPr>
          <p:nvPr>
            <p:ph type="title"/>
          </p:nvPr>
        </p:nvSpPr>
        <p:spPr>
          <a:xfrm>
            <a:off x="76200" y="76200"/>
            <a:ext cx="8305800" cy="914400"/>
          </a:xfrm>
        </p:spPr>
        <p:txBody>
          <a:bodyPr/>
          <a:lstStyle/>
          <a:p>
            <a:r>
              <a:rPr lang="en-US" sz="6000" b="1" dirty="0">
                <a:solidFill>
                  <a:schemeClr val="bg1"/>
                </a:solidFill>
                <a:effectLst>
                  <a:outerShdw blurRad="38100" dist="38100" dir="2700000" algn="tl">
                    <a:srgbClr val="000000">
                      <a:alpha val="43137"/>
                    </a:srgbClr>
                  </a:outerShdw>
                </a:effectLst>
              </a:rPr>
              <a:t>Correlation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96996"/>
                                        </p:tgtEl>
                                        <p:attrNameLst>
                                          <p:attrName>style.visibility</p:attrName>
                                        </p:attrNameLst>
                                      </p:cBhvr>
                                      <p:to>
                                        <p:strVal val="visible"/>
                                      </p:to>
                                    </p:set>
                                    <p:anim calcmode="lin" valueType="num">
                                      <p:cBhvr>
                                        <p:cTn id="7" dur="500" fill="hold"/>
                                        <p:tgtEl>
                                          <p:spTgt spid="596996"/>
                                        </p:tgtEl>
                                        <p:attrNameLst>
                                          <p:attrName>ppt_w</p:attrName>
                                        </p:attrNameLst>
                                      </p:cBhvr>
                                      <p:tavLst>
                                        <p:tav tm="0">
                                          <p:val>
                                            <p:fltVal val="0"/>
                                          </p:val>
                                        </p:tav>
                                        <p:tav tm="100000">
                                          <p:val>
                                            <p:strVal val="#ppt_w"/>
                                          </p:val>
                                        </p:tav>
                                      </p:tavLst>
                                    </p:anim>
                                    <p:anim calcmode="lin" valueType="num">
                                      <p:cBhvr>
                                        <p:cTn id="8" dur="500" fill="hold"/>
                                        <p:tgtEl>
                                          <p:spTgt spid="596996"/>
                                        </p:tgtEl>
                                        <p:attrNameLst>
                                          <p:attrName>ppt_h</p:attrName>
                                        </p:attrNameLst>
                                      </p:cBhvr>
                                      <p:tavLst>
                                        <p:tav tm="0">
                                          <p:val>
                                            <p:fltVal val="0"/>
                                          </p:val>
                                        </p:tav>
                                        <p:tav tm="100000">
                                          <p:val>
                                            <p:strVal val="#ppt_h"/>
                                          </p:val>
                                        </p:tav>
                                      </p:tavLst>
                                    </p:anim>
                                    <p:animEffect transition="in" filter="fade">
                                      <p:cBhvr>
                                        <p:cTn id="9" dur="500"/>
                                        <p:tgtEl>
                                          <p:spTgt spid="59699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96997"/>
                                        </p:tgtEl>
                                        <p:attrNameLst>
                                          <p:attrName>style.visibility</p:attrName>
                                        </p:attrNameLst>
                                      </p:cBhvr>
                                      <p:to>
                                        <p:strVal val="visible"/>
                                      </p:to>
                                    </p:set>
                                    <p:anim calcmode="lin" valueType="num">
                                      <p:cBhvr>
                                        <p:cTn id="14" dur="500" fill="hold"/>
                                        <p:tgtEl>
                                          <p:spTgt spid="596997"/>
                                        </p:tgtEl>
                                        <p:attrNameLst>
                                          <p:attrName>ppt_w</p:attrName>
                                        </p:attrNameLst>
                                      </p:cBhvr>
                                      <p:tavLst>
                                        <p:tav tm="0">
                                          <p:val>
                                            <p:fltVal val="0"/>
                                          </p:val>
                                        </p:tav>
                                        <p:tav tm="100000">
                                          <p:val>
                                            <p:strVal val="#ppt_w"/>
                                          </p:val>
                                        </p:tav>
                                      </p:tavLst>
                                    </p:anim>
                                    <p:anim calcmode="lin" valueType="num">
                                      <p:cBhvr>
                                        <p:cTn id="15" dur="500" fill="hold"/>
                                        <p:tgtEl>
                                          <p:spTgt spid="596997"/>
                                        </p:tgtEl>
                                        <p:attrNameLst>
                                          <p:attrName>ppt_h</p:attrName>
                                        </p:attrNameLst>
                                      </p:cBhvr>
                                      <p:tavLst>
                                        <p:tav tm="0">
                                          <p:val>
                                            <p:fltVal val="0"/>
                                          </p:val>
                                        </p:tav>
                                        <p:tav tm="100000">
                                          <p:val>
                                            <p:strVal val="#ppt_h"/>
                                          </p:val>
                                        </p:tav>
                                      </p:tavLst>
                                    </p:anim>
                                    <p:animEffect transition="in" filter="fade">
                                      <p:cBhvr>
                                        <p:cTn id="16" dur="500"/>
                                        <p:tgtEl>
                                          <p:spTgt spid="596997"/>
                                        </p:tgtEl>
                                      </p:cBhvr>
                                    </p:animEffec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2000"/>
                                        <p:tgtEl>
                                          <p:spTgt spid="2"/>
                                        </p:tgtEl>
                                      </p:cBhvr>
                                    </p:animEffect>
                                    <p:anim calcmode="lin" valueType="num">
                                      <p:cBhvr>
                                        <p:cTn id="22" dur="2000" fill="hold"/>
                                        <p:tgtEl>
                                          <p:spTgt spid="2"/>
                                        </p:tgtEl>
                                        <p:attrNameLst>
                                          <p:attrName>ppt_w</p:attrName>
                                        </p:attrNameLst>
                                      </p:cBhvr>
                                      <p:tavLst>
                                        <p:tav tm="0" fmla="#ppt_w*sin(2.5*pi*$)">
                                          <p:val>
                                            <p:fltVal val="0"/>
                                          </p:val>
                                        </p:tav>
                                        <p:tav tm="100000">
                                          <p:val>
                                            <p:fltVal val="1"/>
                                          </p:val>
                                        </p:tav>
                                      </p:tavLst>
                                    </p:anim>
                                    <p:anim calcmode="lin" valueType="num">
                                      <p:cBhvr>
                                        <p:cTn id="23" dur="2000" fill="hold"/>
                                        <p:tgtEl>
                                          <p:spTgt spid="2"/>
                                        </p:tgtEl>
                                        <p:attrNameLst>
                                          <p:attrName>ppt_h</p:attrName>
                                        </p:attrNameLst>
                                      </p:cBhvr>
                                      <p:tavLst>
                                        <p:tav tm="0">
                                          <p:val>
                                            <p:strVal val="#ppt_h"/>
                                          </p:val>
                                        </p:tav>
                                        <p:tav tm="100000">
                                          <p:val>
                                            <p:strVal val="#ppt_h"/>
                                          </p:val>
                                        </p:tav>
                                      </p:tavLst>
                                    </p:anim>
                                  </p:childTnLst>
                                </p:cTn>
                              </p:par>
                              <p:par>
                                <p:cTn id="24" presetID="45"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2000"/>
                                        <p:tgtEl>
                                          <p:spTgt spid="12"/>
                                        </p:tgtEl>
                                      </p:cBhvr>
                                    </p:animEffect>
                                    <p:anim calcmode="lin" valueType="num">
                                      <p:cBhvr>
                                        <p:cTn id="27" dur="2000" fill="hold"/>
                                        <p:tgtEl>
                                          <p:spTgt spid="12"/>
                                        </p:tgtEl>
                                        <p:attrNameLst>
                                          <p:attrName>ppt_w</p:attrName>
                                        </p:attrNameLst>
                                      </p:cBhvr>
                                      <p:tavLst>
                                        <p:tav tm="0" fmla="#ppt_w*sin(2.5*pi*$)">
                                          <p:val>
                                            <p:fltVal val="0"/>
                                          </p:val>
                                        </p:tav>
                                        <p:tav tm="100000">
                                          <p:val>
                                            <p:fltVal val="1"/>
                                          </p:val>
                                        </p:tav>
                                      </p:tavLst>
                                    </p:anim>
                                    <p:anim calcmode="lin" valueType="num">
                                      <p:cBhvr>
                                        <p:cTn id="28"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F6600"/>
        </a:solidFill>
        <a:effectLst/>
      </p:bgPr>
    </p:bg>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Slide 7- </a:t>
            </a:r>
            <a:fld id="{70C59992-EA04-472A-B3C4-3D8CCE92A14F}" type="slidenum">
              <a:rPr lang="en-US"/>
              <a:pPr/>
              <a:t>2</a:t>
            </a:fld>
            <a:endParaRPr lang="en-CA"/>
          </a:p>
        </p:txBody>
      </p:sp>
      <p:sp>
        <p:nvSpPr>
          <p:cNvPr id="529410" name="Rectangle 2"/>
          <p:cNvSpPr>
            <a:spLocks noGrp="1" noChangeArrowheads="1"/>
          </p:cNvSpPr>
          <p:nvPr>
            <p:ph type="body" idx="1"/>
          </p:nvPr>
        </p:nvSpPr>
        <p:spPr>
          <a:xfrm>
            <a:off x="87313" y="762000"/>
            <a:ext cx="8294687" cy="4572000"/>
          </a:xfrm>
        </p:spPr>
        <p:txBody>
          <a:bodyPr/>
          <a:lstStyle/>
          <a:p>
            <a:pPr marL="342900" indent="-342900"/>
            <a:r>
              <a:rPr lang="en-US" dirty="0">
                <a:solidFill>
                  <a:srgbClr val="FFFF00"/>
                </a:solidFill>
              </a:rPr>
              <a:t>Data collected from students in Statistics classes included their heights (in inches) and weights (in pounds</a:t>
            </a:r>
            <a:r>
              <a:rPr lang="en-US" dirty="0" smtClean="0">
                <a:solidFill>
                  <a:srgbClr val="FFFF00"/>
                </a:solidFill>
              </a:rPr>
              <a:t>):</a:t>
            </a:r>
            <a:endParaRPr lang="en-US" dirty="0">
              <a:solidFill>
                <a:srgbClr val="FFFF00"/>
              </a:solidFill>
            </a:endParaRPr>
          </a:p>
        </p:txBody>
      </p:sp>
      <p:pic>
        <p:nvPicPr>
          <p:cNvPr id="529412" name="Picture 4" descr="07-03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9910" y="1752600"/>
            <a:ext cx="6232090" cy="470051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Grp="1" noChangeArrowheads="1"/>
          </p:cNvSpPr>
          <p:nvPr>
            <p:ph type="title"/>
          </p:nvPr>
        </p:nvSpPr>
        <p:spPr>
          <a:xfrm>
            <a:off x="76200" y="152400"/>
            <a:ext cx="8305800" cy="611187"/>
          </a:xfrm>
        </p:spPr>
        <p:txBody>
          <a:bodyPr/>
          <a:lstStyle/>
          <a:p>
            <a:r>
              <a:rPr lang="en-US" sz="4000" dirty="0" smtClean="0">
                <a:solidFill>
                  <a:srgbClr val="FFFF00"/>
                </a:solidFill>
                <a:latin typeface="Gotham Medium" pitchFamily="50" charset="0"/>
              </a:rPr>
              <a:t>DESCRIBING SCATTERPLOTS</a:t>
            </a:r>
            <a:endParaRPr lang="en-US" sz="4000" dirty="0">
              <a:solidFill>
                <a:srgbClr val="FFFF00"/>
              </a:solidFill>
              <a:latin typeface="Gotham Medium" pitchFamily="50" charset="0"/>
            </a:endParaRPr>
          </a:p>
        </p:txBody>
      </p:sp>
      <p:sp>
        <p:nvSpPr>
          <p:cNvPr id="2" name="Rectangle 1"/>
          <p:cNvSpPr/>
          <p:nvPr/>
        </p:nvSpPr>
        <p:spPr bwMode="auto">
          <a:xfrm>
            <a:off x="3733800" y="1828800"/>
            <a:ext cx="4572000" cy="3276600"/>
          </a:xfrm>
          <a:prstGeom prst="rect">
            <a:avLst/>
          </a:prstGeom>
          <a:solidFill>
            <a:schemeClr val="bg1"/>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7993014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1000"/>
                                        <p:tgtEl>
                                          <p:spTgt spid="2"/>
                                        </p:tgtEl>
                                      </p:cBhvr>
                                    </p:animEffect>
                                    <p:set>
                                      <p:cBhvr>
                                        <p:cTn id="7"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3" name="Rectangle 5"/>
          <p:cNvSpPr>
            <a:spLocks noGrp="1" noChangeArrowheads="1"/>
          </p:cNvSpPr>
          <p:nvPr>
            <p:ph type="title"/>
          </p:nvPr>
        </p:nvSpPr>
        <p:spPr>
          <a:xfrm>
            <a:off x="76200" y="76200"/>
            <a:ext cx="8229600" cy="792162"/>
          </a:xfrm>
        </p:spPr>
        <p:txBody>
          <a:bodyPr/>
          <a:lstStyle/>
          <a:p>
            <a:pPr algn="l"/>
            <a:r>
              <a:rPr lang="en-US" b="1" dirty="0">
                <a:solidFill>
                  <a:schemeClr val="accent1">
                    <a:lumMod val="50000"/>
                  </a:schemeClr>
                </a:solidFill>
                <a:effectLst>
                  <a:outerShdw blurRad="38100" dist="38100" dir="2700000" algn="tl">
                    <a:srgbClr val="000000">
                      <a:alpha val="43137"/>
                    </a:srgbClr>
                  </a:outerShdw>
                </a:effectLst>
              </a:rPr>
              <a:t>Correlation Coefficient (</a:t>
            </a:r>
            <a:r>
              <a:rPr lang="en-US" b="1" i="1" dirty="0">
                <a:solidFill>
                  <a:schemeClr val="accent1">
                    <a:lumMod val="50000"/>
                  </a:schemeClr>
                </a:solidFill>
                <a:effectLst>
                  <a:outerShdw blurRad="38100" dist="38100" dir="2700000" algn="tl">
                    <a:srgbClr val="000000">
                      <a:alpha val="43137"/>
                    </a:srgbClr>
                  </a:outerShdw>
                </a:effectLst>
              </a:rPr>
              <a:t>r</a:t>
            </a:r>
            <a:r>
              <a:rPr lang="en-US" b="1" dirty="0">
                <a:solidFill>
                  <a:schemeClr val="accent1">
                    <a:lumMod val="50000"/>
                  </a:schemeClr>
                </a:solidFill>
                <a:effectLst>
                  <a:outerShdw blurRad="38100" dist="38100" dir="2700000" algn="tl">
                    <a:srgbClr val="000000">
                      <a:alpha val="43137"/>
                    </a:srgbClr>
                  </a:outerShdw>
                </a:effectLst>
              </a:rPr>
              <a:t>)</a:t>
            </a:r>
          </a:p>
        </p:txBody>
      </p:sp>
      <p:sp>
        <p:nvSpPr>
          <p:cNvPr id="5" name="Slide Number Placeholder 3"/>
          <p:cNvSpPr>
            <a:spLocks noGrp="1"/>
          </p:cNvSpPr>
          <p:nvPr>
            <p:ph type="sldNum" sz="quarter" idx="12"/>
          </p:nvPr>
        </p:nvSpPr>
        <p:spPr/>
        <p:txBody>
          <a:bodyPr/>
          <a:lstStyle/>
          <a:p>
            <a:r>
              <a:rPr lang="en-US"/>
              <a:t>Slide 7- </a:t>
            </a:r>
            <a:fld id="{4EBA0FF1-5DB4-4892-8D13-C9F9E852AE89}" type="slidenum">
              <a:rPr lang="en-US"/>
              <a:pPr/>
              <a:t>20</a:t>
            </a:fld>
            <a:endParaRPr lang="en-CA"/>
          </a:p>
        </p:txBody>
      </p:sp>
      <p:sp>
        <p:nvSpPr>
          <p:cNvPr id="595975" name="Rectangle 7" descr="Pink tissue paper"/>
          <p:cNvSpPr>
            <a:spLocks noChangeArrowheads="1"/>
          </p:cNvSpPr>
          <p:nvPr/>
        </p:nvSpPr>
        <p:spPr bwMode="auto">
          <a:xfrm>
            <a:off x="381000" y="876300"/>
            <a:ext cx="8305800" cy="584776"/>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b="1" dirty="0" smtClean="0"/>
              <a:t>Correlation is always between -1 and 1.</a:t>
            </a:r>
            <a:endParaRPr lang="en-US" sz="3200" b="1" dirty="0"/>
          </a:p>
        </p:txBody>
      </p:sp>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688" t="59247" r="2489" b="3483"/>
          <a:stretch/>
        </p:blipFill>
        <p:spPr bwMode="auto">
          <a:xfrm>
            <a:off x="228600" y="1447800"/>
            <a:ext cx="8399682" cy="202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Object 3"/>
          <p:cNvGraphicFramePr>
            <a:graphicFrameLocks noChangeAspect="1"/>
          </p:cNvGraphicFramePr>
          <p:nvPr>
            <p:extLst>
              <p:ext uri="{D42A27DB-BD31-4B8C-83A1-F6EECF244321}">
                <p14:modId xmlns:p14="http://schemas.microsoft.com/office/powerpoint/2010/main" val="3422749497"/>
              </p:ext>
            </p:extLst>
          </p:nvPr>
        </p:nvGraphicFramePr>
        <p:xfrm>
          <a:off x="2611436" y="5033963"/>
          <a:ext cx="1477963" cy="757237"/>
        </p:xfrm>
        <a:graphic>
          <a:graphicData uri="http://schemas.openxmlformats.org/presentationml/2006/ole">
            <mc:AlternateContent xmlns:mc="http://schemas.openxmlformats.org/markup-compatibility/2006">
              <mc:Choice xmlns:v="urn:schemas-microsoft-com:vml" Requires="v">
                <p:oleObj spid="_x0000_s598359" name="Equation" r:id="rId5" imgW="495000" imgH="253800" progId="Equation.3">
                  <p:embed/>
                </p:oleObj>
              </mc:Choice>
              <mc:Fallback>
                <p:oleObj name="Equation" r:id="rId5" imgW="495000" imgH="253800" progId="Equation.3">
                  <p:embed/>
                  <p:pic>
                    <p:nvPicPr>
                      <p:cNvPr id="0" name=""/>
                      <p:cNvPicPr/>
                      <p:nvPr/>
                    </p:nvPicPr>
                    <p:blipFill>
                      <a:blip r:embed="rId6"/>
                      <a:stretch>
                        <a:fillRect/>
                      </a:stretch>
                    </p:blipFill>
                    <p:spPr>
                      <a:xfrm>
                        <a:off x="2611436" y="5033963"/>
                        <a:ext cx="1477963" cy="757237"/>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145122871"/>
              </p:ext>
            </p:extLst>
          </p:nvPr>
        </p:nvGraphicFramePr>
        <p:xfrm>
          <a:off x="1600200" y="4297363"/>
          <a:ext cx="2462212" cy="757237"/>
        </p:xfrm>
        <a:graphic>
          <a:graphicData uri="http://schemas.openxmlformats.org/presentationml/2006/ole">
            <mc:AlternateContent xmlns:mc="http://schemas.openxmlformats.org/markup-compatibility/2006">
              <mc:Choice xmlns:v="urn:schemas-microsoft-com:vml" Requires="v">
                <p:oleObj spid="_x0000_s598360" name="Equation" r:id="rId7" imgW="825480" imgH="253800" progId="Equation.3">
                  <p:embed/>
                </p:oleObj>
              </mc:Choice>
              <mc:Fallback>
                <p:oleObj name="Equation" r:id="rId7" imgW="825480" imgH="253800" progId="Equation.3">
                  <p:embed/>
                  <p:pic>
                    <p:nvPicPr>
                      <p:cNvPr id="0" name=""/>
                      <p:cNvPicPr/>
                      <p:nvPr/>
                    </p:nvPicPr>
                    <p:blipFill>
                      <a:blip r:embed="rId8"/>
                      <a:stretch>
                        <a:fillRect/>
                      </a:stretch>
                    </p:blipFill>
                    <p:spPr>
                      <a:xfrm>
                        <a:off x="1600200" y="4297363"/>
                        <a:ext cx="2462212" cy="757237"/>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1773279"/>
              </p:ext>
            </p:extLst>
          </p:nvPr>
        </p:nvGraphicFramePr>
        <p:xfrm>
          <a:off x="1600200" y="3540126"/>
          <a:ext cx="2082800" cy="757237"/>
        </p:xfrm>
        <a:graphic>
          <a:graphicData uri="http://schemas.openxmlformats.org/presentationml/2006/ole">
            <mc:AlternateContent xmlns:mc="http://schemas.openxmlformats.org/markup-compatibility/2006">
              <mc:Choice xmlns:v="urn:schemas-microsoft-com:vml" Requires="v">
                <p:oleObj spid="_x0000_s598361" name="Equation" r:id="rId9" imgW="698400" imgH="253800" progId="Equation.3">
                  <p:embed/>
                </p:oleObj>
              </mc:Choice>
              <mc:Fallback>
                <p:oleObj name="Equation" r:id="rId9" imgW="698400" imgH="253800" progId="Equation.3">
                  <p:embed/>
                  <p:pic>
                    <p:nvPicPr>
                      <p:cNvPr id="0" name=""/>
                      <p:cNvPicPr/>
                      <p:nvPr/>
                    </p:nvPicPr>
                    <p:blipFill>
                      <a:blip r:embed="rId10"/>
                      <a:stretch>
                        <a:fillRect/>
                      </a:stretch>
                    </p:blipFill>
                    <p:spPr>
                      <a:xfrm>
                        <a:off x="1600200" y="3540126"/>
                        <a:ext cx="2082800" cy="757237"/>
                      </a:xfrm>
                      <a:prstGeom prst="rect">
                        <a:avLst/>
                      </a:prstGeom>
                    </p:spPr>
                  </p:pic>
                </p:oleObj>
              </mc:Fallback>
            </mc:AlternateContent>
          </a:graphicData>
        </a:graphic>
      </p:graphicFrame>
      <p:sp>
        <p:nvSpPr>
          <p:cNvPr id="6" name="TextBox 5"/>
          <p:cNvSpPr txBox="1"/>
          <p:nvPr/>
        </p:nvSpPr>
        <p:spPr>
          <a:xfrm>
            <a:off x="4191000" y="3581400"/>
            <a:ext cx="1459054" cy="584775"/>
          </a:xfrm>
          <a:prstGeom prst="rect">
            <a:avLst/>
          </a:prstGeom>
          <a:noFill/>
        </p:spPr>
        <p:txBody>
          <a:bodyPr wrap="none" rtlCol="0">
            <a:spAutoFit/>
          </a:bodyPr>
          <a:lstStyle/>
          <a:p>
            <a:r>
              <a:rPr lang="en-US" sz="3200" b="1" dirty="0" smtClean="0">
                <a:solidFill>
                  <a:srgbClr val="0000FF"/>
                </a:solidFill>
                <a:effectLst>
                  <a:outerShdw blurRad="38100" dist="38100" dir="2700000" algn="tl">
                    <a:srgbClr val="000000">
                      <a:alpha val="43137"/>
                    </a:srgbClr>
                  </a:outerShdw>
                </a:effectLst>
              </a:rPr>
              <a:t>strong</a:t>
            </a:r>
            <a:endParaRPr lang="en-US" sz="3200" b="1" dirty="0">
              <a:solidFill>
                <a:srgbClr val="0000FF"/>
              </a:solidFill>
              <a:effectLst>
                <a:outerShdw blurRad="38100" dist="38100" dir="2700000" algn="tl">
                  <a:srgbClr val="000000">
                    <a:alpha val="43137"/>
                  </a:srgbClr>
                </a:outerShdw>
              </a:effectLst>
            </a:endParaRPr>
          </a:p>
        </p:txBody>
      </p:sp>
      <p:sp>
        <p:nvSpPr>
          <p:cNvPr id="12" name="TextBox 11"/>
          <p:cNvSpPr txBox="1"/>
          <p:nvPr/>
        </p:nvSpPr>
        <p:spPr>
          <a:xfrm>
            <a:off x="4218677" y="4343400"/>
            <a:ext cx="2029723" cy="584775"/>
          </a:xfrm>
          <a:prstGeom prst="rect">
            <a:avLst/>
          </a:prstGeom>
          <a:noFill/>
        </p:spPr>
        <p:txBody>
          <a:bodyPr wrap="none" rtlCol="0">
            <a:spAutoFit/>
          </a:bodyPr>
          <a:lstStyle/>
          <a:p>
            <a:r>
              <a:rPr lang="en-US" sz="3200" b="1" dirty="0" smtClean="0">
                <a:solidFill>
                  <a:schemeClr val="accent3">
                    <a:lumMod val="50000"/>
                  </a:schemeClr>
                </a:solidFill>
                <a:effectLst>
                  <a:outerShdw blurRad="38100" dist="38100" dir="2700000" algn="tl">
                    <a:srgbClr val="000000">
                      <a:alpha val="43137"/>
                    </a:srgbClr>
                  </a:outerShdw>
                </a:effectLst>
              </a:rPr>
              <a:t>moderate</a:t>
            </a:r>
            <a:endParaRPr lang="en-US" sz="3200" b="1" dirty="0">
              <a:solidFill>
                <a:schemeClr val="accent3">
                  <a:lumMod val="50000"/>
                </a:schemeClr>
              </a:solidFill>
              <a:effectLst>
                <a:outerShdw blurRad="38100" dist="38100" dir="2700000" algn="tl">
                  <a:srgbClr val="000000">
                    <a:alpha val="43137"/>
                  </a:srgbClr>
                </a:outerShdw>
              </a:effectLst>
            </a:endParaRPr>
          </a:p>
        </p:txBody>
      </p:sp>
      <p:sp>
        <p:nvSpPr>
          <p:cNvPr id="13" name="TextBox 12"/>
          <p:cNvSpPr txBox="1"/>
          <p:nvPr/>
        </p:nvSpPr>
        <p:spPr>
          <a:xfrm>
            <a:off x="4263565" y="5105400"/>
            <a:ext cx="4118435" cy="584775"/>
          </a:xfrm>
          <a:prstGeom prst="rect">
            <a:avLst/>
          </a:prstGeom>
          <a:noFill/>
        </p:spPr>
        <p:txBody>
          <a:bodyPr wrap="none" rtlCol="0">
            <a:spAutoFit/>
          </a:bodyPr>
          <a:lstStyle/>
          <a:p>
            <a:r>
              <a:rPr lang="en-US" sz="3200" b="1" dirty="0" smtClean="0">
                <a:solidFill>
                  <a:schemeClr val="tx1">
                    <a:lumMod val="65000"/>
                    <a:lumOff val="35000"/>
                  </a:schemeClr>
                </a:solidFill>
                <a:effectLst>
                  <a:outerShdw blurRad="38100" dist="38100" dir="2700000" algn="tl">
                    <a:srgbClr val="000000">
                      <a:alpha val="43137"/>
                    </a:srgbClr>
                  </a:outerShdw>
                </a:effectLst>
              </a:rPr>
              <a:t>weak </a:t>
            </a:r>
            <a:r>
              <a:rPr lang="en-US" sz="2000" b="1" i="1" dirty="0" smtClean="0">
                <a:solidFill>
                  <a:schemeClr val="tx1">
                    <a:lumMod val="65000"/>
                    <a:lumOff val="35000"/>
                  </a:schemeClr>
                </a:solidFill>
              </a:rPr>
              <a:t>(or “moderately weak”)</a:t>
            </a:r>
            <a:endParaRPr lang="en-US" sz="2000" b="1" i="1" dirty="0">
              <a:solidFill>
                <a:schemeClr val="tx1">
                  <a:lumMod val="65000"/>
                  <a:lumOff val="35000"/>
                </a:schemeClr>
              </a:solidFill>
            </a:endParaRPr>
          </a:p>
        </p:txBody>
      </p:sp>
    </p:spTree>
    <p:extLst>
      <p:ext uri="{BB962C8B-B14F-4D97-AF65-F5344CB8AC3E}">
        <p14:creationId xmlns:p14="http://schemas.microsoft.com/office/powerpoint/2010/main" val="1005838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76200" y="76200"/>
            <a:ext cx="8763000" cy="2092881"/>
          </a:xfrm>
          <a:prstGeom prst="rect">
            <a:avLst/>
          </a:prstGeom>
          <a:noFill/>
          <a:ln w="9525">
            <a:noFill/>
            <a:miter lim="800000"/>
            <a:headEnd/>
            <a:tailEnd/>
          </a:ln>
        </p:spPr>
        <p:txBody>
          <a:bodyPr>
            <a:spAutoFit/>
          </a:bodyPr>
          <a:lstStyle/>
          <a:p>
            <a:pPr>
              <a:spcBef>
                <a:spcPct val="50000"/>
              </a:spcBef>
            </a:pPr>
            <a:r>
              <a:rPr lang="en-US" sz="3200" b="1" dirty="0" smtClean="0">
                <a:solidFill>
                  <a:srgbClr val="FFE701"/>
                </a:solidFill>
              </a:rPr>
              <a:t>GUESS THE CORRELATION COEFFICIENT</a:t>
            </a:r>
            <a:endParaRPr lang="en-US" sz="3200" b="1" dirty="0">
              <a:solidFill>
                <a:srgbClr val="FFE701"/>
              </a:solidFill>
            </a:endParaRPr>
          </a:p>
          <a:p>
            <a:pPr>
              <a:spcBef>
                <a:spcPct val="50000"/>
              </a:spcBef>
            </a:pPr>
            <a:r>
              <a:rPr lang="en-US" sz="2800" dirty="0">
                <a:solidFill>
                  <a:srgbClr val="FFE701"/>
                </a:solidFill>
              </a:rPr>
              <a:t>The correlation coefficient describes the strength of the linear relationship. The closer it is to 1 or -1 the more the points line up.</a:t>
            </a:r>
          </a:p>
        </p:txBody>
      </p:sp>
      <p:sp>
        <p:nvSpPr>
          <p:cNvPr id="17412" name="Text Box 4"/>
          <p:cNvSpPr txBox="1">
            <a:spLocks noChangeArrowheads="1"/>
          </p:cNvSpPr>
          <p:nvPr/>
        </p:nvSpPr>
        <p:spPr bwMode="auto">
          <a:xfrm>
            <a:off x="4648200" y="2590800"/>
            <a:ext cx="4114800" cy="2868613"/>
          </a:xfrm>
          <a:prstGeom prst="rect">
            <a:avLst/>
          </a:prstGeom>
          <a:noFill/>
          <a:ln w="9525">
            <a:noFill/>
            <a:miter lim="800000"/>
            <a:headEnd/>
            <a:tailEnd/>
          </a:ln>
        </p:spPr>
        <p:txBody>
          <a:bodyPr>
            <a:spAutoFit/>
          </a:bodyPr>
          <a:lstStyle/>
          <a:p>
            <a:pPr>
              <a:spcBef>
                <a:spcPct val="50000"/>
              </a:spcBef>
            </a:pPr>
            <a:r>
              <a:rPr lang="en-US" sz="2800">
                <a:solidFill>
                  <a:srgbClr val="FFE701"/>
                </a:solidFill>
              </a:rPr>
              <a:t>These points line up pretty well with a positive slope. </a:t>
            </a:r>
          </a:p>
          <a:p>
            <a:pPr>
              <a:spcBef>
                <a:spcPct val="50000"/>
              </a:spcBef>
            </a:pPr>
            <a:r>
              <a:rPr lang="en-US" sz="2800">
                <a:solidFill>
                  <a:srgbClr val="FFE701"/>
                </a:solidFill>
              </a:rPr>
              <a:t>The correlation coefficient would be close to 0.8 or 0.9.</a:t>
            </a:r>
          </a:p>
        </p:txBody>
      </p:sp>
      <p:pic>
        <p:nvPicPr>
          <p:cNvPr id="14340" name="Picture 6"/>
          <p:cNvPicPr>
            <a:picLocks noChangeAspect="1" noChangeArrowheads="1"/>
          </p:cNvPicPr>
          <p:nvPr/>
        </p:nvPicPr>
        <p:blipFill>
          <a:blip r:embed="rId2" cstate="print"/>
          <a:srcRect/>
          <a:stretch>
            <a:fillRect/>
          </a:stretch>
        </p:blipFill>
        <p:spPr bwMode="auto">
          <a:xfrm>
            <a:off x="381000" y="2590800"/>
            <a:ext cx="3886200" cy="3300413"/>
          </a:xfrm>
          <a:prstGeom prst="rect">
            <a:avLst/>
          </a:prstGeom>
          <a:noFill/>
          <a:ln w="9525">
            <a:noFill/>
            <a:miter lim="800000"/>
            <a:headEnd/>
            <a:tailEnd/>
          </a:ln>
        </p:spPr>
      </p:pic>
    </p:spTree>
    <p:extLst>
      <p:ext uri="{BB962C8B-B14F-4D97-AF65-F5344CB8AC3E}">
        <p14:creationId xmlns:p14="http://schemas.microsoft.com/office/powerpoint/2010/main" val="194245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8435" name="Text Box 3"/>
          <p:cNvSpPr txBox="1">
            <a:spLocks noChangeArrowheads="1"/>
          </p:cNvSpPr>
          <p:nvPr/>
        </p:nvSpPr>
        <p:spPr bwMode="auto">
          <a:xfrm>
            <a:off x="4648200" y="2590800"/>
            <a:ext cx="4114800" cy="2441575"/>
          </a:xfrm>
          <a:prstGeom prst="rect">
            <a:avLst/>
          </a:prstGeom>
          <a:noFill/>
          <a:ln w="9525">
            <a:noFill/>
            <a:miter lim="800000"/>
            <a:headEnd/>
            <a:tailEnd/>
          </a:ln>
        </p:spPr>
        <p:txBody>
          <a:bodyPr>
            <a:spAutoFit/>
          </a:bodyPr>
          <a:lstStyle/>
          <a:p>
            <a:pPr>
              <a:spcBef>
                <a:spcPct val="50000"/>
              </a:spcBef>
            </a:pPr>
            <a:r>
              <a:rPr lang="en-US" sz="2800">
                <a:solidFill>
                  <a:srgbClr val="FFE701"/>
                </a:solidFill>
              </a:rPr>
              <a:t>These points don’t line up at all. </a:t>
            </a:r>
          </a:p>
          <a:p>
            <a:pPr>
              <a:spcBef>
                <a:spcPct val="50000"/>
              </a:spcBef>
            </a:pPr>
            <a:r>
              <a:rPr lang="en-US" sz="2800">
                <a:solidFill>
                  <a:srgbClr val="FFE701"/>
                </a:solidFill>
              </a:rPr>
              <a:t>The correlation coefficient would be nearly 0.</a:t>
            </a:r>
          </a:p>
        </p:txBody>
      </p:sp>
      <p:pic>
        <p:nvPicPr>
          <p:cNvPr id="15364" name="Picture 5"/>
          <p:cNvPicPr>
            <a:picLocks noChangeAspect="1" noChangeArrowheads="1"/>
          </p:cNvPicPr>
          <p:nvPr/>
        </p:nvPicPr>
        <p:blipFill>
          <a:blip r:embed="rId2" cstate="print"/>
          <a:srcRect/>
          <a:stretch>
            <a:fillRect/>
          </a:stretch>
        </p:blipFill>
        <p:spPr bwMode="auto">
          <a:xfrm>
            <a:off x="381000" y="2438400"/>
            <a:ext cx="3886200" cy="3481388"/>
          </a:xfrm>
          <a:prstGeom prst="rect">
            <a:avLst/>
          </a:prstGeom>
          <a:noFill/>
          <a:ln w="9525">
            <a:noFill/>
            <a:miter lim="800000"/>
            <a:headEnd/>
            <a:tailEnd/>
          </a:ln>
        </p:spPr>
      </p:pic>
      <p:sp>
        <p:nvSpPr>
          <p:cNvPr id="6" name="Text Box 2"/>
          <p:cNvSpPr txBox="1">
            <a:spLocks noChangeArrowheads="1"/>
          </p:cNvSpPr>
          <p:nvPr/>
        </p:nvSpPr>
        <p:spPr bwMode="auto">
          <a:xfrm>
            <a:off x="76200" y="76200"/>
            <a:ext cx="8763000" cy="2092881"/>
          </a:xfrm>
          <a:prstGeom prst="rect">
            <a:avLst/>
          </a:prstGeom>
          <a:noFill/>
          <a:ln w="9525">
            <a:noFill/>
            <a:miter lim="800000"/>
            <a:headEnd/>
            <a:tailEnd/>
          </a:ln>
        </p:spPr>
        <p:txBody>
          <a:bodyPr>
            <a:spAutoFit/>
          </a:bodyPr>
          <a:lstStyle/>
          <a:p>
            <a:pPr>
              <a:spcBef>
                <a:spcPct val="50000"/>
              </a:spcBef>
            </a:pPr>
            <a:r>
              <a:rPr lang="en-US" sz="3200" b="1" dirty="0" smtClean="0">
                <a:solidFill>
                  <a:srgbClr val="FFE701"/>
                </a:solidFill>
              </a:rPr>
              <a:t>GUESS THE CORRELATION COEFFICIENT</a:t>
            </a:r>
            <a:endParaRPr lang="en-US" sz="3200" b="1" dirty="0">
              <a:solidFill>
                <a:srgbClr val="FFE701"/>
              </a:solidFill>
            </a:endParaRPr>
          </a:p>
          <a:p>
            <a:pPr>
              <a:spcBef>
                <a:spcPct val="50000"/>
              </a:spcBef>
            </a:pPr>
            <a:r>
              <a:rPr lang="en-US" sz="2800" dirty="0">
                <a:solidFill>
                  <a:srgbClr val="FFE701"/>
                </a:solidFill>
              </a:rPr>
              <a:t>The correlation coefficient describes the strength of the linear relationship. The closer it is to 1 or -1 the more the points line up.</a:t>
            </a:r>
          </a:p>
        </p:txBody>
      </p:sp>
    </p:spTree>
    <p:extLst>
      <p:ext uri="{BB962C8B-B14F-4D97-AF65-F5344CB8AC3E}">
        <p14:creationId xmlns:p14="http://schemas.microsoft.com/office/powerpoint/2010/main" val="352101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4648200" y="2590800"/>
            <a:ext cx="4267200" cy="2441575"/>
          </a:xfrm>
          <a:prstGeom prst="rect">
            <a:avLst/>
          </a:prstGeom>
          <a:noFill/>
          <a:ln w="9525">
            <a:noFill/>
            <a:miter lim="800000"/>
            <a:headEnd/>
            <a:tailEnd/>
          </a:ln>
        </p:spPr>
        <p:txBody>
          <a:bodyPr>
            <a:spAutoFit/>
          </a:bodyPr>
          <a:lstStyle/>
          <a:p>
            <a:pPr>
              <a:spcBef>
                <a:spcPct val="50000"/>
              </a:spcBef>
            </a:pPr>
            <a:r>
              <a:rPr lang="en-US" sz="2800">
                <a:solidFill>
                  <a:srgbClr val="FFE701"/>
                </a:solidFill>
              </a:rPr>
              <a:t>These points line up sort of well with a negative slope. </a:t>
            </a:r>
          </a:p>
          <a:p>
            <a:pPr>
              <a:spcBef>
                <a:spcPct val="50000"/>
              </a:spcBef>
            </a:pPr>
            <a:r>
              <a:rPr lang="en-US" sz="2800">
                <a:solidFill>
                  <a:srgbClr val="FFE701"/>
                </a:solidFill>
              </a:rPr>
              <a:t>The correlation coefficient might be </a:t>
            </a:r>
            <a:r>
              <a:rPr lang="en-US" sz="2800">
                <a:solidFill>
                  <a:srgbClr val="FFE701"/>
                </a:solidFill>
                <a:cs typeface="Arial" charset="0"/>
              </a:rPr>
              <a:t>– </a:t>
            </a:r>
            <a:r>
              <a:rPr lang="en-US" sz="2800">
                <a:solidFill>
                  <a:srgbClr val="FFE701"/>
                </a:solidFill>
              </a:rPr>
              <a:t>0.6 or </a:t>
            </a:r>
            <a:r>
              <a:rPr lang="en-US" sz="2800">
                <a:solidFill>
                  <a:srgbClr val="FFE701"/>
                </a:solidFill>
                <a:cs typeface="Arial" charset="0"/>
              </a:rPr>
              <a:t>– </a:t>
            </a:r>
            <a:r>
              <a:rPr lang="en-US" sz="2800">
                <a:solidFill>
                  <a:srgbClr val="FFE701"/>
                </a:solidFill>
              </a:rPr>
              <a:t>0.7.</a:t>
            </a:r>
          </a:p>
        </p:txBody>
      </p:sp>
      <p:pic>
        <p:nvPicPr>
          <p:cNvPr id="16388" name="Picture 5"/>
          <p:cNvPicPr>
            <a:picLocks noChangeAspect="1" noChangeArrowheads="1"/>
          </p:cNvPicPr>
          <p:nvPr/>
        </p:nvPicPr>
        <p:blipFill>
          <a:blip r:embed="rId2" cstate="print"/>
          <a:srcRect/>
          <a:stretch>
            <a:fillRect/>
          </a:stretch>
        </p:blipFill>
        <p:spPr bwMode="auto">
          <a:xfrm>
            <a:off x="457200" y="2524125"/>
            <a:ext cx="4038600" cy="2919413"/>
          </a:xfrm>
          <a:prstGeom prst="rect">
            <a:avLst/>
          </a:prstGeom>
          <a:noFill/>
          <a:ln w="9525">
            <a:noFill/>
            <a:miter lim="800000"/>
            <a:headEnd/>
            <a:tailEnd/>
          </a:ln>
        </p:spPr>
      </p:pic>
      <p:sp>
        <p:nvSpPr>
          <p:cNvPr id="5" name="Text Box 2"/>
          <p:cNvSpPr txBox="1">
            <a:spLocks noChangeArrowheads="1"/>
          </p:cNvSpPr>
          <p:nvPr/>
        </p:nvSpPr>
        <p:spPr bwMode="auto">
          <a:xfrm>
            <a:off x="76200" y="76200"/>
            <a:ext cx="8763000" cy="2092881"/>
          </a:xfrm>
          <a:prstGeom prst="rect">
            <a:avLst/>
          </a:prstGeom>
          <a:noFill/>
          <a:ln w="9525">
            <a:noFill/>
            <a:miter lim="800000"/>
            <a:headEnd/>
            <a:tailEnd/>
          </a:ln>
        </p:spPr>
        <p:txBody>
          <a:bodyPr>
            <a:spAutoFit/>
          </a:bodyPr>
          <a:lstStyle/>
          <a:p>
            <a:pPr>
              <a:spcBef>
                <a:spcPct val="50000"/>
              </a:spcBef>
            </a:pPr>
            <a:r>
              <a:rPr lang="en-US" sz="3200" b="1" dirty="0" smtClean="0">
                <a:solidFill>
                  <a:srgbClr val="FFE701"/>
                </a:solidFill>
              </a:rPr>
              <a:t>GUESS THE CORRELATION COEFFICIENT</a:t>
            </a:r>
            <a:endParaRPr lang="en-US" sz="3200" b="1" dirty="0">
              <a:solidFill>
                <a:srgbClr val="FFE701"/>
              </a:solidFill>
            </a:endParaRPr>
          </a:p>
          <a:p>
            <a:pPr>
              <a:spcBef>
                <a:spcPct val="50000"/>
              </a:spcBef>
            </a:pPr>
            <a:r>
              <a:rPr lang="en-US" sz="2800" dirty="0">
                <a:solidFill>
                  <a:srgbClr val="FFE701"/>
                </a:solidFill>
              </a:rPr>
              <a:t>The correlation coefficient describes the strength of the linear relationship. The closer it is to 1 or -1 the more the points line up.</a:t>
            </a:r>
          </a:p>
        </p:txBody>
      </p:sp>
    </p:spTree>
    <p:extLst>
      <p:ext uri="{BB962C8B-B14F-4D97-AF65-F5344CB8AC3E}">
        <p14:creationId xmlns:p14="http://schemas.microsoft.com/office/powerpoint/2010/main" val="166500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4648200" y="2590800"/>
            <a:ext cx="4114800" cy="2441575"/>
          </a:xfrm>
          <a:prstGeom prst="rect">
            <a:avLst/>
          </a:prstGeom>
          <a:noFill/>
          <a:ln w="9525">
            <a:noFill/>
            <a:miter lim="800000"/>
            <a:headEnd/>
            <a:tailEnd/>
          </a:ln>
        </p:spPr>
        <p:txBody>
          <a:bodyPr>
            <a:spAutoFit/>
          </a:bodyPr>
          <a:lstStyle/>
          <a:p>
            <a:pPr>
              <a:spcBef>
                <a:spcPct val="50000"/>
              </a:spcBef>
            </a:pPr>
            <a:r>
              <a:rPr lang="en-US" sz="2800">
                <a:solidFill>
                  <a:srgbClr val="FFE701"/>
                </a:solidFill>
              </a:rPr>
              <a:t>These points don’t line up at all. </a:t>
            </a:r>
          </a:p>
          <a:p>
            <a:pPr>
              <a:spcBef>
                <a:spcPct val="50000"/>
              </a:spcBef>
            </a:pPr>
            <a:r>
              <a:rPr lang="en-US" sz="2800">
                <a:solidFill>
                  <a:srgbClr val="FFE701"/>
                </a:solidFill>
              </a:rPr>
              <a:t>The correlation coefficient would be fairly close to 0.</a:t>
            </a:r>
          </a:p>
        </p:txBody>
      </p:sp>
      <p:pic>
        <p:nvPicPr>
          <p:cNvPr id="17412" name="Picture 5"/>
          <p:cNvPicPr>
            <a:picLocks noChangeAspect="1" noChangeArrowheads="1"/>
          </p:cNvPicPr>
          <p:nvPr/>
        </p:nvPicPr>
        <p:blipFill>
          <a:blip r:embed="rId2" cstate="print"/>
          <a:srcRect/>
          <a:stretch>
            <a:fillRect/>
          </a:stretch>
        </p:blipFill>
        <p:spPr bwMode="auto">
          <a:xfrm>
            <a:off x="381000" y="2590800"/>
            <a:ext cx="3886200" cy="3244850"/>
          </a:xfrm>
          <a:prstGeom prst="rect">
            <a:avLst/>
          </a:prstGeom>
          <a:noFill/>
          <a:ln w="9525">
            <a:noFill/>
            <a:miter lim="800000"/>
            <a:headEnd/>
            <a:tailEnd/>
          </a:ln>
        </p:spPr>
      </p:pic>
      <p:sp>
        <p:nvSpPr>
          <p:cNvPr id="6" name="Text Box 2"/>
          <p:cNvSpPr txBox="1">
            <a:spLocks noChangeArrowheads="1"/>
          </p:cNvSpPr>
          <p:nvPr/>
        </p:nvSpPr>
        <p:spPr bwMode="auto">
          <a:xfrm>
            <a:off x="76200" y="76200"/>
            <a:ext cx="8763000" cy="2092881"/>
          </a:xfrm>
          <a:prstGeom prst="rect">
            <a:avLst/>
          </a:prstGeom>
          <a:noFill/>
          <a:ln w="9525">
            <a:noFill/>
            <a:miter lim="800000"/>
            <a:headEnd/>
            <a:tailEnd/>
          </a:ln>
        </p:spPr>
        <p:txBody>
          <a:bodyPr>
            <a:spAutoFit/>
          </a:bodyPr>
          <a:lstStyle/>
          <a:p>
            <a:pPr>
              <a:spcBef>
                <a:spcPct val="50000"/>
              </a:spcBef>
            </a:pPr>
            <a:r>
              <a:rPr lang="en-US" sz="3200" b="1" dirty="0" smtClean="0">
                <a:solidFill>
                  <a:srgbClr val="FFE701"/>
                </a:solidFill>
              </a:rPr>
              <a:t>GUESS THE CORRELATION COEFFICIENT</a:t>
            </a:r>
            <a:endParaRPr lang="en-US" sz="3200" b="1" dirty="0">
              <a:solidFill>
                <a:srgbClr val="FFE701"/>
              </a:solidFill>
            </a:endParaRPr>
          </a:p>
          <a:p>
            <a:pPr>
              <a:spcBef>
                <a:spcPct val="50000"/>
              </a:spcBef>
            </a:pPr>
            <a:r>
              <a:rPr lang="en-US" sz="2800" dirty="0">
                <a:solidFill>
                  <a:srgbClr val="FFE701"/>
                </a:solidFill>
              </a:rPr>
              <a:t>The correlation coefficient describes the strength of the linear relationship. The closer it is to 1 or -1 the more the points line up.</a:t>
            </a:r>
          </a:p>
        </p:txBody>
      </p:sp>
    </p:spTree>
    <p:extLst>
      <p:ext uri="{BB962C8B-B14F-4D97-AF65-F5344CB8AC3E}">
        <p14:creationId xmlns:p14="http://schemas.microsoft.com/office/powerpoint/2010/main" val="367074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4724400" y="2189623"/>
            <a:ext cx="4114800" cy="3323987"/>
          </a:xfrm>
          <a:prstGeom prst="rect">
            <a:avLst/>
          </a:prstGeom>
          <a:noFill/>
          <a:ln w="9525">
            <a:noFill/>
            <a:miter lim="800000"/>
            <a:headEnd/>
            <a:tailEnd/>
          </a:ln>
        </p:spPr>
        <p:txBody>
          <a:bodyPr>
            <a:spAutoFit/>
          </a:bodyPr>
          <a:lstStyle/>
          <a:p>
            <a:pPr>
              <a:spcBef>
                <a:spcPct val="50000"/>
              </a:spcBef>
            </a:pPr>
            <a:r>
              <a:rPr lang="en-US" sz="2800" dirty="0">
                <a:solidFill>
                  <a:srgbClr val="FFE701"/>
                </a:solidFill>
              </a:rPr>
              <a:t>These points line up pretty well with a negative slope. </a:t>
            </a:r>
          </a:p>
          <a:p>
            <a:pPr>
              <a:spcBef>
                <a:spcPct val="50000"/>
              </a:spcBef>
            </a:pPr>
            <a:r>
              <a:rPr lang="en-US" sz="2800" dirty="0">
                <a:solidFill>
                  <a:srgbClr val="FFE701"/>
                </a:solidFill>
              </a:rPr>
              <a:t>The correlation coefficient would be </a:t>
            </a:r>
            <a:r>
              <a:rPr lang="en-US" sz="2800" dirty="0" smtClean="0">
                <a:solidFill>
                  <a:srgbClr val="FFE701"/>
                </a:solidFill>
              </a:rPr>
              <a:t>around -0.99.</a:t>
            </a:r>
            <a:r>
              <a:rPr lang="en-US" sz="2800" dirty="0">
                <a:solidFill>
                  <a:srgbClr val="FFE701"/>
                </a:solidFill>
              </a:rPr>
              <a:t/>
            </a:r>
            <a:br>
              <a:rPr lang="en-US" sz="2800" dirty="0">
                <a:solidFill>
                  <a:srgbClr val="FFE701"/>
                </a:solidFill>
              </a:rPr>
            </a:br>
            <a:r>
              <a:rPr lang="en-US" sz="2800" dirty="0" smtClean="0">
                <a:solidFill>
                  <a:srgbClr val="FFE701"/>
                </a:solidFill>
              </a:rPr>
              <a:t>(very close to -1)</a:t>
            </a:r>
            <a:endParaRPr lang="en-US" sz="2800" dirty="0" smtClean="0">
              <a:solidFill>
                <a:srgbClr val="FFE701"/>
              </a:solidFill>
            </a:endParaRPr>
          </a:p>
        </p:txBody>
      </p:sp>
      <p:pic>
        <p:nvPicPr>
          <p:cNvPr id="6021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743200"/>
            <a:ext cx="3119438" cy="2770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2"/>
          <p:cNvSpPr txBox="1">
            <a:spLocks noChangeArrowheads="1"/>
          </p:cNvSpPr>
          <p:nvPr/>
        </p:nvSpPr>
        <p:spPr bwMode="auto">
          <a:xfrm>
            <a:off x="76200" y="76200"/>
            <a:ext cx="8763000" cy="2092881"/>
          </a:xfrm>
          <a:prstGeom prst="rect">
            <a:avLst/>
          </a:prstGeom>
          <a:noFill/>
          <a:ln w="9525">
            <a:noFill/>
            <a:miter lim="800000"/>
            <a:headEnd/>
            <a:tailEnd/>
          </a:ln>
        </p:spPr>
        <p:txBody>
          <a:bodyPr>
            <a:spAutoFit/>
          </a:bodyPr>
          <a:lstStyle/>
          <a:p>
            <a:pPr>
              <a:spcBef>
                <a:spcPct val="50000"/>
              </a:spcBef>
            </a:pPr>
            <a:r>
              <a:rPr lang="en-US" sz="3200" b="1" dirty="0" smtClean="0">
                <a:solidFill>
                  <a:srgbClr val="FFE701"/>
                </a:solidFill>
              </a:rPr>
              <a:t>GUESS THE CORRELATION COEFFICIENT</a:t>
            </a:r>
            <a:endParaRPr lang="en-US" sz="3200" b="1" dirty="0">
              <a:solidFill>
                <a:srgbClr val="FFE701"/>
              </a:solidFill>
            </a:endParaRPr>
          </a:p>
          <a:p>
            <a:pPr>
              <a:spcBef>
                <a:spcPct val="50000"/>
              </a:spcBef>
            </a:pPr>
            <a:r>
              <a:rPr lang="en-US" sz="2800" dirty="0">
                <a:solidFill>
                  <a:srgbClr val="FFE701"/>
                </a:solidFill>
              </a:rPr>
              <a:t>The correlation coefficient describes the strength of the linear relationship. The closer it is to 1 or -1 the more the points line up.</a:t>
            </a:r>
          </a:p>
        </p:txBody>
      </p:sp>
    </p:spTree>
    <p:extLst>
      <p:ext uri="{BB962C8B-B14F-4D97-AF65-F5344CB8AC3E}">
        <p14:creationId xmlns:p14="http://schemas.microsoft.com/office/powerpoint/2010/main" val="377842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304800" y="304800"/>
            <a:ext cx="8534400" cy="1587500"/>
          </a:xfrm>
          <a:prstGeom prst="rect">
            <a:avLst/>
          </a:prstGeom>
          <a:noFill/>
          <a:ln w="9525">
            <a:noFill/>
            <a:miter lim="800000"/>
            <a:headEnd/>
            <a:tailEnd/>
          </a:ln>
        </p:spPr>
        <p:txBody>
          <a:bodyPr>
            <a:spAutoFit/>
          </a:bodyPr>
          <a:lstStyle/>
          <a:p>
            <a:pPr>
              <a:spcBef>
                <a:spcPct val="50000"/>
              </a:spcBef>
            </a:pPr>
            <a:r>
              <a:rPr lang="en-US" sz="2800">
                <a:solidFill>
                  <a:srgbClr val="FFE701"/>
                </a:solidFill>
              </a:rPr>
              <a:t>r = .994   Here’s what you write:</a:t>
            </a:r>
          </a:p>
          <a:p>
            <a:pPr>
              <a:spcBef>
                <a:spcPct val="50000"/>
              </a:spcBef>
            </a:pPr>
            <a:r>
              <a:rPr lang="en-US" sz="2800">
                <a:solidFill>
                  <a:srgbClr val="FFE701"/>
                </a:solidFill>
              </a:rPr>
              <a:t>This suggests a </a:t>
            </a:r>
            <a:r>
              <a:rPr lang="en-US" sz="2800" u="sng">
                <a:solidFill>
                  <a:srgbClr val="FFE701"/>
                </a:solidFill>
              </a:rPr>
              <a:t>strong</a:t>
            </a:r>
            <a:r>
              <a:rPr lang="en-US" sz="2800">
                <a:solidFill>
                  <a:srgbClr val="FFE701"/>
                </a:solidFill>
              </a:rPr>
              <a:t>, </a:t>
            </a:r>
            <a:r>
              <a:rPr lang="en-US" sz="2800" u="sng">
                <a:solidFill>
                  <a:srgbClr val="FFE701"/>
                </a:solidFill>
              </a:rPr>
              <a:t>positive,</a:t>
            </a:r>
            <a:r>
              <a:rPr lang="en-US" sz="2800">
                <a:solidFill>
                  <a:srgbClr val="FFE701"/>
                </a:solidFill>
              </a:rPr>
              <a:t> </a:t>
            </a:r>
            <a:r>
              <a:rPr lang="en-US" sz="2800" u="sng">
                <a:solidFill>
                  <a:srgbClr val="FFE701"/>
                </a:solidFill>
              </a:rPr>
              <a:t>linear</a:t>
            </a:r>
            <a:r>
              <a:rPr lang="en-US" sz="2800">
                <a:solidFill>
                  <a:srgbClr val="FFE701"/>
                </a:solidFill>
              </a:rPr>
              <a:t> relationship between </a:t>
            </a:r>
            <a:r>
              <a:rPr lang="en-US" sz="2800" u="sng">
                <a:solidFill>
                  <a:srgbClr val="FFE701"/>
                </a:solidFill>
              </a:rPr>
              <a:t>femur length and humerus length.</a:t>
            </a:r>
            <a:r>
              <a:rPr lang="en-US" sz="2800">
                <a:solidFill>
                  <a:srgbClr val="FFE701"/>
                </a:solidFill>
              </a:rPr>
              <a:t>   </a:t>
            </a:r>
          </a:p>
        </p:txBody>
      </p:sp>
      <p:pic>
        <p:nvPicPr>
          <p:cNvPr id="18435" name="Picture 3"/>
          <p:cNvPicPr>
            <a:picLocks noChangeAspect="1" noChangeArrowheads="1"/>
          </p:cNvPicPr>
          <p:nvPr/>
        </p:nvPicPr>
        <p:blipFill>
          <a:blip r:embed="rId2" cstate="print"/>
          <a:srcRect/>
          <a:stretch>
            <a:fillRect/>
          </a:stretch>
        </p:blipFill>
        <p:spPr bwMode="auto">
          <a:xfrm>
            <a:off x="2933700" y="2438400"/>
            <a:ext cx="3241675" cy="4191000"/>
          </a:xfrm>
          <a:prstGeom prst="rect">
            <a:avLst/>
          </a:prstGeom>
          <a:noFill/>
          <a:ln w="9525">
            <a:noFill/>
            <a:miter lim="800000"/>
            <a:headEnd/>
            <a:tailEnd/>
          </a:ln>
        </p:spPr>
      </p:pic>
    </p:spTree>
    <p:extLst>
      <p:ext uri="{BB962C8B-B14F-4D97-AF65-F5344CB8AC3E}">
        <p14:creationId xmlns:p14="http://schemas.microsoft.com/office/powerpoint/2010/main" val="13643374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5876925" y="2190750"/>
            <a:ext cx="3267075" cy="4667250"/>
          </a:xfrm>
          <a:prstGeom prst="rect">
            <a:avLst/>
          </a:prstGeom>
          <a:noFill/>
          <a:ln w="9525">
            <a:noFill/>
            <a:miter lim="800000"/>
            <a:headEnd/>
            <a:tailEnd/>
          </a:ln>
        </p:spPr>
      </p:pic>
      <p:pic>
        <p:nvPicPr>
          <p:cNvPr id="19459" name="Picture 3"/>
          <p:cNvPicPr>
            <a:picLocks noChangeAspect="1" noChangeArrowheads="1"/>
          </p:cNvPicPr>
          <p:nvPr/>
        </p:nvPicPr>
        <p:blipFill>
          <a:blip r:embed="rId3" cstate="print"/>
          <a:srcRect/>
          <a:stretch>
            <a:fillRect/>
          </a:stretch>
        </p:blipFill>
        <p:spPr bwMode="auto">
          <a:xfrm>
            <a:off x="228600" y="228600"/>
            <a:ext cx="5029200" cy="3403600"/>
          </a:xfrm>
          <a:prstGeom prst="rect">
            <a:avLst/>
          </a:prstGeom>
          <a:noFill/>
          <a:ln w="9525">
            <a:noFill/>
            <a:miter lim="800000"/>
            <a:headEnd/>
            <a:tailEnd/>
          </a:ln>
        </p:spPr>
      </p:pic>
      <p:sp>
        <p:nvSpPr>
          <p:cNvPr id="19460" name="Text Box 4"/>
          <p:cNvSpPr txBox="1">
            <a:spLocks noChangeArrowheads="1"/>
          </p:cNvSpPr>
          <p:nvPr/>
        </p:nvSpPr>
        <p:spPr bwMode="auto">
          <a:xfrm>
            <a:off x="5486400" y="304800"/>
            <a:ext cx="3276600" cy="946150"/>
          </a:xfrm>
          <a:prstGeom prst="rect">
            <a:avLst/>
          </a:prstGeom>
          <a:noFill/>
          <a:ln w="9525">
            <a:noFill/>
            <a:miter lim="800000"/>
            <a:headEnd/>
            <a:tailEnd/>
          </a:ln>
        </p:spPr>
        <p:txBody>
          <a:bodyPr>
            <a:spAutoFit/>
          </a:bodyPr>
          <a:lstStyle/>
          <a:p>
            <a:pPr>
              <a:spcBef>
                <a:spcPct val="50000"/>
              </a:spcBef>
            </a:pPr>
            <a:r>
              <a:rPr lang="en-US" sz="2800">
                <a:solidFill>
                  <a:srgbClr val="FFE701"/>
                </a:solidFill>
              </a:rPr>
              <a:t>So what’s the rest of this stuff?</a:t>
            </a:r>
          </a:p>
        </p:txBody>
      </p:sp>
    </p:spTree>
    <p:extLst>
      <p:ext uri="{BB962C8B-B14F-4D97-AF65-F5344CB8AC3E}">
        <p14:creationId xmlns:p14="http://schemas.microsoft.com/office/powerpoint/2010/main" val="1359613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rotWithShape="1">
          <a:blip r:embed="rId3" cstate="print"/>
          <a:srcRect b="22838"/>
          <a:stretch/>
        </p:blipFill>
        <p:spPr bwMode="auto">
          <a:xfrm>
            <a:off x="228600" y="228600"/>
            <a:ext cx="5029200" cy="2626282"/>
          </a:xfrm>
          <a:prstGeom prst="rect">
            <a:avLst/>
          </a:prstGeom>
          <a:noFill/>
          <a:ln w="9525">
            <a:noFill/>
            <a:miter lim="800000"/>
            <a:headEnd/>
            <a:tailEnd/>
          </a:ln>
        </p:spPr>
      </p:pic>
      <p:sp>
        <p:nvSpPr>
          <p:cNvPr id="20483" name="Text Box 4"/>
          <p:cNvSpPr txBox="1">
            <a:spLocks noChangeArrowheads="1"/>
          </p:cNvSpPr>
          <p:nvPr/>
        </p:nvSpPr>
        <p:spPr bwMode="auto">
          <a:xfrm>
            <a:off x="6400800" y="914400"/>
            <a:ext cx="1295400" cy="519113"/>
          </a:xfrm>
          <a:prstGeom prst="rect">
            <a:avLst/>
          </a:prstGeom>
          <a:noFill/>
          <a:ln w="9525">
            <a:noFill/>
            <a:miter lim="800000"/>
            <a:headEnd/>
            <a:tailEnd/>
          </a:ln>
        </p:spPr>
        <p:txBody>
          <a:bodyPr>
            <a:spAutoFit/>
          </a:bodyPr>
          <a:lstStyle/>
          <a:p>
            <a:pPr>
              <a:spcBef>
                <a:spcPct val="50000"/>
              </a:spcBef>
            </a:pPr>
            <a:r>
              <a:rPr lang="en-US" sz="2800">
                <a:solidFill>
                  <a:srgbClr val="FFE701"/>
                </a:solidFill>
              </a:rPr>
              <a:t>slope</a:t>
            </a:r>
          </a:p>
        </p:txBody>
      </p:sp>
      <p:sp>
        <p:nvSpPr>
          <p:cNvPr id="20484" name="Line 5"/>
          <p:cNvSpPr>
            <a:spLocks noChangeShapeType="1"/>
          </p:cNvSpPr>
          <p:nvPr/>
        </p:nvSpPr>
        <p:spPr bwMode="auto">
          <a:xfrm flipH="1">
            <a:off x="4648200" y="1219200"/>
            <a:ext cx="1600200" cy="0"/>
          </a:xfrm>
          <a:prstGeom prst="line">
            <a:avLst/>
          </a:prstGeom>
          <a:noFill/>
          <a:ln w="57150">
            <a:solidFill>
              <a:srgbClr val="FFC000"/>
            </a:solidFill>
            <a:round/>
            <a:headEnd/>
            <a:tailEnd type="triangle" w="med" len="med"/>
          </a:ln>
        </p:spPr>
        <p:txBody>
          <a:bodyPr/>
          <a:lstStyle/>
          <a:p>
            <a:endParaRPr lang="en-US" sz="2800">
              <a:solidFill>
                <a:srgbClr val="FFE701"/>
              </a:solidFill>
            </a:endParaRPr>
          </a:p>
        </p:txBody>
      </p:sp>
      <p:sp>
        <p:nvSpPr>
          <p:cNvPr id="20485" name="Text Box 6"/>
          <p:cNvSpPr txBox="1">
            <a:spLocks noChangeArrowheads="1"/>
          </p:cNvSpPr>
          <p:nvPr/>
        </p:nvSpPr>
        <p:spPr bwMode="auto">
          <a:xfrm>
            <a:off x="6553200" y="1371600"/>
            <a:ext cx="2590800" cy="519113"/>
          </a:xfrm>
          <a:prstGeom prst="rect">
            <a:avLst/>
          </a:prstGeom>
          <a:noFill/>
          <a:ln w="9525">
            <a:noFill/>
            <a:miter lim="800000"/>
            <a:headEnd/>
            <a:tailEnd/>
          </a:ln>
        </p:spPr>
        <p:txBody>
          <a:bodyPr>
            <a:spAutoFit/>
          </a:bodyPr>
          <a:lstStyle/>
          <a:p>
            <a:pPr>
              <a:spcBef>
                <a:spcPct val="50000"/>
              </a:spcBef>
            </a:pPr>
            <a:r>
              <a:rPr lang="en-US" sz="2800">
                <a:solidFill>
                  <a:srgbClr val="FFE701"/>
                </a:solidFill>
              </a:rPr>
              <a:t>y-intercept</a:t>
            </a:r>
          </a:p>
        </p:txBody>
      </p:sp>
      <p:sp>
        <p:nvSpPr>
          <p:cNvPr id="20486" name="Line 7"/>
          <p:cNvSpPr>
            <a:spLocks noChangeShapeType="1"/>
          </p:cNvSpPr>
          <p:nvPr/>
        </p:nvSpPr>
        <p:spPr bwMode="auto">
          <a:xfrm flipH="1">
            <a:off x="4800600" y="1676400"/>
            <a:ext cx="1600200" cy="1588"/>
          </a:xfrm>
          <a:prstGeom prst="line">
            <a:avLst/>
          </a:prstGeom>
          <a:noFill/>
          <a:ln w="57150">
            <a:solidFill>
              <a:srgbClr val="FFC000"/>
            </a:solidFill>
            <a:round/>
            <a:headEnd/>
            <a:tailEnd type="triangle" w="med" len="med"/>
          </a:ln>
        </p:spPr>
        <p:txBody>
          <a:bodyPr/>
          <a:lstStyle/>
          <a:p>
            <a:endParaRPr lang="en-US" sz="2800">
              <a:solidFill>
                <a:srgbClr val="FFE701"/>
              </a:solidFill>
            </a:endParaRPr>
          </a:p>
        </p:txBody>
      </p:sp>
      <p:sp>
        <p:nvSpPr>
          <p:cNvPr id="20487" name="Text Box 8"/>
          <p:cNvSpPr txBox="1">
            <a:spLocks noChangeArrowheads="1"/>
          </p:cNvSpPr>
          <p:nvPr/>
        </p:nvSpPr>
        <p:spPr bwMode="auto">
          <a:xfrm>
            <a:off x="6629400" y="1828800"/>
            <a:ext cx="2514600" cy="946150"/>
          </a:xfrm>
          <a:prstGeom prst="rect">
            <a:avLst/>
          </a:prstGeom>
          <a:noFill/>
          <a:ln w="9525">
            <a:noFill/>
            <a:miter lim="800000"/>
            <a:headEnd/>
            <a:tailEnd/>
          </a:ln>
        </p:spPr>
        <p:txBody>
          <a:bodyPr>
            <a:spAutoFit/>
          </a:bodyPr>
          <a:lstStyle/>
          <a:p>
            <a:pPr>
              <a:spcBef>
                <a:spcPct val="50000"/>
              </a:spcBef>
            </a:pPr>
            <a:r>
              <a:rPr lang="en-US" sz="2800">
                <a:solidFill>
                  <a:srgbClr val="FFE701"/>
                </a:solidFill>
              </a:rPr>
              <a:t>coefficient of determination</a:t>
            </a:r>
          </a:p>
        </p:txBody>
      </p:sp>
      <p:sp>
        <p:nvSpPr>
          <p:cNvPr id="20488" name="Line 9"/>
          <p:cNvSpPr>
            <a:spLocks noChangeShapeType="1"/>
          </p:cNvSpPr>
          <p:nvPr/>
        </p:nvSpPr>
        <p:spPr bwMode="auto">
          <a:xfrm flipH="1">
            <a:off x="4876800" y="2133600"/>
            <a:ext cx="1600200" cy="1588"/>
          </a:xfrm>
          <a:prstGeom prst="line">
            <a:avLst/>
          </a:prstGeom>
          <a:noFill/>
          <a:ln w="57150">
            <a:solidFill>
              <a:srgbClr val="FFC000"/>
            </a:solidFill>
            <a:round/>
            <a:headEnd/>
            <a:tailEnd type="triangle" w="med" len="med"/>
          </a:ln>
        </p:spPr>
        <p:txBody>
          <a:bodyPr/>
          <a:lstStyle/>
          <a:p>
            <a:endParaRPr lang="en-US" sz="2800">
              <a:solidFill>
                <a:srgbClr val="FFE701"/>
              </a:solidFill>
            </a:endParaRPr>
          </a:p>
        </p:txBody>
      </p:sp>
      <p:sp>
        <p:nvSpPr>
          <p:cNvPr id="20489" name="Text Box 10"/>
          <p:cNvSpPr txBox="1">
            <a:spLocks noChangeArrowheads="1"/>
          </p:cNvSpPr>
          <p:nvPr/>
        </p:nvSpPr>
        <p:spPr bwMode="auto">
          <a:xfrm>
            <a:off x="1066800" y="2971800"/>
            <a:ext cx="6324600" cy="641350"/>
          </a:xfrm>
          <a:prstGeom prst="rect">
            <a:avLst/>
          </a:prstGeom>
          <a:noFill/>
          <a:ln w="9525">
            <a:noFill/>
            <a:miter lim="800000"/>
            <a:headEnd/>
            <a:tailEnd/>
          </a:ln>
        </p:spPr>
        <p:txBody>
          <a:bodyPr>
            <a:spAutoFit/>
          </a:bodyPr>
          <a:lstStyle/>
          <a:p>
            <a:pPr>
              <a:spcBef>
                <a:spcPct val="50000"/>
              </a:spcBef>
            </a:pPr>
            <a:r>
              <a:rPr lang="en-US" sz="3600" dirty="0">
                <a:solidFill>
                  <a:srgbClr val="FFE701"/>
                </a:solidFill>
              </a:rPr>
              <a:t>equation: </a:t>
            </a:r>
            <a:r>
              <a:rPr lang="en-US" sz="3600" dirty="0">
                <a:solidFill>
                  <a:srgbClr val="FFE701"/>
                </a:solidFill>
                <a:cs typeface="Arial" charset="0"/>
              </a:rPr>
              <a:t>ŷ</a:t>
            </a:r>
            <a:r>
              <a:rPr lang="en-US" sz="3600" dirty="0">
                <a:solidFill>
                  <a:srgbClr val="FFE701"/>
                </a:solidFill>
              </a:rPr>
              <a:t> = 1.197x – 3.660</a:t>
            </a:r>
          </a:p>
        </p:txBody>
      </p:sp>
      <p:sp>
        <p:nvSpPr>
          <p:cNvPr id="23564" name="Text Box 12"/>
          <p:cNvSpPr txBox="1">
            <a:spLocks noChangeArrowheads="1"/>
          </p:cNvSpPr>
          <p:nvPr/>
        </p:nvSpPr>
        <p:spPr bwMode="auto">
          <a:xfrm>
            <a:off x="1371600" y="3962400"/>
            <a:ext cx="5562600" cy="1160463"/>
          </a:xfrm>
          <a:prstGeom prst="rect">
            <a:avLst/>
          </a:prstGeom>
          <a:noFill/>
          <a:ln w="9525">
            <a:noFill/>
            <a:miter lim="800000"/>
            <a:headEnd/>
            <a:tailEnd/>
          </a:ln>
        </p:spPr>
        <p:txBody>
          <a:bodyPr>
            <a:spAutoFit/>
          </a:bodyPr>
          <a:lstStyle/>
          <a:p>
            <a:pPr>
              <a:spcBef>
                <a:spcPct val="50000"/>
              </a:spcBef>
            </a:pPr>
            <a:r>
              <a:rPr lang="en-US" sz="2800">
                <a:solidFill>
                  <a:srgbClr val="FFE701"/>
                </a:solidFill>
              </a:rPr>
              <a:t>This is hugely important! It means</a:t>
            </a:r>
          </a:p>
          <a:p>
            <a:pPr algn="ctr">
              <a:spcBef>
                <a:spcPct val="50000"/>
              </a:spcBef>
            </a:pPr>
            <a:r>
              <a:rPr lang="en-US" sz="2800">
                <a:solidFill>
                  <a:srgbClr val="FFE701"/>
                </a:solidFill>
              </a:rPr>
              <a:t>the </a:t>
            </a:r>
            <a:r>
              <a:rPr lang="en-US" sz="2800" u="sng">
                <a:solidFill>
                  <a:srgbClr val="FFE701"/>
                </a:solidFill>
              </a:rPr>
              <a:t>predicted y.</a:t>
            </a:r>
            <a:endParaRPr lang="en-US" sz="2800">
              <a:solidFill>
                <a:srgbClr val="FFE701"/>
              </a:solidFill>
            </a:endParaRPr>
          </a:p>
        </p:txBody>
      </p:sp>
      <p:sp>
        <p:nvSpPr>
          <p:cNvPr id="23565" name="Line 13"/>
          <p:cNvSpPr>
            <a:spLocks noChangeShapeType="1"/>
          </p:cNvSpPr>
          <p:nvPr/>
        </p:nvSpPr>
        <p:spPr bwMode="auto">
          <a:xfrm flipV="1">
            <a:off x="3257550" y="3624263"/>
            <a:ext cx="0" cy="381000"/>
          </a:xfrm>
          <a:prstGeom prst="line">
            <a:avLst/>
          </a:prstGeom>
          <a:noFill/>
          <a:ln w="57150">
            <a:solidFill>
              <a:srgbClr val="FFC000"/>
            </a:solidFill>
            <a:round/>
            <a:headEnd/>
            <a:tailEnd type="triangle" w="med" len="med"/>
          </a:ln>
        </p:spPr>
        <p:txBody>
          <a:bodyPr/>
          <a:lstStyle/>
          <a:p>
            <a:endParaRPr lang="en-US" sz="2800">
              <a:solidFill>
                <a:srgbClr val="FFE701"/>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76695155"/>
              </p:ext>
            </p:extLst>
          </p:nvPr>
        </p:nvGraphicFramePr>
        <p:xfrm>
          <a:off x="3041650" y="2951587"/>
          <a:ext cx="5264150" cy="654050"/>
        </p:xfrm>
        <a:graphic>
          <a:graphicData uri="http://schemas.openxmlformats.org/presentationml/2006/ole">
            <mc:AlternateContent xmlns:mc="http://schemas.openxmlformats.org/markup-compatibility/2006">
              <mc:Choice xmlns:v="urn:schemas-microsoft-com:vml" Requires="v">
                <p:oleObj spid="_x0000_s600092" name="Equation" r:id="rId4" imgW="2044440" imgH="253800" progId="Equation.DSMT4">
                  <p:embed/>
                </p:oleObj>
              </mc:Choice>
              <mc:Fallback>
                <p:oleObj name="Equation" r:id="rId4" imgW="2044440" imgH="2538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1650" y="2951587"/>
                        <a:ext cx="5264150" cy="654050"/>
                      </a:xfrm>
                      <a:prstGeom prst="rect">
                        <a:avLst/>
                      </a:prstGeom>
                      <a:solidFill>
                        <a:srgbClr val="FFFF66"/>
                      </a:solidFill>
                      <a:ln>
                        <a:noFill/>
                      </a:ln>
                    </p:spPr>
                  </p:pic>
                </p:oleObj>
              </mc:Fallback>
            </mc:AlternateContent>
          </a:graphicData>
        </a:graphic>
      </p:graphicFrame>
    </p:spTree>
    <p:extLst>
      <p:ext uri="{BB962C8B-B14F-4D97-AF65-F5344CB8AC3E}">
        <p14:creationId xmlns:p14="http://schemas.microsoft.com/office/powerpoint/2010/main" val="428754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6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80">
                                          <p:stCondLst>
                                            <p:cond delay="0"/>
                                          </p:stCondLst>
                                        </p:cTn>
                                        <p:tgtEl>
                                          <p:spTgt spid="2"/>
                                        </p:tgtEl>
                                      </p:cBhvr>
                                    </p:animEffect>
                                    <p:anim calcmode="lin" valueType="num">
                                      <p:cBhvr>
                                        <p:cTn id="1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9" dur="26">
                                          <p:stCondLst>
                                            <p:cond delay="650"/>
                                          </p:stCondLst>
                                        </p:cTn>
                                        <p:tgtEl>
                                          <p:spTgt spid="2"/>
                                        </p:tgtEl>
                                      </p:cBhvr>
                                      <p:to x="100000" y="60000"/>
                                    </p:animScale>
                                    <p:animScale>
                                      <p:cBhvr>
                                        <p:cTn id="20" dur="166" decel="50000">
                                          <p:stCondLst>
                                            <p:cond delay="676"/>
                                          </p:stCondLst>
                                        </p:cTn>
                                        <p:tgtEl>
                                          <p:spTgt spid="2"/>
                                        </p:tgtEl>
                                      </p:cBhvr>
                                      <p:to x="100000" y="100000"/>
                                    </p:animScale>
                                    <p:animScale>
                                      <p:cBhvr>
                                        <p:cTn id="21" dur="26">
                                          <p:stCondLst>
                                            <p:cond delay="1312"/>
                                          </p:stCondLst>
                                        </p:cTn>
                                        <p:tgtEl>
                                          <p:spTgt spid="2"/>
                                        </p:tgtEl>
                                      </p:cBhvr>
                                      <p:to x="100000" y="80000"/>
                                    </p:animScale>
                                    <p:animScale>
                                      <p:cBhvr>
                                        <p:cTn id="22" dur="166" decel="50000">
                                          <p:stCondLst>
                                            <p:cond delay="1338"/>
                                          </p:stCondLst>
                                        </p:cTn>
                                        <p:tgtEl>
                                          <p:spTgt spid="2"/>
                                        </p:tgtEl>
                                      </p:cBhvr>
                                      <p:to x="100000" y="100000"/>
                                    </p:animScale>
                                    <p:animScale>
                                      <p:cBhvr>
                                        <p:cTn id="23" dur="26">
                                          <p:stCondLst>
                                            <p:cond delay="1642"/>
                                          </p:stCondLst>
                                        </p:cTn>
                                        <p:tgtEl>
                                          <p:spTgt spid="2"/>
                                        </p:tgtEl>
                                      </p:cBhvr>
                                      <p:to x="100000" y="90000"/>
                                    </p:animScale>
                                    <p:animScale>
                                      <p:cBhvr>
                                        <p:cTn id="24" dur="166" decel="50000">
                                          <p:stCondLst>
                                            <p:cond delay="1668"/>
                                          </p:stCondLst>
                                        </p:cTn>
                                        <p:tgtEl>
                                          <p:spTgt spid="2"/>
                                        </p:tgtEl>
                                      </p:cBhvr>
                                      <p:to x="100000" y="100000"/>
                                    </p:animScale>
                                    <p:animScale>
                                      <p:cBhvr>
                                        <p:cTn id="25" dur="26">
                                          <p:stCondLst>
                                            <p:cond delay="1808"/>
                                          </p:stCondLst>
                                        </p:cTn>
                                        <p:tgtEl>
                                          <p:spTgt spid="2"/>
                                        </p:tgtEl>
                                      </p:cBhvr>
                                      <p:to x="100000" y="95000"/>
                                    </p:animScale>
                                    <p:animScale>
                                      <p:cBhvr>
                                        <p:cTn id="2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4" grpId="0"/>
      <p:bldP spid="235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76200" y="228600"/>
            <a:ext cx="7620000" cy="646331"/>
          </a:xfrm>
          <a:prstGeom prst="rect">
            <a:avLst/>
          </a:prstGeom>
          <a:noFill/>
          <a:ln w="9525">
            <a:noFill/>
            <a:miter lim="800000"/>
            <a:headEnd/>
            <a:tailEnd/>
          </a:ln>
        </p:spPr>
        <p:txBody>
          <a:bodyPr wrap="square">
            <a:spAutoFit/>
          </a:bodyPr>
          <a:lstStyle/>
          <a:p>
            <a:pPr>
              <a:spcBef>
                <a:spcPct val="50000"/>
              </a:spcBef>
            </a:pPr>
            <a:r>
              <a:rPr lang="en-US" sz="3600" dirty="0" smtClean="0">
                <a:solidFill>
                  <a:srgbClr val="FFE701"/>
                </a:solidFill>
              </a:rPr>
              <a:t>LSRL equation</a:t>
            </a:r>
            <a:r>
              <a:rPr lang="en-US" sz="3600" dirty="0">
                <a:solidFill>
                  <a:srgbClr val="FFE701"/>
                </a:solidFill>
              </a:rPr>
              <a:t>: </a:t>
            </a:r>
            <a:r>
              <a:rPr lang="en-US" sz="3600" dirty="0">
                <a:solidFill>
                  <a:srgbClr val="FFE701"/>
                </a:solidFill>
                <a:cs typeface="Arial" charset="0"/>
              </a:rPr>
              <a:t>ŷ</a:t>
            </a:r>
            <a:r>
              <a:rPr lang="en-US" sz="3600" dirty="0">
                <a:solidFill>
                  <a:srgbClr val="FFE701"/>
                </a:solidFill>
              </a:rPr>
              <a:t> = 1.197x – 3.660</a:t>
            </a:r>
          </a:p>
        </p:txBody>
      </p:sp>
      <p:sp>
        <p:nvSpPr>
          <p:cNvPr id="24581" name="Text Box 5"/>
          <p:cNvSpPr txBox="1">
            <a:spLocks noChangeArrowheads="1"/>
          </p:cNvSpPr>
          <p:nvPr/>
        </p:nvSpPr>
        <p:spPr bwMode="auto">
          <a:xfrm>
            <a:off x="228600" y="914400"/>
            <a:ext cx="8610600" cy="519113"/>
          </a:xfrm>
          <a:prstGeom prst="rect">
            <a:avLst/>
          </a:prstGeom>
          <a:noFill/>
          <a:ln w="9525">
            <a:noFill/>
            <a:miter lim="800000"/>
            <a:headEnd/>
            <a:tailEnd/>
          </a:ln>
        </p:spPr>
        <p:txBody>
          <a:bodyPr>
            <a:spAutoFit/>
          </a:bodyPr>
          <a:lstStyle/>
          <a:p>
            <a:pPr algn="ctr">
              <a:spcBef>
                <a:spcPct val="50000"/>
              </a:spcBef>
            </a:pPr>
            <a:r>
              <a:rPr lang="en-US" sz="2800" dirty="0">
                <a:solidFill>
                  <a:srgbClr val="FFE701"/>
                </a:solidFill>
              </a:rPr>
              <a:t>where x = femur length and y = </a:t>
            </a:r>
            <a:r>
              <a:rPr lang="en-US" sz="2800" dirty="0" err="1">
                <a:solidFill>
                  <a:srgbClr val="FFE701"/>
                </a:solidFill>
              </a:rPr>
              <a:t>humerus</a:t>
            </a:r>
            <a:r>
              <a:rPr lang="en-US" sz="2800" dirty="0">
                <a:solidFill>
                  <a:srgbClr val="FFE701"/>
                </a:solidFill>
              </a:rPr>
              <a:t> length</a:t>
            </a:r>
          </a:p>
        </p:txBody>
      </p:sp>
      <p:sp>
        <p:nvSpPr>
          <p:cNvPr id="24582" name="Text Box 6"/>
          <p:cNvSpPr txBox="1">
            <a:spLocks noChangeArrowheads="1"/>
          </p:cNvSpPr>
          <p:nvPr/>
        </p:nvSpPr>
        <p:spPr bwMode="auto">
          <a:xfrm>
            <a:off x="152400" y="1219200"/>
            <a:ext cx="8458200" cy="2154436"/>
          </a:xfrm>
          <a:prstGeom prst="rect">
            <a:avLst/>
          </a:prstGeom>
          <a:noFill/>
          <a:ln w="9525">
            <a:noFill/>
            <a:miter lim="800000"/>
            <a:headEnd/>
            <a:tailEnd/>
          </a:ln>
        </p:spPr>
        <p:txBody>
          <a:bodyPr>
            <a:spAutoFit/>
          </a:bodyPr>
          <a:lstStyle/>
          <a:p>
            <a:pPr>
              <a:spcBef>
                <a:spcPct val="50000"/>
              </a:spcBef>
            </a:pPr>
            <a:r>
              <a:rPr lang="en-US" sz="2800" dirty="0">
                <a:solidFill>
                  <a:srgbClr val="FFE701"/>
                </a:solidFill>
              </a:rPr>
              <a:t>slope = </a:t>
            </a:r>
            <a:r>
              <a:rPr lang="en-US" sz="2800" dirty="0" smtClean="0">
                <a:solidFill>
                  <a:srgbClr val="FFE701"/>
                </a:solidFill>
              </a:rPr>
              <a:t>1.197; </a:t>
            </a:r>
            <a:r>
              <a:rPr lang="en-US" sz="2800" dirty="0">
                <a:solidFill>
                  <a:srgbClr val="FFE701"/>
                </a:solidFill>
              </a:rPr>
              <a:t>For every 1 cm increase in femur length, </a:t>
            </a:r>
            <a:r>
              <a:rPr lang="en-US" sz="3600" b="1" u="sng" dirty="0" smtClean="0">
                <a:solidFill>
                  <a:schemeClr val="bg1"/>
                </a:solidFill>
              </a:rPr>
              <a:t>the model predicts</a:t>
            </a:r>
            <a:r>
              <a:rPr lang="en-US" sz="3600" b="1" dirty="0" smtClean="0">
                <a:solidFill>
                  <a:schemeClr val="bg1"/>
                </a:solidFill>
              </a:rPr>
              <a:t> </a:t>
            </a:r>
            <a:r>
              <a:rPr lang="en-US" sz="2800" dirty="0" smtClean="0">
                <a:solidFill>
                  <a:srgbClr val="FFE701"/>
                </a:solidFill>
              </a:rPr>
              <a:t>an increase in </a:t>
            </a:r>
            <a:r>
              <a:rPr lang="en-US" sz="2800" dirty="0" err="1">
                <a:solidFill>
                  <a:srgbClr val="FFE701"/>
                </a:solidFill>
              </a:rPr>
              <a:t>humerus</a:t>
            </a:r>
            <a:r>
              <a:rPr lang="en-US" sz="2800" dirty="0">
                <a:solidFill>
                  <a:srgbClr val="FFE701"/>
                </a:solidFill>
              </a:rPr>
              <a:t> length </a:t>
            </a:r>
            <a:r>
              <a:rPr lang="en-US" sz="2800" dirty="0" smtClean="0">
                <a:solidFill>
                  <a:srgbClr val="FFE701"/>
                </a:solidFill>
              </a:rPr>
              <a:t>of 1.197 cm.</a:t>
            </a:r>
            <a:endParaRPr lang="en-US" sz="2800" dirty="0">
              <a:solidFill>
                <a:srgbClr val="FFE701"/>
              </a:solidFill>
            </a:endParaRPr>
          </a:p>
          <a:p>
            <a:pPr>
              <a:spcBef>
                <a:spcPct val="50000"/>
              </a:spcBef>
            </a:pPr>
            <a:endParaRPr lang="en-US" sz="2800" dirty="0">
              <a:solidFill>
                <a:srgbClr val="FFE701"/>
              </a:solidFill>
            </a:endParaRPr>
          </a:p>
        </p:txBody>
      </p:sp>
      <p:sp>
        <p:nvSpPr>
          <p:cNvPr id="24583" name="Text Box 7"/>
          <p:cNvSpPr txBox="1">
            <a:spLocks noChangeArrowheads="1"/>
          </p:cNvSpPr>
          <p:nvPr/>
        </p:nvSpPr>
        <p:spPr bwMode="auto">
          <a:xfrm>
            <a:off x="152400" y="2895600"/>
            <a:ext cx="8686800" cy="1600438"/>
          </a:xfrm>
          <a:prstGeom prst="rect">
            <a:avLst/>
          </a:prstGeom>
          <a:noFill/>
          <a:ln w="9525">
            <a:noFill/>
            <a:miter lim="800000"/>
            <a:headEnd/>
            <a:tailEnd/>
          </a:ln>
        </p:spPr>
        <p:txBody>
          <a:bodyPr wrap="square">
            <a:spAutoFit/>
          </a:bodyPr>
          <a:lstStyle/>
          <a:p>
            <a:pPr>
              <a:spcBef>
                <a:spcPct val="50000"/>
              </a:spcBef>
            </a:pPr>
            <a:r>
              <a:rPr lang="en-US" sz="2800" dirty="0">
                <a:solidFill>
                  <a:srgbClr val="FFE701"/>
                </a:solidFill>
              </a:rPr>
              <a:t>y-intercept ; When the femur length is 0 cm, the </a:t>
            </a:r>
            <a:r>
              <a:rPr lang="en-US" sz="2800" dirty="0" err="1">
                <a:solidFill>
                  <a:srgbClr val="FFE701"/>
                </a:solidFill>
              </a:rPr>
              <a:t>humerus</a:t>
            </a:r>
            <a:r>
              <a:rPr lang="en-US" sz="2800" dirty="0">
                <a:solidFill>
                  <a:srgbClr val="FFE701"/>
                </a:solidFill>
              </a:rPr>
              <a:t> length is </a:t>
            </a:r>
            <a:r>
              <a:rPr lang="en-US" sz="2800" b="1" u="sng" dirty="0" smtClean="0">
                <a:solidFill>
                  <a:schemeClr val="bg1"/>
                </a:solidFill>
              </a:rPr>
              <a:t>predicted to be</a:t>
            </a:r>
            <a:r>
              <a:rPr lang="en-US" sz="2800" b="1" dirty="0" smtClean="0">
                <a:solidFill>
                  <a:schemeClr val="bg1"/>
                </a:solidFill>
              </a:rPr>
              <a:t> </a:t>
            </a:r>
            <a:r>
              <a:rPr lang="en-US" sz="2800" dirty="0" smtClean="0">
                <a:solidFill>
                  <a:srgbClr val="FFE701"/>
                </a:solidFill>
              </a:rPr>
              <a:t>about </a:t>
            </a:r>
            <a:r>
              <a:rPr lang="en-US" sz="2800" dirty="0">
                <a:solidFill>
                  <a:srgbClr val="FFE701"/>
                </a:solidFill>
              </a:rPr>
              <a:t>-3.660 cm.</a:t>
            </a:r>
          </a:p>
          <a:p>
            <a:pPr>
              <a:spcBef>
                <a:spcPct val="50000"/>
              </a:spcBef>
            </a:pPr>
            <a:r>
              <a:rPr lang="en-US" sz="2000" i="1" dirty="0" smtClean="0">
                <a:solidFill>
                  <a:srgbClr val="FFE701"/>
                </a:solidFill>
              </a:rPr>
              <a:t>(Of </a:t>
            </a:r>
            <a:r>
              <a:rPr lang="en-US" sz="2000" i="1" dirty="0">
                <a:solidFill>
                  <a:srgbClr val="FFE701"/>
                </a:solidFill>
              </a:rPr>
              <a:t>course, this is </a:t>
            </a:r>
            <a:r>
              <a:rPr lang="en-US" sz="2000" i="1" dirty="0" smtClean="0">
                <a:solidFill>
                  <a:srgbClr val="FFE701"/>
                </a:solidFill>
              </a:rPr>
              <a:t>ridiculous… an </a:t>
            </a:r>
            <a:r>
              <a:rPr lang="en-US" sz="2000" i="1" dirty="0">
                <a:solidFill>
                  <a:srgbClr val="FFE701"/>
                </a:solidFill>
              </a:rPr>
              <a:t>example of </a:t>
            </a:r>
            <a:r>
              <a:rPr lang="en-US" sz="2800" b="1" i="1" dirty="0" smtClean="0">
                <a:solidFill>
                  <a:schemeClr val="bg1"/>
                </a:solidFill>
              </a:rPr>
              <a:t>extrapolation</a:t>
            </a:r>
            <a:r>
              <a:rPr lang="en-US" sz="2000" i="1" dirty="0" smtClean="0">
                <a:solidFill>
                  <a:srgbClr val="FFE701"/>
                </a:solidFill>
              </a:rPr>
              <a:t>)</a:t>
            </a:r>
            <a:endParaRPr lang="en-US" sz="2000" i="1" dirty="0">
              <a:solidFill>
                <a:srgbClr val="FFE701"/>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416088965"/>
              </p:ext>
            </p:extLst>
          </p:nvPr>
        </p:nvGraphicFramePr>
        <p:xfrm>
          <a:off x="3393743" y="215900"/>
          <a:ext cx="5265103" cy="654050"/>
        </p:xfrm>
        <a:graphic>
          <a:graphicData uri="http://schemas.openxmlformats.org/presentationml/2006/ole">
            <mc:AlternateContent xmlns:mc="http://schemas.openxmlformats.org/markup-compatibility/2006">
              <mc:Choice xmlns:v="urn:schemas-microsoft-com:vml" Requires="v">
                <p:oleObj spid="_x0000_s601115" name="Equation" r:id="rId3" imgW="2044440" imgH="253800" progId="Equation.DSMT4">
                  <p:embed/>
                </p:oleObj>
              </mc:Choice>
              <mc:Fallback>
                <p:oleObj name="Equation" r:id="rId3" imgW="2044440" imgH="253800" progId="Equation.DSMT4">
                  <p:embed/>
                  <p:pic>
                    <p:nvPicPr>
                      <p:cNvPr id="0" name=""/>
                      <p:cNvPicPr/>
                      <p:nvPr/>
                    </p:nvPicPr>
                    <p:blipFill>
                      <a:blip r:embed="rId4"/>
                      <a:stretch>
                        <a:fillRect/>
                      </a:stretch>
                    </p:blipFill>
                    <p:spPr>
                      <a:xfrm>
                        <a:off x="3393743" y="215900"/>
                        <a:ext cx="5265103" cy="654050"/>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84088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10" presetClass="exit" presetSubtype="0" fill="hold" grpId="0" nodeType="withEffect">
                                  <p:stCondLst>
                                    <p:cond delay="0"/>
                                  </p:stCondLst>
                                  <p:childTnLst>
                                    <p:animEffect transition="out" filter="fade">
                                      <p:cBhvr>
                                        <p:cTn id="22" dur="2000"/>
                                        <p:tgtEl>
                                          <p:spTgt spid="24581"/>
                                        </p:tgtEl>
                                      </p:cBhvr>
                                    </p:animEffect>
                                    <p:set>
                                      <p:cBhvr>
                                        <p:cTn id="23" dur="1" fill="hold">
                                          <p:stCondLst>
                                            <p:cond delay="1999"/>
                                          </p:stCondLst>
                                        </p:cTn>
                                        <p:tgtEl>
                                          <p:spTgt spid="2458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458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45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P spid="24582" grpId="0"/>
      <p:bldP spid="2458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F6600"/>
        </a:solidFill>
        <a:effectLst/>
      </p:bgPr>
    </p:bg>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Slide 7- </a:t>
            </a:r>
            <a:fld id="{70C59992-EA04-472A-B3C4-3D8CCE92A14F}" type="slidenum">
              <a:rPr lang="en-US"/>
              <a:pPr/>
              <a:t>3</a:t>
            </a:fld>
            <a:endParaRPr lang="en-CA"/>
          </a:p>
        </p:txBody>
      </p:sp>
      <p:sp>
        <p:nvSpPr>
          <p:cNvPr id="529410" name="Rectangle 2"/>
          <p:cNvSpPr>
            <a:spLocks noGrp="1" noChangeArrowheads="1"/>
          </p:cNvSpPr>
          <p:nvPr>
            <p:ph type="body" idx="1"/>
          </p:nvPr>
        </p:nvSpPr>
        <p:spPr>
          <a:xfrm>
            <a:off x="315913" y="762000"/>
            <a:ext cx="8294687" cy="4572000"/>
          </a:xfrm>
        </p:spPr>
        <p:txBody>
          <a:bodyPr/>
          <a:lstStyle/>
          <a:p>
            <a:pPr marL="0" indent="0">
              <a:buNone/>
            </a:pPr>
            <a:r>
              <a:rPr lang="en-US" dirty="0" smtClean="0">
                <a:solidFill>
                  <a:srgbClr val="FFFF00"/>
                </a:solidFill>
              </a:rPr>
              <a:t>If you are asked to “describe the association” in a scatterplot, you must discuss these three things:</a:t>
            </a:r>
            <a:endParaRPr lang="en-US" dirty="0">
              <a:solidFill>
                <a:srgbClr val="FFFF00"/>
              </a:solidFill>
            </a:endParaRPr>
          </a:p>
          <a:p>
            <a:pPr marL="514350" indent="-514350">
              <a:buFont typeface="+mj-lt"/>
              <a:buAutoNum type="arabicPeriod"/>
            </a:pPr>
            <a:r>
              <a:rPr lang="en-US" dirty="0" smtClean="0">
                <a:solidFill>
                  <a:schemeClr val="bg1"/>
                </a:solidFill>
                <a:latin typeface="Gotham Black" pitchFamily="50" charset="0"/>
              </a:rPr>
              <a:t>STRENGTH</a:t>
            </a:r>
            <a:r>
              <a:rPr lang="en-US" dirty="0" smtClean="0">
                <a:solidFill>
                  <a:schemeClr val="bg1"/>
                </a:solidFill>
              </a:rPr>
              <a:t> </a:t>
            </a:r>
            <a:r>
              <a:rPr lang="en-US" dirty="0" smtClean="0">
                <a:solidFill>
                  <a:srgbClr val="FFFF00"/>
                </a:solidFill>
              </a:rPr>
              <a:t>(weak, moderate, strong)</a:t>
            </a:r>
          </a:p>
          <a:p>
            <a:pPr marL="514350" indent="-514350">
              <a:buFont typeface="+mj-lt"/>
              <a:buAutoNum type="arabicPeriod"/>
            </a:pPr>
            <a:r>
              <a:rPr lang="en-US" dirty="0" smtClean="0">
                <a:solidFill>
                  <a:schemeClr val="bg1"/>
                </a:solidFill>
                <a:latin typeface="Gotham Black" pitchFamily="50" charset="0"/>
              </a:rPr>
              <a:t>FORM</a:t>
            </a:r>
            <a:r>
              <a:rPr lang="en-US" dirty="0" smtClean="0">
                <a:solidFill>
                  <a:schemeClr val="bg1"/>
                </a:solidFill>
              </a:rPr>
              <a:t> </a:t>
            </a:r>
            <a:r>
              <a:rPr lang="en-US" dirty="0" smtClean="0">
                <a:solidFill>
                  <a:srgbClr val="FFFF00"/>
                </a:solidFill>
              </a:rPr>
              <a:t>(linear or non-linear)</a:t>
            </a:r>
          </a:p>
          <a:p>
            <a:pPr marL="514350" indent="-514350">
              <a:buFont typeface="+mj-lt"/>
              <a:buAutoNum type="arabicPeriod"/>
            </a:pPr>
            <a:r>
              <a:rPr lang="en-US" dirty="0" smtClean="0">
                <a:solidFill>
                  <a:schemeClr val="bg1"/>
                </a:solidFill>
                <a:latin typeface="Gotham Black" pitchFamily="50" charset="0"/>
              </a:rPr>
              <a:t>DIRECTION</a:t>
            </a:r>
            <a:r>
              <a:rPr lang="en-US" dirty="0" smtClean="0">
                <a:solidFill>
                  <a:schemeClr val="bg1"/>
                </a:solidFill>
              </a:rPr>
              <a:t> </a:t>
            </a:r>
            <a:r>
              <a:rPr lang="en-US" dirty="0" smtClean="0">
                <a:solidFill>
                  <a:srgbClr val="FFFF00"/>
                </a:solidFill>
              </a:rPr>
              <a:t>(positive? negative?)</a:t>
            </a:r>
            <a:endParaRPr lang="en-US" dirty="0">
              <a:solidFill>
                <a:srgbClr val="FFFF00"/>
              </a:solidFill>
            </a:endParaRPr>
          </a:p>
        </p:txBody>
      </p:sp>
      <p:sp>
        <p:nvSpPr>
          <p:cNvPr id="529411" name="Rectangle 3"/>
          <p:cNvSpPr>
            <a:spLocks noGrp="1" noChangeArrowheads="1"/>
          </p:cNvSpPr>
          <p:nvPr>
            <p:ph type="title"/>
          </p:nvPr>
        </p:nvSpPr>
        <p:spPr>
          <a:xfrm>
            <a:off x="76200" y="152400"/>
            <a:ext cx="8305800" cy="611187"/>
          </a:xfrm>
        </p:spPr>
        <p:txBody>
          <a:bodyPr/>
          <a:lstStyle/>
          <a:p>
            <a:r>
              <a:rPr lang="en-US" sz="4000" dirty="0" smtClean="0">
                <a:solidFill>
                  <a:srgbClr val="FFFF00"/>
                </a:solidFill>
                <a:latin typeface="Gotham Medium" pitchFamily="50" charset="0"/>
              </a:rPr>
              <a:t>DESCRIBING ASSOCIATION</a:t>
            </a:r>
            <a:endParaRPr lang="en-US" sz="4000" dirty="0">
              <a:solidFill>
                <a:srgbClr val="FFFF00"/>
              </a:solidFill>
              <a:latin typeface="Gotham Medium" pitchFamily="50" charset="0"/>
            </a:endParaRPr>
          </a:p>
        </p:txBody>
      </p:sp>
      <p:pic>
        <p:nvPicPr>
          <p:cNvPr id="529412" name="Picture 4" descr="07-03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505200"/>
            <a:ext cx="3613088" cy="2725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94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94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94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2530" name="TextBox 1"/>
          <p:cNvSpPr txBox="1">
            <a:spLocks noChangeArrowheads="1"/>
          </p:cNvSpPr>
          <p:nvPr/>
        </p:nvSpPr>
        <p:spPr bwMode="auto">
          <a:xfrm>
            <a:off x="381000" y="152400"/>
            <a:ext cx="8382000" cy="1384300"/>
          </a:xfrm>
          <a:prstGeom prst="rect">
            <a:avLst/>
          </a:prstGeom>
          <a:noFill/>
          <a:ln w="9525">
            <a:noFill/>
            <a:miter lim="800000"/>
            <a:headEnd/>
            <a:tailEnd/>
          </a:ln>
        </p:spPr>
        <p:txBody>
          <a:bodyPr>
            <a:spAutoFit/>
          </a:bodyPr>
          <a:lstStyle/>
          <a:p>
            <a:pPr algn="ctr"/>
            <a:r>
              <a:rPr lang="en-US" sz="2800" u="sng" dirty="0">
                <a:solidFill>
                  <a:srgbClr val="FFE701"/>
                </a:solidFill>
              </a:rPr>
              <a:t>Residuals</a:t>
            </a:r>
          </a:p>
          <a:p>
            <a:pPr algn="ctr"/>
            <a:r>
              <a:rPr lang="en-US" sz="2800" dirty="0">
                <a:solidFill>
                  <a:srgbClr val="FFE701"/>
                </a:solidFill>
              </a:rPr>
              <a:t>Since our line misses many of the points, a residual is a measure of the “miss.”</a:t>
            </a:r>
          </a:p>
        </p:txBody>
      </p:sp>
      <p:sp>
        <p:nvSpPr>
          <p:cNvPr id="3" name="TextBox 2"/>
          <p:cNvSpPr txBox="1">
            <a:spLocks noChangeArrowheads="1"/>
          </p:cNvSpPr>
          <p:nvPr/>
        </p:nvSpPr>
        <p:spPr bwMode="auto">
          <a:xfrm>
            <a:off x="685800" y="2057400"/>
            <a:ext cx="7772400" cy="523875"/>
          </a:xfrm>
          <a:prstGeom prst="rect">
            <a:avLst/>
          </a:prstGeom>
          <a:noFill/>
          <a:ln w="9525">
            <a:noFill/>
            <a:miter lim="800000"/>
            <a:headEnd/>
            <a:tailEnd/>
          </a:ln>
        </p:spPr>
        <p:txBody>
          <a:bodyPr>
            <a:spAutoFit/>
          </a:bodyPr>
          <a:lstStyle/>
          <a:p>
            <a:r>
              <a:rPr lang="en-US" sz="2800">
                <a:solidFill>
                  <a:srgbClr val="FFE701"/>
                </a:solidFill>
              </a:rPr>
              <a:t>residual = y – </a:t>
            </a:r>
            <a:r>
              <a:rPr lang="cy-GB" sz="2800">
                <a:solidFill>
                  <a:srgbClr val="FFE701"/>
                </a:solidFill>
              </a:rPr>
              <a:t>ŷ     (actual – predicted)</a:t>
            </a:r>
            <a:r>
              <a:rPr lang="en-US" sz="2800">
                <a:solidFill>
                  <a:srgbClr val="FFE701"/>
                </a:solidFill>
              </a:rPr>
              <a:t> </a:t>
            </a:r>
          </a:p>
        </p:txBody>
      </p:sp>
      <p:cxnSp>
        <p:nvCxnSpPr>
          <p:cNvPr id="12" name="Straight Connector 11"/>
          <p:cNvCxnSpPr>
            <a:cxnSpLocks noChangeShapeType="1"/>
          </p:cNvCxnSpPr>
          <p:nvPr/>
        </p:nvCxnSpPr>
        <p:spPr bwMode="auto">
          <a:xfrm flipV="1">
            <a:off x="990600" y="3200400"/>
            <a:ext cx="6553200" cy="2362200"/>
          </a:xfrm>
          <a:prstGeom prst="line">
            <a:avLst/>
          </a:prstGeom>
          <a:noFill/>
          <a:ln w="50800" algn="ctr">
            <a:solidFill>
              <a:schemeClr val="bg1"/>
            </a:solidFill>
            <a:round/>
            <a:headEnd/>
            <a:tailEnd/>
          </a:ln>
        </p:spPr>
      </p:cxnSp>
      <p:sp>
        <p:nvSpPr>
          <p:cNvPr id="15" name="Oval 14"/>
          <p:cNvSpPr>
            <a:spLocks noChangeArrowheads="1"/>
          </p:cNvSpPr>
          <p:nvPr/>
        </p:nvSpPr>
        <p:spPr bwMode="auto">
          <a:xfrm>
            <a:off x="5486400" y="3962400"/>
            <a:ext cx="228600" cy="228600"/>
          </a:xfrm>
          <a:prstGeom prst="ellipse">
            <a:avLst/>
          </a:prstGeom>
          <a:solidFill>
            <a:schemeClr val="accent1"/>
          </a:solidFill>
          <a:ln w="9525" algn="ctr">
            <a:solidFill>
              <a:schemeClr val="tx1"/>
            </a:solidFill>
            <a:round/>
            <a:headEnd/>
            <a:tailEnd/>
          </a:ln>
        </p:spPr>
        <p:txBody>
          <a:bodyPr/>
          <a:lstStyle/>
          <a:p>
            <a:endParaRPr lang="en-US" sz="2800">
              <a:solidFill>
                <a:srgbClr val="FFE701"/>
              </a:solidFill>
            </a:endParaRPr>
          </a:p>
        </p:txBody>
      </p:sp>
      <p:sp>
        <p:nvSpPr>
          <p:cNvPr id="16" name="Oval 15"/>
          <p:cNvSpPr>
            <a:spLocks noChangeArrowheads="1"/>
          </p:cNvSpPr>
          <p:nvPr/>
        </p:nvSpPr>
        <p:spPr bwMode="auto">
          <a:xfrm>
            <a:off x="7239000" y="3200400"/>
            <a:ext cx="228600" cy="228600"/>
          </a:xfrm>
          <a:prstGeom prst="ellipse">
            <a:avLst/>
          </a:prstGeom>
          <a:solidFill>
            <a:schemeClr val="accent1"/>
          </a:solidFill>
          <a:ln w="9525" algn="ctr">
            <a:solidFill>
              <a:schemeClr val="tx1"/>
            </a:solidFill>
            <a:round/>
            <a:headEnd/>
            <a:tailEnd/>
          </a:ln>
        </p:spPr>
        <p:txBody>
          <a:bodyPr/>
          <a:lstStyle/>
          <a:p>
            <a:endParaRPr lang="en-US" sz="2800">
              <a:solidFill>
                <a:srgbClr val="FFE701"/>
              </a:solidFill>
            </a:endParaRPr>
          </a:p>
        </p:txBody>
      </p:sp>
      <p:sp>
        <p:nvSpPr>
          <p:cNvPr id="17" name="Oval 16"/>
          <p:cNvSpPr>
            <a:spLocks noChangeArrowheads="1"/>
          </p:cNvSpPr>
          <p:nvPr/>
        </p:nvSpPr>
        <p:spPr bwMode="auto">
          <a:xfrm>
            <a:off x="1447800" y="4876800"/>
            <a:ext cx="228600" cy="228600"/>
          </a:xfrm>
          <a:prstGeom prst="ellipse">
            <a:avLst/>
          </a:prstGeom>
          <a:solidFill>
            <a:schemeClr val="accent1"/>
          </a:solidFill>
          <a:ln w="9525" algn="ctr">
            <a:solidFill>
              <a:schemeClr val="tx1"/>
            </a:solidFill>
            <a:round/>
            <a:headEnd/>
            <a:tailEnd/>
          </a:ln>
        </p:spPr>
        <p:txBody>
          <a:bodyPr/>
          <a:lstStyle/>
          <a:p>
            <a:endParaRPr lang="en-US" sz="2800">
              <a:solidFill>
                <a:srgbClr val="FFE701"/>
              </a:solidFill>
            </a:endParaRPr>
          </a:p>
        </p:txBody>
      </p:sp>
      <p:cxnSp>
        <p:nvCxnSpPr>
          <p:cNvPr id="19" name="Straight Connector 18"/>
          <p:cNvCxnSpPr>
            <a:cxnSpLocks noChangeShapeType="1"/>
          </p:cNvCxnSpPr>
          <p:nvPr/>
        </p:nvCxnSpPr>
        <p:spPr bwMode="auto">
          <a:xfrm>
            <a:off x="4310063" y="3276600"/>
            <a:ext cx="33337" cy="1100138"/>
          </a:xfrm>
          <a:prstGeom prst="line">
            <a:avLst/>
          </a:prstGeom>
          <a:noFill/>
          <a:ln w="50800" algn="ctr">
            <a:solidFill>
              <a:schemeClr val="bg1"/>
            </a:solidFill>
            <a:round/>
            <a:headEnd/>
            <a:tailEnd/>
          </a:ln>
        </p:spPr>
      </p:cxnSp>
      <p:cxnSp>
        <p:nvCxnSpPr>
          <p:cNvPr id="21" name="Straight Connector 20"/>
          <p:cNvCxnSpPr>
            <a:cxnSpLocks noChangeShapeType="1"/>
          </p:cNvCxnSpPr>
          <p:nvPr/>
        </p:nvCxnSpPr>
        <p:spPr bwMode="auto">
          <a:xfrm flipH="1" flipV="1">
            <a:off x="2590800" y="4995863"/>
            <a:ext cx="42863" cy="1023937"/>
          </a:xfrm>
          <a:prstGeom prst="line">
            <a:avLst/>
          </a:prstGeom>
          <a:noFill/>
          <a:ln w="50800" algn="ctr">
            <a:solidFill>
              <a:schemeClr val="bg1"/>
            </a:solidFill>
            <a:round/>
            <a:headEnd/>
            <a:tailEnd/>
          </a:ln>
        </p:spPr>
      </p:cxnSp>
      <p:sp>
        <p:nvSpPr>
          <p:cNvPr id="22" name="TextBox 21"/>
          <p:cNvSpPr txBox="1">
            <a:spLocks noChangeArrowheads="1"/>
          </p:cNvSpPr>
          <p:nvPr/>
        </p:nvSpPr>
        <p:spPr bwMode="auto">
          <a:xfrm>
            <a:off x="5410200" y="4648200"/>
            <a:ext cx="3200400" cy="1816100"/>
          </a:xfrm>
          <a:prstGeom prst="rect">
            <a:avLst/>
          </a:prstGeom>
          <a:noFill/>
          <a:ln w="9525">
            <a:noFill/>
            <a:miter lim="800000"/>
            <a:headEnd/>
            <a:tailEnd/>
          </a:ln>
        </p:spPr>
        <p:txBody>
          <a:bodyPr>
            <a:spAutoFit/>
          </a:bodyPr>
          <a:lstStyle/>
          <a:p>
            <a:r>
              <a:rPr lang="en-US" sz="2800" dirty="0">
                <a:solidFill>
                  <a:srgbClr val="FFE701"/>
                </a:solidFill>
              </a:rPr>
              <a:t>a residual is the vertical distance from the point to the line</a:t>
            </a:r>
          </a:p>
        </p:txBody>
      </p:sp>
      <p:sp>
        <p:nvSpPr>
          <p:cNvPr id="14" name="Oval 13"/>
          <p:cNvSpPr>
            <a:spLocks noChangeArrowheads="1"/>
          </p:cNvSpPr>
          <p:nvPr/>
        </p:nvSpPr>
        <p:spPr bwMode="auto">
          <a:xfrm>
            <a:off x="2514600" y="5867400"/>
            <a:ext cx="228600" cy="228600"/>
          </a:xfrm>
          <a:prstGeom prst="ellipse">
            <a:avLst/>
          </a:prstGeom>
          <a:solidFill>
            <a:schemeClr val="accent1"/>
          </a:solidFill>
          <a:ln w="9525" algn="ctr">
            <a:solidFill>
              <a:schemeClr val="tx1"/>
            </a:solidFill>
            <a:round/>
            <a:headEnd/>
            <a:tailEnd/>
          </a:ln>
        </p:spPr>
        <p:txBody>
          <a:bodyPr/>
          <a:lstStyle/>
          <a:p>
            <a:endParaRPr lang="en-US" sz="2800">
              <a:solidFill>
                <a:srgbClr val="FFE701"/>
              </a:solidFill>
            </a:endParaRPr>
          </a:p>
        </p:txBody>
      </p:sp>
      <p:sp>
        <p:nvSpPr>
          <p:cNvPr id="13" name="Oval 12"/>
          <p:cNvSpPr>
            <a:spLocks noChangeArrowheads="1"/>
          </p:cNvSpPr>
          <p:nvPr/>
        </p:nvSpPr>
        <p:spPr bwMode="auto">
          <a:xfrm>
            <a:off x="4191000" y="3200400"/>
            <a:ext cx="228600" cy="228600"/>
          </a:xfrm>
          <a:prstGeom prst="ellipse">
            <a:avLst/>
          </a:prstGeom>
          <a:solidFill>
            <a:schemeClr val="accent1"/>
          </a:solidFill>
          <a:ln w="9525" algn="ctr">
            <a:solidFill>
              <a:schemeClr val="tx1"/>
            </a:solidFill>
            <a:round/>
            <a:headEnd/>
            <a:tailEnd/>
          </a:ln>
        </p:spPr>
        <p:txBody>
          <a:bodyPr/>
          <a:lstStyle/>
          <a:p>
            <a:endParaRPr lang="en-US" sz="2800">
              <a:solidFill>
                <a:srgbClr val="FFE701"/>
              </a:solidFill>
            </a:endParaRPr>
          </a:p>
        </p:txBody>
      </p:sp>
    </p:spTree>
    <p:extLst>
      <p:ext uri="{BB962C8B-B14F-4D97-AF65-F5344CB8AC3E}">
        <p14:creationId xmlns:p14="http://schemas.microsoft.com/office/powerpoint/2010/main" val="187150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16" grpId="0" animBg="1"/>
      <p:bldP spid="17" grpId="0" animBg="1"/>
      <p:bldP spid="22" grpId="0"/>
      <p:bldP spid="14"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3554" name="TextBox 8"/>
          <p:cNvSpPr txBox="1">
            <a:spLocks noChangeArrowheads="1"/>
          </p:cNvSpPr>
          <p:nvPr/>
        </p:nvSpPr>
        <p:spPr bwMode="auto">
          <a:xfrm>
            <a:off x="457200" y="381000"/>
            <a:ext cx="8305800" cy="584200"/>
          </a:xfrm>
          <a:prstGeom prst="rect">
            <a:avLst/>
          </a:prstGeom>
          <a:noFill/>
          <a:ln w="9525">
            <a:noFill/>
            <a:miter lim="800000"/>
            <a:headEnd/>
            <a:tailEnd/>
          </a:ln>
        </p:spPr>
        <p:txBody>
          <a:bodyPr>
            <a:spAutoFit/>
          </a:bodyPr>
          <a:lstStyle/>
          <a:p>
            <a:r>
              <a:rPr lang="en-US" sz="3200">
                <a:solidFill>
                  <a:srgbClr val="FFE701"/>
                </a:solidFill>
              </a:rPr>
              <a:t>What is the residual for the point (56, 63)?</a:t>
            </a:r>
          </a:p>
        </p:txBody>
      </p:sp>
      <p:sp>
        <p:nvSpPr>
          <p:cNvPr id="11" name="TextBox 10"/>
          <p:cNvSpPr txBox="1">
            <a:spLocks noChangeArrowheads="1"/>
          </p:cNvSpPr>
          <p:nvPr/>
        </p:nvSpPr>
        <p:spPr bwMode="auto">
          <a:xfrm>
            <a:off x="685800" y="1219200"/>
            <a:ext cx="7772400" cy="584200"/>
          </a:xfrm>
          <a:prstGeom prst="rect">
            <a:avLst/>
          </a:prstGeom>
          <a:noFill/>
          <a:ln w="9525">
            <a:noFill/>
            <a:miter lim="800000"/>
            <a:headEnd/>
            <a:tailEnd/>
          </a:ln>
        </p:spPr>
        <p:txBody>
          <a:bodyPr>
            <a:spAutoFit/>
          </a:bodyPr>
          <a:lstStyle/>
          <a:p>
            <a:r>
              <a:rPr lang="en-US" sz="3200" dirty="0" smtClean="0">
                <a:solidFill>
                  <a:srgbClr val="FFE701"/>
                </a:solidFill>
              </a:rPr>
              <a:t>residual (e) </a:t>
            </a:r>
            <a:r>
              <a:rPr lang="en-US" sz="3200" dirty="0">
                <a:solidFill>
                  <a:srgbClr val="FFE701"/>
                </a:solidFill>
              </a:rPr>
              <a:t>= y – </a:t>
            </a:r>
            <a:r>
              <a:rPr lang="cy-GB" sz="3200" dirty="0">
                <a:solidFill>
                  <a:srgbClr val="FFE701"/>
                </a:solidFill>
              </a:rPr>
              <a:t>ŷ </a:t>
            </a:r>
            <a:r>
              <a:rPr lang="en-US" sz="3200" dirty="0">
                <a:solidFill>
                  <a:srgbClr val="FFE701"/>
                </a:solidFill>
              </a:rPr>
              <a:t> </a:t>
            </a:r>
          </a:p>
        </p:txBody>
      </p:sp>
      <p:sp>
        <p:nvSpPr>
          <p:cNvPr id="12" name="TextBox 11"/>
          <p:cNvSpPr txBox="1">
            <a:spLocks noChangeArrowheads="1"/>
          </p:cNvSpPr>
          <p:nvPr/>
        </p:nvSpPr>
        <p:spPr bwMode="auto">
          <a:xfrm>
            <a:off x="685800" y="1981200"/>
            <a:ext cx="5334000" cy="584200"/>
          </a:xfrm>
          <a:prstGeom prst="rect">
            <a:avLst/>
          </a:prstGeom>
          <a:noFill/>
          <a:ln w="9525">
            <a:noFill/>
            <a:miter lim="800000"/>
            <a:headEnd/>
            <a:tailEnd/>
          </a:ln>
        </p:spPr>
        <p:txBody>
          <a:bodyPr>
            <a:spAutoFit/>
          </a:bodyPr>
          <a:lstStyle/>
          <a:p>
            <a:r>
              <a:rPr lang="en-US" sz="3200">
                <a:solidFill>
                  <a:srgbClr val="FFE701"/>
                </a:solidFill>
                <a:cs typeface="Arial" charset="0"/>
              </a:rPr>
              <a:t>ŷ</a:t>
            </a:r>
            <a:r>
              <a:rPr lang="en-US" sz="3200">
                <a:solidFill>
                  <a:srgbClr val="FFE701"/>
                </a:solidFill>
              </a:rPr>
              <a:t> = 1.197x – 3.660</a:t>
            </a:r>
          </a:p>
        </p:txBody>
      </p:sp>
      <p:sp>
        <p:nvSpPr>
          <p:cNvPr id="13" name="TextBox 12"/>
          <p:cNvSpPr txBox="1">
            <a:spLocks noChangeArrowheads="1"/>
          </p:cNvSpPr>
          <p:nvPr/>
        </p:nvSpPr>
        <p:spPr bwMode="auto">
          <a:xfrm>
            <a:off x="685800" y="2819400"/>
            <a:ext cx="6934200" cy="584200"/>
          </a:xfrm>
          <a:prstGeom prst="rect">
            <a:avLst/>
          </a:prstGeom>
          <a:noFill/>
          <a:ln w="9525">
            <a:noFill/>
            <a:miter lim="800000"/>
            <a:headEnd/>
            <a:tailEnd/>
          </a:ln>
        </p:spPr>
        <p:txBody>
          <a:bodyPr>
            <a:spAutoFit/>
          </a:bodyPr>
          <a:lstStyle/>
          <a:p>
            <a:r>
              <a:rPr lang="en-US" sz="3200" dirty="0">
                <a:solidFill>
                  <a:srgbClr val="FFE701"/>
                </a:solidFill>
                <a:cs typeface="Arial" charset="0"/>
              </a:rPr>
              <a:t>ŷ</a:t>
            </a:r>
            <a:r>
              <a:rPr lang="en-US" sz="3200" dirty="0">
                <a:solidFill>
                  <a:srgbClr val="FFE701"/>
                </a:solidFill>
              </a:rPr>
              <a:t> = 1.197(56) – 3.660 = 63.372</a:t>
            </a:r>
          </a:p>
        </p:txBody>
      </p:sp>
      <p:sp>
        <p:nvSpPr>
          <p:cNvPr id="14" name="TextBox 13"/>
          <p:cNvSpPr txBox="1">
            <a:spLocks noChangeArrowheads="1"/>
          </p:cNvSpPr>
          <p:nvPr/>
        </p:nvSpPr>
        <p:spPr bwMode="auto">
          <a:xfrm>
            <a:off x="609600" y="3429000"/>
            <a:ext cx="7772400" cy="708025"/>
          </a:xfrm>
          <a:prstGeom prst="rect">
            <a:avLst/>
          </a:prstGeom>
          <a:noFill/>
          <a:ln w="9525">
            <a:noFill/>
            <a:miter lim="800000"/>
            <a:headEnd/>
            <a:tailEnd/>
          </a:ln>
        </p:spPr>
        <p:txBody>
          <a:bodyPr>
            <a:spAutoFit/>
          </a:bodyPr>
          <a:lstStyle/>
          <a:p>
            <a:r>
              <a:rPr lang="en-US" sz="3200" dirty="0">
                <a:solidFill>
                  <a:srgbClr val="FFE701"/>
                </a:solidFill>
              </a:rPr>
              <a:t>residual = y – </a:t>
            </a:r>
            <a:r>
              <a:rPr lang="cy-GB" sz="3200" dirty="0">
                <a:solidFill>
                  <a:srgbClr val="FFE701"/>
                </a:solidFill>
              </a:rPr>
              <a:t>ŷ = 63 – 63.372 = </a:t>
            </a:r>
            <a:r>
              <a:rPr lang="cy-GB" sz="4000" dirty="0" smtClean="0">
                <a:solidFill>
                  <a:srgbClr val="FFE701"/>
                </a:solidFill>
              </a:rPr>
              <a:t>-</a:t>
            </a:r>
            <a:r>
              <a:rPr lang="cy-GB" sz="3200" dirty="0" smtClean="0">
                <a:solidFill>
                  <a:srgbClr val="FFE701"/>
                </a:solidFill>
              </a:rPr>
              <a:t>0</a:t>
            </a:r>
            <a:r>
              <a:rPr lang="cy-GB" sz="4000" dirty="0" smtClean="0">
                <a:solidFill>
                  <a:srgbClr val="FFE701"/>
                </a:solidFill>
              </a:rPr>
              <a:t>.</a:t>
            </a:r>
            <a:r>
              <a:rPr lang="cy-GB" sz="3200" dirty="0" smtClean="0">
                <a:solidFill>
                  <a:srgbClr val="FFE701"/>
                </a:solidFill>
              </a:rPr>
              <a:t>372 </a:t>
            </a:r>
            <a:r>
              <a:rPr lang="en-US" sz="3200" dirty="0" smtClean="0">
                <a:solidFill>
                  <a:srgbClr val="FFE701"/>
                </a:solidFill>
              </a:rPr>
              <a:t> </a:t>
            </a:r>
            <a:endParaRPr lang="en-US" sz="3200" dirty="0">
              <a:solidFill>
                <a:srgbClr val="FFE701"/>
              </a:solidFill>
            </a:endParaRPr>
          </a:p>
        </p:txBody>
      </p:sp>
      <p:sp>
        <p:nvSpPr>
          <p:cNvPr id="15" name="TextBox 14"/>
          <p:cNvSpPr txBox="1">
            <a:spLocks noChangeArrowheads="1"/>
          </p:cNvSpPr>
          <p:nvPr/>
        </p:nvSpPr>
        <p:spPr bwMode="auto">
          <a:xfrm>
            <a:off x="609600" y="4191000"/>
            <a:ext cx="7848600" cy="1569660"/>
          </a:xfrm>
          <a:prstGeom prst="rect">
            <a:avLst/>
          </a:prstGeom>
          <a:noFill/>
          <a:ln w="9525">
            <a:noFill/>
            <a:miter lim="800000"/>
            <a:headEnd/>
            <a:tailEnd/>
          </a:ln>
        </p:spPr>
        <p:txBody>
          <a:bodyPr wrap="square">
            <a:spAutoFit/>
          </a:bodyPr>
          <a:lstStyle/>
          <a:p>
            <a:r>
              <a:rPr lang="en-US" sz="3200" dirty="0" smtClean="0">
                <a:solidFill>
                  <a:srgbClr val="FFE701"/>
                </a:solidFill>
              </a:rPr>
              <a:t>This specimen has a </a:t>
            </a:r>
            <a:r>
              <a:rPr lang="en-US" sz="3200" dirty="0" err="1" smtClean="0">
                <a:solidFill>
                  <a:srgbClr val="FFE701"/>
                </a:solidFill>
              </a:rPr>
              <a:t>humerus</a:t>
            </a:r>
            <a:r>
              <a:rPr lang="en-US" sz="3200" dirty="0" smtClean="0">
                <a:solidFill>
                  <a:srgbClr val="FFE701"/>
                </a:solidFill>
              </a:rPr>
              <a:t> length that is 0.372 cm </a:t>
            </a:r>
            <a:r>
              <a:rPr lang="en-US" sz="3200" b="1" dirty="0" smtClean="0">
                <a:solidFill>
                  <a:schemeClr val="bg1"/>
                </a:solidFill>
              </a:rPr>
              <a:t>LESS THAN </a:t>
            </a:r>
            <a:r>
              <a:rPr lang="en-US" sz="3200" dirty="0" smtClean="0">
                <a:solidFill>
                  <a:srgbClr val="FFE701"/>
                </a:solidFill>
              </a:rPr>
              <a:t>what the model predicts based on its femur length.</a:t>
            </a:r>
            <a:endParaRPr lang="en-US" sz="3200" dirty="0">
              <a:solidFill>
                <a:srgbClr val="FFE701"/>
              </a:solidFill>
            </a:endParaRPr>
          </a:p>
        </p:txBody>
      </p:sp>
    </p:spTree>
    <p:extLst>
      <p:ext uri="{BB962C8B-B14F-4D97-AF65-F5344CB8AC3E}">
        <p14:creationId xmlns:p14="http://schemas.microsoft.com/office/powerpoint/2010/main" val="282208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4578" name="TextBox 2"/>
          <p:cNvSpPr txBox="1">
            <a:spLocks noChangeArrowheads="1"/>
          </p:cNvSpPr>
          <p:nvPr/>
        </p:nvSpPr>
        <p:spPr bwMode="auto">
          <a:xfrm>
            <a:off x="152400" y="161925"/>
            <a:ext cx="8839200" cy="523875"/>
          </a:xfrm>
          <a:prstGeom prst="rect">
            <a:avLst/>
          </a:prstGeom>
          <a:noFill/>
          <a:ln w="9525">
            <a:noFill/>
            <a:miter lim="800000"/>
            <a:headEnd/>
            <a:tailEnd/>
          </a:ln>
        </p:spPr>
        <p:txBody>
          <a:bodyPr>
            <a:spAutoFit/>
          </a:bodyPr>
          <a:lstStyle/>
          <a:p>
            <a:pPr algn="ctr"/>
            <a:r>
              <a:rPr lang="en-US" sz="2800">
                <a:solidFill>
                  <a:srgbClr val="FFE701"/>
                </a:solidFill>
              </a:rPr>
              <a:t>A residual plot is a graph of all the residuals.</a:t>
            </a:r>
          </a:p>
        </p:txBody>
      </p:sp>
      <p:pic>
        <p:nvPicPr>
          <p:cNvPr id="38914" name="Picture 2"/>
          <p:cNvPicPr>
            <a:picLocks noChangeAspect="1" noChangeArrowheads="1"/>
          </p:cNvPicPr>
          <p:nvPr/>
        </p:nvPicPr>
        <p:blipFill>
          <a:blip r:embed="rId2" cstate="print"/>
          <a:srcRect/>
          <a:stretch>
            <a:fillRect/>
          </a:stretch>
        </p:blipFill>
        <p:spPr bwMode="auto">
          <a:xfrm>
            <a:off x="609600" y="1143000"/>
            <a:ext cx="3378200" cy="2286000"/>
          </a:xfrm>
          <a:prstGeom prst="rect">
            <a:avLst/>
          </a:prstGeom>
          <a:noFill/>
          <a:ln w="9525">
            <a:noFill/>
            <a:miter lim="800000"/>
            <a:headEnd/>
            <a:tailEnd/>
          </a:ln>
        </p:spPr>
      </p:pic>
      <p:sp>
        <p:nvSpPr>
          <p:cNvPr id="5" name="TextBox 4"/>
          <p:cNvSpPr txBox="1">
            <a:spLocks noChangeArrowheads="1"/>
          </p:cNvSpPr>
          <p:nvPr/>
        </p:nvSpPr>
        <p:spPr bwMode="auto">
          <a:xfrm>
            <a:off x="4953000" y="1219200"/>
            <a:ext cx="3657600" cy="3539430"/>
          </a:xfrm>
          <a:prstGeom prst="rect">
            <a:avLst/>
          </a:prstGeom>
          <a:noFill/>
          <a:ln w="9525">
            <a:noFill/>
            <a:miter lim="800000"/>
            <a:headEnd/>
            <a:tailEnd/>
          </a:ln>
        </p:spPr>
        <p:txBody>
          <a:bodyPr wrap="square">
            <a:spAutoFit/>
          </a:bodyPr>
          <a:lstStyle/>
          <a:p>
            <a:r>
              <a:rPr lang="en-US" sz="2800" dirty="0">
                <a:solidFill>
                  <a:srgbClr val="FFE701"/>
                </a:solidFill>
              </a:rPr>
              <a:t>To get </a:t>
            </a:r>
            <a:r>
              <a:rPr lang="en-US" sz="2800" dirty="0" err="1">
                <a:solidFill>
                  <a:srgbClr val="FFE701"/>
                </a:solidFill>
              </a:rPr>
              <a:t>resid</a:t>
            </a:r>
            <a:r>
              <a:rPr lang="en-US" sz="2800" dirty="0">
                <a:solidFill>
                  <a:srgbClr val="FFE701"/>
                </a:solidFill>
              </a:rPr>
              <a:t>, push </a:t>
            </a:r>
          </a:p>
          <a:p>
            <a:r>
              <a:rPr lang="en-US" sz="2800" dirty="0">
                <a:solidFill>
                  <a:srgbClr val="FFE701"/>
                </a:solidFill>
              </a:rPr>
              <a:t>2</a:t>
            </a:r>
            <a:r>
              <a:rPr lang="en-US" sz="2800" baseline="30000" dirty="0">
                <a:solidFill>
                  <a:srgbClr val="FFE701"/>
                </a:solidFill>
              </a:rPr>
              <a:t>nd</a:t>
            </a:r>
            <a:endParaRPr lang="en-US" sz="2800" dirty="0">
              <a:solidFill>
                <a:srgbClr val="FFE701"/>
              </a:solidFill>
            </a:endParaRPr>
          </a:p>
          <a:p>
            <a:r>
              <a:rPr lang="en-US" sz="2800" dirty="0">
                <a:solidFill>
                  <a:srgbClr val="FFE701"/>
                </a:solidFill>
              </a:rPr>
              <a:t>stat</a:t>
            </a:r>
          </a:p>
          <a:p>
            <a:r>
              <a:rPr lang="en-US" sz="2800" dirty="0" err="1">
                <a:solidFill>
                  <a:srgbClr val="FFE701"/>
                </a:solidFill>
              </a:rPr>
              <a:t>resid</a:t>
            </a:r>
            <a:endParaRPr lang="en-US" sz="2800" dirty="0">
              <a:solidFill>
                <a:srgbClr val="FFE701"/>
              </a:solidFill>
            </a:endParaRPr>
          </a:p>
          <a:p>
            <a:endParaRPr lang="en-US" sz="2800" dirty="0">
              <a:solidFill>
                <a:srgbClr val="FFE701"/>
              </a:solidFill>
            </a:endParaRPr>
          </a:p>
          <a:p>
            <a:r>
              <a:rPr lang="en-US" sz="2800" dirty="0">
                <a:solidFill>
                  <a:srgbClr val="FFE701"/>
                </a:solidFill>
              </a:rPr>
              <a:t>This only works if the </a:t>
            </a:r>
            <a:r>
              <a:rPr lang="en-US" sz="2800" dirty="0" smtClean="0">
                <a:solidFill>
                  <a:srgbClr val="FFE701"/>
                </a:solidFill>
              </a:rPr>
              <a:t>calculator </a:t>
            </a:r>
            <a:r>
              <a:rPr lang="en-US" sz="2800" dirty="0">
                <a:solidFill>
                  <a:srgbClr val="FFE701"/>
                </a:solidFill>
              </a:rPr>
              <a:t>knows the equation of the line.</a:t>
            </a:r>
          </a:p>
        </p:txBody>
      </p:sp>
      <p:cxnSp>
        <p:nvCxnSpPr>
          <p:cNvPr id="7" name="Straight Arrow Connector 6"/>
          <p:cNvCxnSpPr>
            <a:cxnSpLocks noChangeShapeType="1"/>
          </p:cNvCxnSpPr>
          <p:nvPr/>
        </p:nvCxnSpPr>
        <p:spPr bwMode="auto">
          <a:xfrm flipH="1">
            <a:off x="3048000" y="1524000"/>
            <a:ext cx="1752600" cy="1143000"/>
          </a:xfrm>
          <a:prstGeom prst="straightConnector1">
            <a:avLst/>
          </a:prstGeom>
          <a:noFill/>
          <a:ln w="95250" algn="ctr">
            <a:solidFill>
              <a:srgbClr val="FFC000"/>
            </a:solidFill>
            <a:round/>
            <a:headEnd/>
            <a:tailEnd type="arrow" w="med" len="med"/>
          </a:ln>
        </p:spPr>
      </p:cxnSp>
    </p:spTree>
    <p:extLst>
      <p:ext uri="{BB962C8B-B14F-4D97-AF65-F5344CB8AC3E}">
        <p14:creationId xmlns:p14="http://schemas.microsoft.com/office/powerpoint/2010/main" val="414616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2057400" y="685800"/>
            <a:ext cx="5029200" cy="3403600"/>
          </a:xfrm>
          <a:prstGeom prst="rect">
            <a:avLst/>
          </a:prstGeom>
          <a:noFill/>
          <a:ln w="9525">
            <a:noFill/>
            <a:miter lim="800000"/>
            <a:headEnd/>
            <a:tailEnd/>
          </a:ln>
        </p:spPr>
      </p:pic>
      <p:sp>
        <p:nvSpPr>
          <p:cNvPr id="3" name="TextBox 2"/>
          <p:cNvSpPr txBox="1">
            <a:spLocks noChangeArrowheads="1"/>
          </p:cNvSpPr>
          <p:nvPr/>
        </p:nvSpPr>
        <p:spPr bwMode="auto">
          <a:xfrm>
            <a:off x="2667000" y="4191000"/>
            <a:ext cx="4267200" cy="533400"/>
          </a:xfrm>
          <a:prstGeom prst="rect">
            <a:avLst/>
          </a:prstGeom>
          <a:noFill/>
          <a:ln w="9525">
            <a:noFill/>
            <a:miter lim="800000"/>
            <a:headEnd/>
            <a:tailEnd/>
          </a:ln>
        </p:spPr>
        <p:txBody>
          <a:bodyPr>
            <a:spAutoFit/>
          </a:bodyPr>
          <a:lstStyle/>
          <a:p>
            <a:r>
              <a:rPr lang="en-US" sz="2800">
                <a:solidFill>
                  <a:srgbClr val="FFE701"/>
                </a:solidFill>
              </a:rPr>
              <a:t>femur length in cm</a:t>
            </a:r>
          </a:p>
        </p:txBody>
      </p:sp>
      <p:sp>
        <p:nvSpPr>
          <p:cNvPr id="4" name="TextBox 3"/>
          <p:cNvSpPr txBox="1">
            <a:spLocks noChangeArrowheads="1"/>
          </p:cNvSpPr>
          <p:nvPr/>
        </p:nvSpPr>
        <p:spPr bwMode="auto">
          <a:xfrm rot="-5400000">
            <a:off x="833438" y="1985962"/>
            <a:ext cx="1752600" cy="523875"/>
          </a:xfrm>
          <a:prstGeom prst="rect">
            <a:avLst/>
          </a:prstGeom>
          <a:noFill/>
          <a:ln w="9525">
            <a:noFill/>
            <a:miter lim="800000"/>
            <a:headEnd/>
            <a:tailEnd/>
          </a:ln>
        </p:spPr>
        <p:txBody>
          <a:bodyPr>
            <a:spAutoFit/>
          </a:bodyPr>
          <a:lstStyle/>
          <a:p>
            <a:r>
              <a:rPr lang="en-US" sz="2800">
                <a:solidFill>
                  <a:srgbClr val="FFE701"/>
                </a:solidFill>
              </a:rPr>
              <a:t>residuals</a:t>
            </a:r>
          </a:p>
        </p:txBody>
      </p:sp>
      <p:sp>
        <p:nvSpPr>
          <p:cNvPr id="5" name="TextBox 4"/>
          <p:cNvSpPr txBox="1">
            <a:spLocks noChangeArrowheads="1"/>
          </p:cNvSpPr>
          <p:nvPr/>
        </p:nvSpPr>
        <p:spPr bwMode="auto">
          <a:xfrm>
            <a:off x="2286000" y="3657600"/>
            <a:ext cx="685800" cy="523875"/>
          </a:xfrm>
          <a:prstGeom prst="rect">
            <a:avLst/>
          </a:prstGeom>
          <a:noFill/>
          <a:ln w="9525">
            <a:noFill/>
            <a:miter lim="800000"/>
            <a:headEnd/>
            <a:tailEnd/>
          </a:ln>
        </p:spPr>
        <p:txBody>
          <a:bodyPr>
            <a:spAutoFit/>
          </a:bodyPr>
          <a:lstStyle/>
          <a:p>
            <a:r>
              <a:rPr lang="en-US" sz="2800">
                <a:solidFill>
                  <a:srgbClr val="000099"/>
                </a:solidFill>
              </a:rPr>
              <a:t>38</a:t>
            </a:r>
          </a:p>
        </p:txBody>
      </p:sp>
      <p:sp>
        <p:nvSpPr>
          <p:cNvPr id="6" name="TextBox 5"/>
          <p:cNvSpPr txBox="1">
            <a:spLocks noChangeArrowheads="1"/>
          </p:cNvSpPr>
          <p:nvPr/>
        </p:nvSpPr>
        <p:spPr bwMode="auto">
          <a:xfrm>
            <a:off x="1447800" y="3200400"/>
            <a:ext cx="685800" cy="523875"/>
          </a:xfrm>
          <a:prstGeom prst="rect">
            <a:avLst/>
          </a:prstGeom>
          <a:noFill/>
          <a:ln w="9525">
            <a:noFill/>
            <a:miter lim="800000"/>
            <a:headEnd/>
            <a:tailEnd/>
          </a:ln>
        </p:spPr>
        <p:txBody>
          <a:bodyPr>
            <a:spAutoFit/>
          </a:bodyPr>
          <a:lstStyle/>
          <a:p>
            <a:r>
              <a:rPr lang="en-US" sz="2800">
                <a:solidFill>
                  <a:srgbClr val="FFFF00"/>
                </a:solidFill>
              </a:rPr>
              <a:t>-.8</a:t>
            </a:r>
          </a:p>
        </p:txBody>
      </p:sp>
      <p:sp>
        <p:nvSpPr>
          <p:cNvPr id="7" name="TextBox 6"/>
          <p:cNvSpPr txBox="1">
            <a:spLocks noChangeArrowheads="1"/>
          </p:cNvSpPr>
          <p:nvPr/>
        </p:nvSpPr>
        <p:spPr bwMode="auto">
          <a:xfrm>
            <a:off x="1676400" y="838200"/>
            <a:ext cx="685800" cy="523875"/>
          </a:xfrm>
          <a:prstGeom prst="rect">
            <a:avLst/>
          </a:prstGeom>
          <a:noFill/>
          <a:ln w="9525">
            <a:noFill/>
            <a:miter lim="800000"/>
            <a:headEnd/>
            <a:tailEnd/>
          </a:ln>
        </p:spPr>
        <p:txBody>
          <a:bodyPr>
            <a:spAutoFit/>
          </a:bodyPr>
          <a:lstStyle/>
          <a:p>
            <a:r>
              <a:rPr lang="en-US" sz="2800">
                <a:solidFill>
                  <a:srgbClr val="FFFF00"/>
                </a:solidFill>
              </a:rPr>
              <a:t>3</a:t>
            </a:r>
          </a:p>
        </p:txBody>
      </p:sp>
      <p:sp>
        <p:nvSpPr>
          <p:cNvPr id="8" name="TextBox 7"/>
          <p:cNvSpPr txBox="1">
            <a:spLocks noChangeArrowheads="1"/>
          </p:cNvSpPr>
          <p:nvPr/>
        </p:nvSpPr>
        <p:spPr bwMode="auto">
          <a:xfrm>
            <a:off x="4724400" y="3667125"/>
            <a:ext cx="685800" cy="523875"/>
          </a:xfrm>
          <a:prstGeom prst="rect">
            <a:avLst/>
          </a:prstGeom>
          <a:noFill/>
          <a:ln w="9525">
            <a:noFill/>
            <a:miter lim="800000"/>
            <a:headEnd/>
            <a:tailEnd/>
          </a:ln>
        </p:spPr>
        <p:txBody>
          <a:bodyPr>
            <a:spAutoFit/>
          </a:bodyPr>
          <a:lstStyle/>
          <a:p>
            <a:r>
              <a:rPr lang="en-US" sz="2800">
                <a:solidFill>
                  <a:srgbClr val="000099"/>
                </a:solidFill>
              </a:rPr>
              <a:t>59</a:t>
            </a:r>
          </a:p>
        </p:txBody>
      </p:sp>
      <p:sp>
        <p:nvSpPr>
          <p:cNvPr id="9" name="TextBox 8"/>
          <p:cNvSpPr txBox="1">
            <a:spLocks noChangeArrowheads="1"/>
          </p:cNvSpPr>
          <p:nvPr/>
        </p:nvSpPr>
        <p:spPr bwMode="auto">
          <a:xfrm>
            <a:off x="152400" y="4953000"/>
            <a:ext cx="8610600" cy="954107"/>
          </a:xfrm>
          <a:prstGeom prst="rect">
            <a:avLst/>
          </a:prstGeom>
          <a:noFill/>
          <a:ln w="9525">
            <a:noFill/>
            <a:miter lim="800000"/>
            <a:headEnd/>
            <a:tailEnd/>
          </a:ln>
        </p:spPr>
        <p:txBody>
          <a:bodyPr wrap="square">
            <a:spAutoFit/>
          </a:bodyPr>
          <a:lstStyle/>
          <a:p>
            <a:r>
              <a:rPr lang="en-US" sz="2800" dirty="0">
                <a:solidFill>
                  <a:srgbClr val="FFE701"/>
                </a:solidFill>
              </a:rPr>
              <a:t>This is </a:t>
            </a:r>
            <a:r>
              <a:rPr lang="en-US" sz="2800" dirty="0" smtClean="0">
                <a:solidFill>
                  <a:srgbClr val="FFE701"/>
                </a:solidFill>
              </a:rPr>
              <a:t>a… decent residual </a:t>
            </a:r>
            <a:r>
              <a:rPr lang="en-US" sz="2800" dirty="0">
                <a:solidFill>
                  <a:srgbClr val="FFE701"/>
                </a:solidFill>
              </a:rPr>
              <a:t>plot. We’d like the points to be equally scattered above and below the line.</a:t>
            </a:r>
          </a:p>
        </p:txBody>
      </p:sp>
      <p:sp>
        <p:nvSpPr>
          <p:cNvPr id="25610" name="TextBox 9"/>
          <p:cNvSpPr txBox="1">
            <a:spLocks noChangeArrowheads="1"/>
          </p:cNvSpPr>
          <p:nvPr/>
        </p:nvSpPr>
        <p:spPr bwMode="auto">
          <a:xfrm>
            <a:off x="3124200" y="76200"/>
            <a:ext cx="2895600" cy="523875"/>
          </a:xfrm>
          <a:prstGeom prst="rect">
            <a:avLst/>
          </a:prstGeom>
          <a:noFill/>
          <a:ln w="9525">
            <a:noFill/>
            <a:miter lim="800000"/>
            <a:headEnd/>
            <a:tailEnd/>
          </a:ln>
        </p:spPr>
        <p:txBody>
          <a:bodyPr>
            <a:spAutoFit/>
          </a:bodyPr>
          <a:lstStyle/>
          <a:p>
            <a:r>
              <a:rPr lang="en-US" sz="2800" u="sng">
                <a:solidFill>
                  <a:srgbClr val="FFE701"/>
                </a:solidFill>
              </a:rPr>
              <a:t>Residual Plot</a:t>
            </a:r>
          </a:p>
        </p:txBody>
      </p:sp>
    </p:spTree>
    <p:extLst>
      <p:ext uri="{BB962C8B-B14F-4D97-AF65-F5344CB8AC3E}">
        <p14:creationId xmlns:p14="http://schemas.microsoft.com/office/powerpoint/2010/main" val="429217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rotWithShape="1">
          <a:blip r:embed="rId2" cstate="print"/>
          <a:srcRect t="10305" b="22838"/>
          <a:stretch/>
        </p:blipFill>
        <p:spPr bwMode="auto">
          <a:xfrm>
            <a:off x="228600" y="579352"/>
            <a:ext cx="5029200" cy="2275529"/>
          </a:xfrm>
          <a:prstGeom prst="rect">
            <a:avLst/>
          </a:prstGeom>
          <a:noFill/>
          <a:ln w="9525">
            <a:noFill/>
            <a:miter lim="800000"/>
            <a:headEnd/>
            <a:tailEnd/>
          </a:ln>
        </p:spPr>
      </p:pic>
      <p:sp>
        <p:nvSpPr>
          <p:cNvPr id="20487" name="Text Box 8"/>
          <p:cNvSpPr txBox="1">
            <a:spLocks noChangeArrowheads="1"/>
          </p:cNvSpPr>
          <p:nvPr/>
        </p:nvSpPr>
        <p:spPr bwMode="auto">
          <a:xfrm>
            <a:off x="6019800" y="1660525"/>
            <a:ext cx="2514600" cy="946150"/>
          </a:xfrm>
          <a:prstGeom prst="rect">
            <a:avLst/>
          </a:prstGeom>
          <a:noFill/>
          <a:ln w="9525">
            <a:noFill/>
            <a:miter lim="800000"/>
            <a:headEnd/>
            <a:tailEnd/>
          </a:ln>
        </p:spPr>
        <p:txBody>
          <a:bodyPr>
            <a:spAutoFit/>
          </a:bodyPr>
          <a:lstStyle/>
          <a:p>
            <a:pPr>
              <a:spcBef>
                <a:spcPct val="50000"/>
              </a:spcBef>
            </a:pPr>
            <a:r>
              <a:rPr lang="en-US" sz="2800" dirty="0">
                <a:solidFill>
                  <a:srgbClr val="FFE701"/>
                </a:solidFill>
              </a:rPr>
              <a:t>coefficient of determination</a:t>
            </a:r>
          </a:p>
        </p:txBody>
      </p:sp>
      <p:sp>
        <p:nvSpPr>
          <p:cNvPr id="20488" name="Line 9"/>
          <p:cNvSpPr>
            <a:spLocks noChangeShapeType="1"/>
          </p:cNvSpPr>
          <p:nvPr/>
        </p:nvSpPr>
        <p:spPr bwMode="auto">
          <a:xfrm flipH="1">
            <a:off x="4876800" y="2133600"/>
            <a:ext cx="1600200" cy="1588"/>
          </a:xfrm>
          <a:prstGeom prst="line">
            <a:avLst/>
          </a:prstGeom>
          <a:noFill/>
          <a:ln w="57150">
            <a:solidFill>
              <a:srgbClr val="FFC000"/>
            </a:solidFill>
            <a:round/>
            <a:headEnd/>
            <a:tailEnd type="triangle" w="med" len="med"/>
          </a:ln>
        </p:spPr>
        <p:txBody>
          <a:bodyPr/>
          <a:lstStyle/>
          <a:p>
            <a:endParaRPr lang="en-US" sz="2800">
              <a:solidFill>
                <a:srgbClr val="FFE701"/>
              </a:solidFill>
            </a:endParaRPr>
          </a:p>
        </p:txBody>
      </p:sp>
      <p:sp>
        <p:nvSpPr>
          <p:cNvPr id="23564" name="Text Box 12"/>
          <p:cNvSpPr txBox="1">
            <a:spLocks noChangeArrowheads="1"/>
          </p:cNvSpPr>
          <p:nvPr/>
        </p:nvSpPr>
        <p:spPr bwMode="auto">
          <a:xfrm>
            <a:off x="9306" y="0"/>
            <a:ext cx="8448893" cy="523220"/>
          </a:xfrm>
          <a:prstGeom prst="rect">
            <a:avLst/>
          </a:prstGeom>
          <a:noFill/>
          <a:ln w="9525">
            <a:noFill/>
            <a:miter lim="800000"/>
            <a:headEnd/>
            <a:tailEnd/>
          </a:ln>
        </p:spPr>
        <p:txBody>
          <a:bodyPr wrap="square">
            <a:spAutoFit/>
          </a:bodyPr>
          <a:lstStyle/>
          <a:p>
            <a:pPr>
              <a:spcBef>
                <a:spcPct val="50000"/>
              </a:spcBef>
            </a:pPr>
            <a:r>
              <a:rPr lang="en-US" sz="2800" dirty="0" smtClean="0">
                <a:solidFill>
                  <a:srgbClr val="FFE701"/>
                </a:solidFill>
              </a:rPr>
              <a:t>Let’s interpret the r-squared value…</a:t>
            </a:r>
            <a:endParaRPr lang="en-US" sz="2800" dirty="0">
              <a:solidFill>
                <a:srgbClr val="FFE701"/>
              </a:solidFill>
            </a:endParaRPr>
          </a:p>
        </p:txBody>
      </p:sp>
      <p:sp>
        <p:nvSpPr>
          <p:cNvPr id="12" name="Text Box 12"/>
          <p:cNvSpPr txBox="1">
            <a:spLocks noChangeArrowheads="1"/>
          </p:cNvSpPr>
          <p:nvPr/>
        </p:nvSpPr>
        <p:spPr bwMode="auto">
          <a:xfrm>
            <a:off x="37227" y="2971800"/>
            <a:ext cx="8448893" cy="1600438"/>
          </a:xfrm>
          <a:prstGeom prst="rect">
            <a:avLst/>
          </a:prstGeom>
          <a:noFill/>
          <a:ln w="9525">
            <a:noFill/>
            <a:miter lim="800000"/>
            <a:headEnd/>
            <a:tailEnd/>
          </a:ln>
        </p:spPr>
        <p:txBody>
          <a:bodyPr wrap="square">
            <a:spAutoFit/>
          </a:bodyPr>
          <a:lstStyle/>
          <a:p>
            <a:pPr>
              <a:spcBef>
                <a:spcPct val="50000"/>
              </a:spcBef>
            </a:pPr>
            <a:r>
              <a:rPr lang="en-US" sz="2800" dirty="0" smtClean="0">
                <a:solidFill>
                  <a:srgbClr val="FFE701"/>
                </a:solidFill>
              </a:rPr>
              <a:t>About 98.8% of the variability in “y” can be explained by the linear model for “x” and “y”…</a:t>
            </a:r>
          </a:p>
          <a:p>
            <a:pPr>
              <a:spcBef>
                <a:spcPct val="50000"/>
              </a:spcBef>
            </a:pPr>
            <a:r>
              <a:rPr lang="en-US" sz="2800" i="1" dirty="0" smtClean="0">
                <a:solidFill>
                  <a:srgbClr val="FFE701"/>
                </a:solidFill>
              </a:rPr>
              <a:t>(but replace “x” and “y” with context!)</a:t>
            </a:r>
            <a:endParaRPr lang="en-US" sz="2800" i="1" dirty="0">
              <a:solidFill>
                <a:srgbClr val="FFE701"/>
              </a:solidFill>
            </a:endParaRPr>
          </a:p>
        </p:txBody>
      </p:sp>
    </p:spTree>
    <p:extLst>
      <p:ext uri="{BB962C8B-B14F-4D97-AF65-F5344CB8AC3E}">
        <p14:creationId xmlns:p14="http://schemas.microsoft.com/office/powerpoint/2010/main" val="381530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4"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a:xfrm>
            <a:off x="76200" y="76200"/>
            <a:ext cx="8229600" cy="868362"/>
          </a:xfrm>
        </p:spPr>
        <p:txBody>
          <a:bodyPr/>
          <a:lstStyle/>
          <a:p>
            <a:pPr algn="l"/>
            <a:r>
              <a:rPr lang="en-US" b="1" dirty="0" smtClean="0">
                <a:effectLst>
                  <a:outerShdw blurRad="38100" dist="38100" dir="2700000" algn="tl">
                    <a:srgbClr val="000000">
                      <a:alpha val="43137"/>
                    </a:srgbClr>
                  </a:outerShdw>
                </a:effectLst>
                <a:latin typeface="Gotham Medium" pitchFamily="50" charset="0"/>
              </a:rPr>
              <a:t>CORRELATION</a:t>
            </a:r>
            <a:endParaRPr lang="en-US" b="1" dirty="0">
              <a:effectLst>
                <a:outerShdw blurRad="38100" dist="38100" dir="2700000" algn="tl">
                  <a:srgbClr val="000000">
                    <a:alpha val="43137"/>
                  </a:srgbClr>
                </a:outerShdw>
              </a:effectLst>
              <a:latin typeface="Gotham Medium" pitchFamily="50" charset="0"/>
            </a:endParaRPr>
          </a:p>
        </p:txBody>
      </p:sp>
      <p:sp>
        <p:nvSpPr>
          <p:cNvPr id="536579" name="Rectangle 3"/>
          <p:cNvSpPr>
            <a:spLocks noGrp="1" noChangeArrowheads="1"/>
          </p:cNvSpPr>
          <p:nvPr>
            <p:ph idx="1"/>
          </p:nvPr>
        </p:nvSpPr>
        <p:spPr>
          <a:xfrm>
            <a:off x="228600" y="935037"/>
            <a:ext cx="8610600" cy="4525963"/>
          </a:xfrm>
          <a:ln/>
        </p:spPr>
        <p:txBody>
          <a:bodyPr>
            <a:normAutofit/>
          </a:bodyPr>
          <a:lstStyle/>
          <a:p>
            <a:pPr marL="342900" indent="-342900"/>
            <a:r>
              <a:rPr lang="en-US" sz="2800" dirty="0" smtClean="0">
                <a:latin typeface="Gotham Medium" pitchFamily="50" charset="0"/>
              </a:rPr>
              <a:t>measures </a:t>
            </a:r>
            <a:r>
              <a:rPr lang="en-US" sz="2800" dirty="0">
                <a:latin typeface="Gotham Medium" pitchFamily="50" charset="0"/>
              </a:rPr>
              <a:t>the strength of the </a:t>
            </a:r>
          </a:p>
          <a:p>
            <a:pPr marL="342900" indent="-342900">
              <a:buFont typeface="Wingdings" pitchFamily="2" charset="2"/>
              <a:buNone/>
            </a:pPr>
            <a:r>
              <a:rPr lang="en-US" sz="2800" dirty="0">
                <a:latin typeface="Gotham Medium" pitchFamily="50" charset="0"/>
              </a:rPr>
              <a:t>		</a:t>
            </a:r>
            <a:r>
              <a:rPr lang="en-US" sz="2800" dirty="0" smtClean="0">
                <a:solidFill>
                  <a:srgbClr val="FF3300"/>
                </a:solidFill>
                <a:latin typeface="Gotham Medium" pitchFamily="50" charset="0"/>
              </a:rPr>
              <a:t>LINEAR </a:t>
            </a:r>
            <a:r>
              <a:rPr lang="en-US" sz="2800" dirty="0" smtClean="0">
                <a:latin typeface="Gotham Medium" pitchFamily="50" charset="0"/>
              </a:rPr>
              <a:t>association </a:t>
            </a:r>
            <a:endParaRPr lang="en-US" sz="2800" dirty="0">
              <a:latin typeface="Gotham Medium" pitchFamily="50" charset="0"/>
            </a:endParaRPr>
          </a:p>
          <a:p>
            <a:pPr marL="342900" indent="-342900">
              <a:buFont typeface="Wingdings" pitchFamily="2" charset="2"/>
              <a:buNone/>
            </a:pPr>
            <a:r>
              <a:rPr lang="en-US" sz="2800" dirty="0">
                <a:latin typeface="Gotham Medium" pitchFamily="50" charset="0"/>
              </a:rPr>
              <a:t>		between two </a:t>
            </a:r>
            <a:r>
              <a:rPr lang="en-US" sz="2800" dirty="0" smtClean="0">
                <a:solidFill>
                  <a:srgbClr val="FF3300"/>
                </a:solidFill>
                <a:latin typeface="Gotham Medium" pitchFamily="50" charset="0"/>
              </a:rPr>
              <a:t>QUANTITATIVE </a:t>
            </a:r>
            <a:r>
              <a:rPr lang="en-US" sz="2800" dirty="0" smtClean="0">
                <a:latin typeface="Gotham Medium" pitchFamily="50" charset="0"/>
              </a:rPr>
              <a:t>variables</a:t>
            </a:r>
            <a:r>
              <a:rPr lang="en-US" sz="2800" dirty="0">
                <a:latin typeface="Gotham Medium" pitchFamily="50" charset="0"/>
              </a:rPr>
              <a:t>. </a:t>
            </a:r>
          </a:p>
          <a:p>
            <a:pPr marL="342900" indent="-342900"/>
            <a:r>
              <a:rPr lang="en-US" sz="2800" dirty="0" smtClean="0">
                <a:latin typeface="Gotham Medium" pitchFamily="50" charset="0"/>
              </a:rPr>
              <a:t>is UNIT-LESS.</a:t>
            </a:r>
          </a:p>
          <a:p>
            <a:r>
              <a:rPr lang="en-US" sz="2800" dirty="0" smtClean="0">
                <a:latin typeface="Gotham Medium" pitchFamily="50" charset="0"/>
              </a:rPr>
              <a:t>is SENSITIVE TO OUTLIERS </a:t>
            </a:r>
            <a:br>
              <a:rPr lang="en-US" sz="2800" dirty="0" smtClean="0">
                <a:latin typeface="Gotham Medium" pitchFamily="50" charset="0"/>
              </a:rPr>
            </a:br>
            <a:r>
              <a:rPr lang="en-US" sz="2400" dirty="0" smtClean="0">
                <a:latin typeface="Gotham Medium" pitchFamily="50" charset="0"/>
              </a:rPr>
              <a:t>(since </a:t>
            </a:r>
            <a:r>
              <a:rPr lang="en-US" sz="2400" dirty="0">
                <a:latin typeface="Gotham Medium" pitchFamily="50" charset="0"/>
              </a:rPr>
              <a:t>correlation is calculated from </a:t>
            </a:r>
            <a:r>
              <a:rPr lang="en-US" sz="2400" dirty="0" smtClean="0">
                <a:latin typeface="Gotham Medium" pitchFamily="50" charset="0"/>
              </a:rPr>
              <a:t>z-scores – which </a:t>
            </a:r>
            <a:r>
              <a:rPr lang="en-US" sz="2400" dirty="0">
                <a:latin typeface="Gotham Medium" pitchFamily="50" charset="0"/>
              </a:rPr>
              <a:t>are based on means and standard </a:t>
            </a:r>
            <a:r>
              <a:rPr lang="en-US" sz="2400" dirty="0" smtClean="0">
                <a:latin typeface="Gotham Medium" pitchFamily="50" charset="0"/>
              </a:rPr>
              <a:t>deviations) </a:t>
            </a:r>
            <a:endParaRPr lang="en-US" sz="2400" dirty="0">
              <a:latin typeface="Gotham Medium" pitchFamily="50" charset="0"/>
            </a:endParaRPr>
          </a:p>
        </p:txBody>
      </p:sp>
      <p:sp>
        <p:nvSpPr>
          <p:cNvPr id="4" name="Slide Number Placeholder 3"/>
          <p:cNvSpPr>
            <a:spLocks noGrp="1"/>
          </p:cNvSpPr>
          <p:nvPr>
            <p:ph type="sldNum" sz="quarter" idx="12"/>
          </p:nvPr>
        </p:nvSpPr>
        <p:spPr/>
        <p:txBody>
          <a:bodyPr/>
          <a:lstStyle/>
          <a:p>
            <a:r>
              <a:rPr lang="en-US"/>
              <a:t>Slide 7- </a:t>
            </a:r>
            <a:fld id="{82BCF3FD-0762-4B41-865D-96ACCBD05D64}" type="slidenum">
              <a:rPr lang="en-US"/>
              <a:pPr/>
              <a:t>35</a:t>
            </a:fld>
            <a:endParaRPr lang="en-CA"/>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36579">
                                            <p:txEl>
                                              <p:pRg st="0" end="0"/>
                                            </p:txEl>
                                          </p:spTgt>
                                        </p:tgtEl>
                                        <p:attrNameLst>
                                          <p:attrName>style.visibility</p:attrName>
                                        </p:attrNameLst>
                                      </p:cBhvr>
                                      <p:to>
                                        <p:strVal val="visible"/>
                                      </p:to>
                                    </p:set>
                                    <p:animEffect transition="in" filter="wipe(left)">
                                      <p:cBhvr>
                                        <p:cTn id="7" dur="500"/>
                                        <p:tgtEl>
                                          <p:spTgt spid="536579">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536579">
                                            <p:txEl>
                                              <p:pRg st="1" end="1"/>
                                            </p:txEl>
                                          </p:spTgt>
                                        </p:tgtEl>
                                        <p:attrNameLst>
                                          <p:attrName>style.visibility</p:attrName>
                                        </p:attrNameLst>
                                      </p:cBhvr>
                                      <p:to>
                                        <p:strVal val="visible"/>
                                      </p:to>
                                    </p:set>
                                    <p:animEffect transition="in" filter="wipe(left)">
                                      <p:cBhvr>
                                        <p:cTn id="10" dur="500"/>
                                        <p:tgtEl>
                                          <p:spTgt spid="536579">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536579">
                                            <p:txEl>
                                              <p:pRg st="2" end="2"/>
                                            </p:txEl>
                                          </p:spTgt>
                                        </p:tgtEl>
                                        <p:attrNameLst>
                                          <p:attrName>style.visibility</p:attrName>
                                        </p:attrNameLst>
                                      </p:cBhvr>
                                      <p:to>
                                        <p:strVal val="visible"/>
                                      </p:to>
                                    </p:set>
                                    <p:animEffect transition="in" filter="wipe(left)">
                                      <p:cBhvr>
                                        <p:cTn id="13" dur="500"/>
                                        <p:tgtEl>
                                          <p:spTgt spid="53657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536579">
                                            <p:txEl>
                                              <p:pRg st="3" end="3"/>
                                            </p:txEl>
                                          </p:spTgt>
                                        </p:tgtEl>
                                        <p:attrNameLst>
                                          <p:attrName>style.visibility</p:attrName>
                                        </p:attrNameLst>
                                      </p:cBhvr>
                                      <p:to>
                                        <p:strVal val="visible"/>
                                      </p:to>
                                    </p:set>
                                    <p:animEffect transition="in" filter="wipe(left)">
                                      <p:cBhvr>
                                        <p:cTn id="18" dur="500"/>
                                        <p:tgtEl>
                                          <p:spTgt spid="53657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36579">
                                            <p:txEl>
                                              <p:pRg st="4" end="4"/>
                                            </p:txEl>
                                          </p:spTgt>
                                        </p:tgtEl>
                                        <p:attrNameLst>
                                          <p:attrName>style.visibility</p:attrName>
                                        </p:attrNameLst>
                                      </p:cBhvr>
                                      <p:to>
                                        <p:strVal val="visible"/>
                                      </p:to>
                                    </p:set>
                                    <p:animEffect transition="in" filter="wipe(left)">
                                      <p:cBhvr>
                                        <p:cTn id="23" dur="500"/>
                                        <p:tgtEl>
                                          <p:spTgt spid="536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0621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359150"/>
            <a:ext cx="4106863" cy="281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3"/>
          <p:cNvSpPr>
            <a:spLocks noGrp="1"/>
          </p:cNvSpPr>
          <p:nvPr>
            <p:ph type="sldNum" sz="quarter" idx="12"/>
          </p:nvPr>
        </p:nvSpPr>
        <p:spPr/>
        <p:txBody>
          <a:bodyPr/>
          <a:lstStyle/>
          <a:p>
            <a:r>
              <a:rPr lang="en-US"/>
              <a:t>Slide 7- </a:t>
            </a:r>
            <a:fld id="{7C039535-745F-4571-8383-C8D25CDCD72B}" type="slidenum">
              <a:rPr lang="en-US"/>
              <a:pPr/>
              <a:t>36</a:t>
            </a:fld>
            <a:endParaRPr lang="en-CA"/>
          </a:p>
        </p:txBody>
      </p:sp>
      <p:pic>
        <p:nvPicPr>
          <p:cNvPr id="60621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2338" y="3359150"/>
            <a:ext cx="4106862" cy="281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6216" name="Text Box 8" descr="Pink tissue paper"/>
          <p:cNvSpPr txBox="1">
            <a:spLocks noChangeArrowheads="1"/>
          </p:cNvSpPr>
          <p:nvPr/>
        </p:nvSpPr>
        <p:spPr bwMode="auto">
          <a:xfrm>
            <a:off x="5715000" y="2712819"/>
            <a:ext cx="2505814" cy="646331"/>
          </a:xfrm>
          <a:prstGeom prst="rect">
            <a:avLst/>
          </a:prstGeom>
          <a:solidFill>
            <a:srgbClr val="FFFF00"/>
          </a:solidFill>
          <a:ln>
            <a:noFill/>
          </a:ln>
          <a:effectLst>
            <a:outerShdw blurRad="50800" dist="38100" dir="2700000" algn="tl" rotWithShape="0">
              <a:prstClr val="black">
                <a:alpha val="40000"/>
              </a:prstClr>
            </a:outerShdw>
          </a:effectLst>
          <a:extLst/>
        </p:spPr>
        <p:txBody>
          <a:bodyPr wrap="none">
            <a:spAutoFit/>
          </a:bodyPr>
          <a:lstStyle/>
          <a:p>
            <a:r>
              <a:rPr lang="en-US" sz="3600" b="1" i="1" dirty="0" smtClean="0">
                <a:solidFill>
                  <a:srgbClr val="D31611"/>
                </a:solidFill>
                <a:effectLst>
                  <a:outerShdw blurRad="38100" dist="38100" dir="2700000" algn="tl">
                    <a:srgbClr val="C0C0C0"/>
                  </a:outerShdw>
                </a:effectLst>
                <a:latin typeface="+mn-lt"/>
              </a:rPr>
              <a:t>r </a:t>
            </a:r>
            <a:r>
              <a:rPr lang="en-US" sz="3600" b="1" i="1" dirty="0">
                <a:solidFill>
                  <a:srgbClr val="D31611"/>
                </a:solidFill>
                <a:effectLst>
                  <a:outerShdw blurRad="38100" dist="38100" dir="2700000" algn="tl">
                    <a:srgbClr val="C0C0C0"/>
                  </a:outerShdw>
                </a:effectLst>
                <a:latin typeface="+mn-lt"/>
              </a:rPr>
              <a:t>= -0.005!!</a:t>
            </a:r>
          </a:p>
        </p:txBody>
      </p:sp>
      <p:sp>
        <p:nvSpPr>
          <p:cNvPr id="9" name="Rectangle 2"/>
          <p:cNvSpPr>
            <a:spLocks noGrp="1" noChangeArrowheads="1"/>
          </p:cNvSpPr>
          <p:nvPr>
            <p:ph type="title"/>
          </p:nvPr>
        </p:nvSpPr>
        <p:spPr>
          <a:xfrm>
            <a:off x="76200" y="76199"/>
            <a:ext cx="8534400" cy="1676401"/>
          </a:xfrm>
        </p:spPr>
        <p:txBody>
          <a:bodyPr anchor="t" anchorCtr="0">
            <a:noAutofit/>
          </a:bodyPr>
          <a:lstStyle/>
          <a:p>
            <a:pPr algn="l"/>
            <a:r>
              <a:rPr lang="en-US" sz="5400" b="1" dirty="0" smtClean="0">
                <a:effectLst>
                  <a:outerShdw blurRad="38100" dist="38100" dir="2700000" algn="tl">
                    <a:srgbClr val="000000">
                      <a:alpha val="43137"/>
                    </a:srgbClr>
                  </a:outerShdw>
                </a:effectLst>
              </a:rPr>
              <a:t>Correlation is </a:t>
            </a:r>
            <a:r>
              <a:rPr lang="en-US" sz="5400" b="1" dirty="0" smtClean="0">
                <a:solidFill>
                  <a:srgbClr val="002060"/>
                </a:solidFill>
                <a:effectLst>
                  <a:outerShdw blurRad="38100" dist="38100" dir="2700000" algn="tl">
                    <a:srgbClr val="000000">
                      <a:alpha val="43137"/>
                    </a:srgbClr>
                  </a:outerShdw>
                </a:effectLst>
                <a:latin typeface="Creepy" pitchFamily="82" charset="0"/>
              </a:rPr>
              <a:t>very</a:t>
            </a:r>
            <a:r>
              <a:rPr lang="en-US" sz="5400" b="1" dirty="0" smtClean="0">
                <a:effectLst>
                  <a:outerShdw blurRad="38100" dist="38100" dir="2700000" algn="tl">
                    <a:srgbClr val="000000">
                      <a:alpha val="43137"/>
                    </a:srgbClr>
                  </a:outerShdw>
                </a:effectLst>
              </a:rPr>
              <a:t> sensitive to </a:t>
            </a:r>
            <a:r>
              <a:rPr lang="en-US" sz="5400" b="1" dirty="0" smtClean="0">
                <a:solidFill>
                  <a:schemeClr val="accent6">
                    <a:lumMod val="50000"/>
                  </a:schemeClr>
                </a:solidFill>
                <a:effectLst>
                  <a:outerShdw blurRad="38100" dist="38100" dir="2700000" algn="tl">
                    <a:srgbClr val="000000">
                      <a:alpha val="43137"/>
                    </a:srgbClr>
                  </a:outerShdw>
                </a:effectLst>
              </a:rPr>
              <a:t>outliers</a:t>
            </a:r>
            <a:r>
              <a:rPr lang="en-US" sz="5400" b="1" dirty="0" smtClean="0">
                <a:effectLst>
                  <a:outerShdw blurRad="38100" dist="38100" dir="2700000" algn="tl">
                    <a:srgbClr val="000000">
                      <a:alpha val="43137"/>
                    </a:srgbClr>
                  </a:outerShdw>
                </a:effectLst>
              </a:rPr>
              <a:t>.</a:t>
            </a:r>
            <a:endParaRPr lang="en-US" sz="5400" b="1" dirty="0">
              <a:effectLst>
                <a:outerShdw blurRad="38100" dist="38100" dir="2700000" algn="tl">
                  <a:srgbClr val="000000">
                    <a:alpha val="43137"/>
                  </a:srgbClr>
                </a:outerShdw>
              </a:effectLst>
            </a:endParaRPr>
          </a:p>
        </p:txBody>
      </p:sp>
      <p:sp>
        <p:nvSpPr>
          <p:cNvPr id="2" name="Rectangle 1"/>
          <p:cNvSpPr/>
          <p:nvPr/>
        </p:nvSpPr>
        <p:spPr>
          <a:xfrm>
            <a:off x="406400" y="1614485"/>
            <a:ext cx="7179733" cy="1015663"/>
          </a:xfrm>
          <a:prstGeom prst="rect">
            <a:avLst/>
          </a:prstGeom>
        </p:spPr>
        <p:txBody>
          <a:bodyPr wrap="square">
            <a:spAutoFit/>
          </a:bodyPr>
          <a:lstStyle/>
          <a:p>
            <a:pPr>
              <a:buFont typeface="Wingdings" pitchFamily="2" charset="2"/>
              <a:buNone/>
            </a:pPr>
            <a:r>
              <a:rPr lang="en-US" b="1" dirty="0">
                <a:solidFill>
                  <a:schemeClr val="tx1">
                    <a:lumMod val="75000"/>
                    <a:lumOff val="25000"/>
                  </a:schemeClr>
                </a:solidFill>
                <a:cs typeface="Times New Roman" pitchFamily="18" charset="0"/>
              </a:rPr>
              <a:t>The correlation between </a:t>
            </a:r>
            <a:r>
              <a:rPr lang="en-US" sz="3600" b="1" dirty="0">
                <a:solidFill>
                  <a:srgbClr val="002060"/>
                </a:solidFill>
                <a:effectLst>
                  <a:outerShdw blurRad="38100" dist="38100" dir="2700000" algn="tl">
                    <a:srgbClr val="000000">
                      <a:alpha val="43137"/>
                    </a:srgbClr>
                  </a:outerShdw>
                </a:effectLst>
                <a:cs typeface="Times New Roman" pitchFamily="18" charset="0"/>
              </a:rPr>
              <a:t>shoe size </a:t>
            </a:r>
            <a:r>
              <a:rPr lang="en-US" b="1" dirty="0">
                <a:solidFill>
                  <a:schemeClr val="tx1">
                    <a:lumMod val="75000"/>
                    <a:lumOff val="25000"/>
                  </a:schemeClr>
                </a:solidFill>
                <a:cs typeface="Times New Roman" pitchFamily="18" charset="0"/>
              </a:rPr>
              <a:t>and </a:t>
            </a:r>
            <a:r>
              <a:rPr lang="en-US" sz="3600" b="1" dirty="0">
                <a:solidFill>
                  <a:srgbClr val="002060"/>
                </a:solidFill>
                <a:effectLst>
                  <a:outerShdw blurRad="38100" dist="38100" dir="2700000" algn="tl">
                    <a:srgbClr val="000000">
                      <a:alpha val="43137"/>
                    </a:srgbClr>
                  </a:outerShdw>
                </a:effectLst>
                <a:cs typeface="Times New Roman" pitchFamily="18" charset="0"/>
              </a:rPr>
              <a:t>IQ</a:t>
            </a:r>
            <a:r>
              <a:rPr lang="en-US" b="1" dirty="0">
                <a:solidFill>
                  <a:srgbClr val="002060"/>
                </a:solidFill>
                <a:cs typeface="Times New Roman" pitchFamily="18" charset="0"/>
              </a:rPr>
              <a:t> </a:t>
            </a:r>
            <a:r>
              <a:rPr lang="en-US" b="1" dirty="0">
                <a:solidFill>
                  <a:schemeClr val="tx1">
                    <a:lumMod val="75000"/>
                    <a:lumOff val="25000"/>
                  </a:schemeClr>
                </a:solidFill>
                <a:cs typeface="Times New Roman" pitchFamily="18" charset="0"/>
              </a:rPr>
              <a:t>is surprisingly </a:t>
            </a:r>
            <a:r>
              <a:rPr lang="en-US" b="1" dirty="0" smtClean="0">
                <a:solidFill>
                  <a:schemeClr val="tx1">
                    <a:lumMod val="75000"/>
                    <a:lumOff val="25000"/>
                  </a:schemeClr>
                </a:solidFill>
                <a:cs typeface="Times New Roman" pitchFamily="18" charset="0"/>
              </a:rPr>
              <a:t>strong</a:t>
            </a:r>
            <a:r>
              <a:rPr lang="en-US" b="1" dirty="0">
                <a:solidFill>
                  <a:schemeClr val="tx1">
                    <a:lumMod val="75000"/>
                    <a:lumOff val="25000"/>
                  </a:schemeClr>
                </a:solidFill>
                <a:cs typeface="Times New Roman" pitchFamily="18" charset="0"/>
              </a:rPr>
              <a:t>.</a:t>
            </a:r>
          </a:p>
        </p:txBody>
      </p:sp>
      <p:sp>
        <p:nvSpPr>
          <p:cNvPr id="3" name="TextBox 2"/>
          <p:cNvSpPr txBox="1"/>
          <p:nvPr/>
        </p:nvSpPr>
        <p:spPr>
          <a:xfrm>
            <a:off x="3733800" y="2004933"/>
            <a:ext cx="2433358" cy="707886"/>
          </a:xfrm>
          <a:prstGeom prst="rect">
            <a:avLst/>
          </a:prstGeom>
          <a:noFill/>
        </p:spPr>
        <p:txBody>
          <a:bodyPr wrap="none" rtlCol="0">
            <a:spAutoFit/>
          </a:bodyPr>
          <a:lstStyle/>
          <a:p>
            <a:r>
              <a:rPr lang="en-US" sz="4000" dirty="0" smtClean="0">
                <a:solidFill>
                  <a:srgbClr val="FF0000"/>
                </a:solidFill>
                <a:effectLst>
                  <a:outerShdw blurRad="38100" dist="38100" dir="2700000" algn="tl">
                    <a:srgbClr val="000000">
                      <a:alpha val="43137"/>
                    </a:srgbClr>
                  </a:outerShdw>
                </a:effectLst>
                <a:latin typeface="Creepy" pitchFamily="82" charset="0"/>
              </a:rPr>
              <a:t>(what?!??!)</a:t>
            </a:r>
            <a:endParaRPr lang="en-US" sz="4000" dirty="0">
              <a:solidFill>
                <a:srgbClr val="FF0000"/>
              </a:solidFill>
              <a:effectLst>
                <a:outerShdw blurRad="38100" dist="38100" dir="2700000" algn="tl">
                  <a:srgbClr val="000000">
                    <a:alpha val="43137"/>
                  </a:srgbClr>
                </a:outerShdw>
              </a:effectLst>
              <a:latin typeface="Creepy" pitchFamily="82" charset="0"/>
            </a:endParaRPr>
          </a:p>
        </p:txBody>
      </p:sp>
      <p:sp>
        <p:nvSpPr>
          <p:cNvPr id="10" name="Text Box 8" descr="Pink tissue paper"/>
          <p:cNvSpPr txBox="1">
            <a:spLocks noChangeArrowheads="1"/>
          </p:cNvSpPr>
          <p:nvPr/>
        </p:nvSpPr>
        <p:spPr bwMode="auto">
          <a:xfrm>
            <a:off x="1528816" y="2712819"/>
            <a:ext cx="1787669" cy="646331"/>
          </a:xfrm>
          <a:prstGeom prst="rect">
            <a:avLst/>
          </a:prstGeom>
          <a:solidFill>
            <a:srgbClr val="FFFF00"/>
          </a:solidFill>
          <a:ln>
            <a:noFill/>
          </a:ln>
          <a:effectLst>
            <a:outerShdw blurRad="50800" dist="38100" dir="2700000" algn="tl" rotWithShape="0">
              <a:prstClr val="black">
                <a:alpha val="40000"/>
              </a:prstClr>
            </a:outerShdw>
          </a:effectLst>
          <a:extLst/>
        </p:spPr>
        <p:txBody>
          <a:bodyPr wrap="none">
            <a:spAutoFit/>
          </a:bodyPr>
          <a:lstStyle/>
          <a:p>
            <a:r>
              <a:rPr lang="en-US" sz="3600" b="1" i="1" dirty="0" smtClean="0">
                <a:solidFill>
                  <a:srgbClr val="0000FF"/>
                </a:solidFill>
                <a:effectLst>
                  <a:outerShdw blurRad="38100" dist="38100" dir="2700000" algn="tl">
                    <a:srgbClr val="C0C0C0"/>
                  </a:outerShdw>
                </a:effectLst>
                <a:latin typeface="+mn-lt"/>
              </a:rPr>
              <a:t>r </a:t>
            </a:r>
            <a:r>
              <a:rPr lang="en-US" sz="3600" b="1" i="1" dirty="0">
                <a:solidFill>
                  <a:srgbClr val="0000FF"/>
                </a:solidFill>
                <a:effectLst>
                  <a:outerShdw blurRad="38100" dist="38100" dir="2700000" algn="tl">
                    <a:srgbClr val="C0C0C0"/>
                  </a:outerShdw>
                </a:effectLst>
                <a:latin typeface="+mn-lt"/>
              </a:rPr>
              <a:t>= </a:t>
            </a:r>
            <a:r>
              <a:rPr lang="en-US" sz="3600" b="1" i="1" dirty="0" smtClean="0">
                <a:solidFill>
                  <a:srgbClr val="0000FF"/>
                </a:solidFill>
                <a:effectLst>
                  <a:outerShdw blurRad="38100" dist="38100" dir="2700000" algn="tl">
                    <a:srgbClr val="C0C0C0"/>
                  </a:outerShdw>
                </a:effectLst>
                <a:latin typeface="+mn-lt"/>
              </a:rPr>
              <a:t>0.40</a:t>
            </a:r>
            <a:endParaRPr lang="en-US" sz="3600" b="1" i="1" dirty="0">
              <a:solidFill>
                <a:srgbClr val="0000FF"/>
              </a:solidFill>
              <a:effectLst>
                <a:outerShdw blurRad="38100" dist="38100" dir="2700000" algn="tl">
                  <a:srgbClr val="C0C0C0"/>
                </a:outerShdw>
              </a:effectLst>
              <a:latin typeface="+mn-lt"/>
            </a:endParaRPr>
          </a:p>
        </p:txBody>
      </p:sp>
      <p:sp>
        <p:nvSpPr>
          <p:cNvPr id="5" name="5-Point Star 4"/>
          <p:cNvSpPr/>
          <p:nvPr/>
        </p:nvSpPr>
        <p:spPr>
          <a:xfrm>
            <a:off x="3623204" y="3581400"/>
            <a:ext cx="1109134" cy="955675"/>
          </a:xfrm>
          <a:prstGeom prst="star5">
            <a:avLst/>
          </a:prstGeom>
          <a:noFill/>
          <a:ln w="889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45"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2000"/>
                                        <p:tgtEl>
                                          <p:spTgt spid="5"/>
                                        </p:tgtEl>
                                      </p:cBhvr>
                                    </p:animEffect>
                                    <p:anim calcmode="lin" valueType="num">
                                      <p:cBhvr>
                                        <p:cTn id="25" dur="2000" fill="hold"/>
                                        <p:tgtEl>
                                          <p:spTgt spid="5"/>
                                        </p:tgtEl>
                                        <p:attrNameLst>
                                          <p:attrName>ppt_w</p:attrName>
                                        </p:attrNameLst>
                                      </p:cBhvr>
                                      <p:tavLst>
                                        <p:tav tm="0" fmla="#ppt_w*sin(2.5*pi*$)">
                                          <p:val>
                                            <p:fltVal val="0"/>
                                          </p:val>
                                        </p:tav>
                                        <p:tav tm="100000">
                                          <p:val>
                                            <p:fltVal val="1"/>
                                          </p:val>
                                        </p:tav>
                                      </p:tavLst>
                                    </p:anim>
                                    <p:anim calcmode="lin" valueType="num">
                                      <p:cBhvr>
                                        <p:cTn id="26"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xit" presetSubtype="32" fill="hold" grpId="1" nodeType="clickEffect">
                                  <p:stCondLst>
                                    <p:cond delay="0"/>
                                  </p:stCondLst>
                                  <p:childTnLst>
                                    <p:anim calcmode="lin" valueType="num">
                                      <p:cBhvr>
                                        <p:cTn id="30" dur="500"/>
                                        <p:tgtEl>
                                          <p:spTgt spid="3"/>
                                        </p:tgtEl>
                                        <p:attrNameLst>
                                          <p:attrName>ppt_w</p:attrName>
                                        </p:attrNameLst>
                                      </p:cBhvr>
                                      <p:tavLst>
                                        <p:tav tm="0">
                                          <p:val>
                                            <p:strVal val="ppt_w"/>
                                          </p:val>
                                        </p:tav>
                                        <p:tav tm="100000">
                                          <p:val>
                                            <p:fltVal val="0"/>
                                          </p:val>
                                        </p:tav>
                                      </p:tavLst>
                                    </p:anim>
                                    <p:anim calcmode="lin" valueType="num">
                                      <p:cBhvr>
                                        <p:cTn id="31" dur="500"/>
                                        <p:tgtEl>
                                          <p:spTgt spid="3"/>
                                        </p:tgtEl>
                                        <p:attrNameLst>
                                          <p:attrName>ppt_h</p:attrName>
                                        </p:attrNameLst>
                                      </p:cBhvr>
                                      <p:tavLst>
                                        <p:tav tm="0">
                                          <p:val>
                                            <p:strVal val="ppt_h"/>
                                          </p:val>
                                        </p:tav>
                                        <p:tav tm="100000">
                                          <p:val>
                                            <p:fltVal val="0"/>
                                          </p:val>
                                        </p:tav>
                                      </p:tavLst>
                                    </p:anim>
                                    <p:animEffect transition="out" filter="fade">
                                      <p:cBhvr>
                                        <p:cTn id="32" dur="500"/>
                                        <p:tgtEl>
                                          <p:spTgt spid="3"/>
                                        </p:tgtEl>
                                      </p:cBhvr>
                                    </p:animEffect>
                                    <p:set>
                                      <p:cBhvr>
                                        <p:cTn id="33" dur="1" fill="hold">
                                          <p:stCondLst>
                                            <p:cond delay="499"/>
                                          </p:stCondLst>
                                        </p:cTn>
                                        <p:tgtEl>
                                          <p:spTgt spid="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60621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606216"/>
                                        </p:tgtEl>
                                        <p:attrNameLst>
                                          <p:attrName>style.visibility</p:attrName>
                                        </p:attrNameLst>
                                      </p:cBhvr>
                                      <p:to>
                                        <p:strVal val="visible"/>
                                      </p:to>
                                    </p:set>
                                    <p:anim calcmode="lin" valueType="num">
                                      <p:cBhvr>
                                        <p:cTn id="42" dur="500" fill="hold"/>
                                        <p:tgtEl>
                                          <p:spTgt spid="606216"/>
                                        </p:tgtEl>
                                        <p:attrNameLst>
                                          <p:attrName>ppt_w</p:attrName>
                                        </p:attrNameLst>
                                      </p:cBhvr>
                                      <p:tavLst>
                                        <p:tav tm="0">
                                          <p:val>
                                            <p:fltVal val="0"/>
                                          </p:val>
                                        </p:tav>
                                        <p:tav tm="100000">
                                          <p:val>
                                            <p:strVal val="#ppt_w"/>
                                          </p:val>
                                        </p:tav>
                                      </p:tavLst>
                                    </p:anim>
                                    <p:anim calcmode="lin" valueType="num">
                                      <p:cBhvr>
                                        <p:cTn id="43" dur="500" fill="hold"/>
                                        <p:tgtEl>
                                          <p:spTgt spid="606216"/>
                                        </p:tgtEl>
                                        <p:attrNameLst>
                                          <p:attrName>ppt_h</p:attrName>
                                        </p:attrNameLst>
                                      </p:cBhvr>
                                      <p:tavLst>
                                        <p:tav tm="0">
                                          <p:val>
                                            <p:fltVal val="0"/>
                                          </p:val>
                                        </p:tav>
                                        <p:tav tm="100000">
                                          <p:val>
                                            <p:strVal val="#ppt_h"/>
                                          </p:val>
                                        </p:tav>
                                      </p:tavLst>
                                    </p:anim>
                                    <p:animEffect transition="in" filter="fade">
                                      <p:cBhvr>
                                        <p:cTn id="44" dur="500"/>
                                        <p:tgtEl>
                                          <p:spTgt spid="606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216" grpId="0" animBg="1"/>
      <p:bldP spid="2" grpId="0"/>
      <p:bldP spid="3" grpId="0"/>
      <p:bldP spid="3" grpId="1"/>
      <p:bldP spid="10"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r>
              <a:rPr lang="en-US"/>
              <a:t>Slide 7- </a:t>
            </a:r>
            <a:fld id="{140C53AE-8A26-4471-8FFC-B94B536FCB89}" type="slidenum">
              <a:rPr lang="en-US"/>
              <a:pPr/>
              <a:t>37</a:t>
            </a:fld>
            <a:endParaRPr lang="en-CA"/>
          </a:p>
        </p:txBody>
      </p:sp>
      <p:sp>
        <p:nvSpPr>
          <p:cNvPr id="538628" name="Rectangle 4" descr="Pink tissue paper"/>
          <p:cNvSpPr>
            <a:spLocks noChangeArrowheads="1"/>
          </p:cNvSpPr>
          <p:nvPr/>
        </p:nvSpPr>
        <p:spPr bwMode="auto">
          <a:xfrm>
            <a:off x="76200" y="76200"/>
            <a:ext cx="8153400" cy="1692771"/>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CA" sz="3200" b="1" dirty="0">
                <a:effectLst>
                  <a:outerShdw blurRad="38100" dist="38100" dir="2700000" algn="tl">
                    <a:srgbClr val="000000">
                      <a:alpha val="43137"/>
                    </a:srgbClr>
                  </a:outerShdw>
                </a:effectLst>
                <a:latin typeface="Arial" pitchFamily="34" charset="0"/>
                <a:cs typeface="Arial" pitchFamily="34" charset="0"/>
              </a:rPr>
              <a:t>Correlation</a:t>
            </a:r>
            <a:r>
              <a:rPr lang="en-CA" sz="3200" b="1" dirty="0">
                <a:latin typeface="Arial" pitchFamily="34" charset="0"/>
                <a:cs typeface="Arial" pitchFamily="34" charset="0"/>
              </a:rPr>
              <a:t> measures the strength of </a:t>
            </a:r>
          </a:p>
          <a:p>
            <a:pPr eaLnBrk="0" hangingPunct="0"/>
            <a:r>
              <a:rPr lang="en-CA" sz="2600" dirty="0">
                <a:latin typeface="Arial" pitchFamily="34" charset="0"/>
                <a:cs typeface="Arial" pitchFamily="34" charset="0"/>
              </a:rPr>
              <a:t>	    </a:t>
            </a:r>
            <a:r>
              <a:rPr lang="en-CA" sz="4800" dirty="0">
                <a:solidFill>
                  <a:srgbClr val="FF0000"/>
                </a:solidFill>
                <a:latin typeface="Arial" pitchFamily="34" charset="0"/>
                <a:cs typeface="Arial" pitchFamily="34" charset="0"/>
              </a:rPr>
              <a:t>a </a:t>
            </a:r>
            <a:r>
              <a:rPr lang="en-CA" sz="7200" b="1" dirty="0">
                <a:solidFill>
                  <a:srgbClr val="FF0000"/>
                </a:solidFill>
                <a:effectLst>
                  <a:outerShdw blurRad="38100" dist="38100" dir="2700000" algn="tl">
                    <a:srgbClr val="000000">
                      <a:alpha val="43137"/>
                    </a:srgbClr>
                  </a:outerShdw>
                </a:effectLst>
                <a:latin typeface="Arial" pitchFamily="34" charset="0"/>
                <a:cs typeface="Arial" pitchFamily="34" charset="0"/>
              </a:rPr>
              <a:t>linear</a:t>
            </a:r>
            <a:r>
              <a:rPr lang="en-CA" sz="4800"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CA" sz="4800" dirty="0">
                <a:solidFill>
                  <a:srgbClr val="FF0000"/>
                </a:solidFill>
                <a:latin typeface="Arial" pitchFamily="34" charset="0"/>
                <a:cs typeface="Arial" pitchFamily="34" charset="0"/>
              </a:rPr>
              <a:t>relation only</a:t>
            </a:r>
            <a:r>
              <a:rPr lang="en-CA" sz="4800" dirty="0" smtClean="0">
                <a:solidFill>
                  <a:srgbClr val="FF0000"/>
                </a:solidFill>
                <a:latin typeface="Arial" pitchFamily="34" charset="0"/>
                <a:cs typeface="Arial" pitchFamily="34" charset="0"/>
              </a:rPr>
              <a:t>.</a:t>
            </a:r>
            <a:endParaRPr lang="en-CA" sz="4800" dirty="0">
              <a:latin typeface="Arial" pitchFamily="34" charset="0"/>
              <a:cs typeface="Arial" pitchFamily="34" charset="0"/>
            </a:endParaRPr>
          </a:p>
        </p:txBody>
      </p:sp>
      <p:pic>
        <p:nvPicPr>
          <p:cNvPr id="8" name="Picture 4" descr="07-08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8667" y="2971800"/>
            <a:ext cx="5791200" cy="36069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1600200"/>
            <a:ext cx="8534400" cy="1508105"/>
          </a:xfrm>
          <a:prstGeom prst="rect">
            <a:avLst/>
          </a:prstGeom>
          <a:noFill/>
        </p:spPr>
        <p:txBody>
          <a:bodyPr wrap="square" rtlCol="0">
            <a:spAutoFit/>
          </a:bodyPr>
          <a:lstStyle/>
          <a:p>
            <a:pPr indent="-285750"/>
            <a:r>
              <a:rPr lang="en-US" sz="2800" dirty="0" smtClean="0"/>
              <a:t>This graph has a </a:t>
            </a:r>
            <a:r>
              <a:rPr lang="en-US" sz="3200" b="1" dirty="0" smtClean="0">
                <a:solidFill>
                  <a:srgbClr val="0000FF"/>
                </a:solidFill>
              </a:rPr>
              <a:t>STRONG association</a:t>
            </a:r>
            <a:r>
              <a:rPr lang="en-US" sz="2800" dirty="0" smtClean="0"/>
              <a:t>… </a:t>
            </a:r>
            <a:br>
              <a:rPr lang="en-US" sz="2800" dirty="0" smtClean="0"/>
            </a:br>
            <a:r>
              <a:rPr lang="en-US" sz="2800" dirty="0" smtClean="0"/>
              <a:t>but close to a </a:t>
            </a:r>
            <a:r>
              <a:rPr lang="en-US" sz="3200" b="1" dirty="0" smtClean="0">
                <a:solidFill>
                  <a:srgbClr val="FF0000"/>
                </a:solidFill>
              </a:rPr>
              <a:t>zero correlation </a:t>
            </a:r>
            <a:r>
              <a:rPr lang="en-US" sz="2800" dirty="0" smtClean="0"/>
              <a:t>since the association is non-linear.</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bg>
      <p:bgPr>
        <a:gradFill flip="none" rotWithShape="1">
          <a:gsLst>
            <a:gs pos="0">
              <a:schemeClr val="tx1">
                <a:lumMod val="95000"/>
                <a:lumOff val="5000"/>
              </a:schemeClr>
            </a:gs>
            <a:gs pos="77000">
              <a:schemeClr val="accent2">
                <a:lumMod val="75000"/>
              </a:schemeClr>
            </a:gs>
          </a:gsLst>
          <a:path path="circle">
            <a:fillToRect r="100000" b="100000"/>
          </a:path>
          <a:tileRect/>
        </a:gradFill>
        <a:effectLst/>
      </p:bgPr>
    </p:bg>
    <p:spTree>
      <p:nvGrpSpPr>
        <p:cNvPr id="1" name=""/>
        <p:cNvGrpSpPr/>
        <p:nvPr/>
      </p:nvGrpSpPr>
      <p:grpSpPr>
        <a:xfrm>
          <a:off x="0" y="0"/>
          <a:ext cx="0" cy="0"/>
          <a:chOff x="0" y="0"/>
          <a:chExt cx="0" cy="0"/>
        </a:xfrm>
      </p:grpSpPr>
      <p:sp>
        <p:nvSpPr>
          <p:cNvPr id="585730" name="Rectangle 2"/>
          <p:cNvSpPr>
            <a:spLocks noGrp="1" noChangeArrowheads="1"/>
          </p:cNvSpPr>
          <p:nvPr>
            <p:ph type="title"/>
          </p:nvPr>
        </p:nvSpPr>
        <p:spPr>
          <a:xfrm>
            <a:off x="76200" y="76200"/>
            <a:ext cx="8229600" cy="868362"/>
          </a:xfrm>
        </p:spPr>
        <p:txBody>
          <a:bodyPr>
            <a:normAutofit/>
          </a:bodyPr>
          <a:lstStyle/>
          <a:p>
            <a:pPr algn="l"/>
            <a:r>
              <a:rPr lang="en-US" b="1" dirty="0" smtClean="0">
                <a:solidFill>
                  <a:srgbClr val="FFC000"/>
                </a:solidFill>
                <a:effectLst>
                  <a:outerShdw blurRad="38100" dist="38100" dir="2700000" algn="tl">
                    <a:srgbClr val="000000">
                      <a:alpha val="43137"/>
                    </a:srgbClr>
                  </a:outerShdw>
                </a:effectLst>
              </a:rPr>
              <a:t>(what’s </a:t>
            </a:r>
            <a:r>
              <a:rPr lang="en-US" b="1" dirty="0">
                <a:solidFill>
                  <a:srgbClr val="FFC000"/>
                </a:solidFill>
                <a:effectLst>
                  <a:outerShdw blurRad="38100" dist="38100" dir="2700000" algn="tl">
                    <a:srgbClr val="000000">
                      <a:alpha val="43137"/>
                    </a:srgbClr>
                  </a:outerShdw>
                </a:effectLst>
              </a:rPr>
              <a:t>wrong</a:t>
            </a:r>
            <a:r>
              <a:rPr lang="en-US" b="1" dirty="0" smtClean="0">
                <a:solidFill>
                  <a:srgbClr val="FFC000"/>
                </a:solidFill>
                <a:effectLst>
                  <a:outerShdw blurRad="38100" dist="38100" dir="2700000" algn="tl">
                    <a:srgbClr val="000000">
                      <a:alpha val="43137"/>
                    </a:srgbClr>
                  </a:outerShdw>
                </a:effectLst>
              </a:rPr>
              <a:t>?)</a:t>
            </a:r>
            <a:endParaRPr lang="en-US" b="1" dirty="0">
              <a:solidFill>
                <a:srgbClr val="FFC000"/>
              </a:solidFill>
              <a:effectLst>
                <a:outerShdw blurRad="38100" dist="38100" dir="2700000" algn="tl">
                  <a:srgbClr val="000000">
                    <a:alpha val="43137"/>
                  </a:srgbClr>
                </a:outerShdw>
              </a:effectLst>
            </a:endParaRPr>
          </a:p>
        </p:txBody>
      </p:sp>
      <p:sp>
        <p:nvSpPr>
          <p:cNvPr id="585731" name="Rectangle 3"/>
          <p:cNvSpPr>
            <a:spLocks noGrp="1" noChangeArrowheads="1"/>
          </p:cNvSpPr>
          <p:nvPr>
            <p:ph idx="1"/>
          </p:nvPr>
        </p:nvSpPr>
        <p:spPr>
          <a:xfrm>
            <a:off x="228600" y="1066800"/>
            <a:ext cx="8229600" cy="4525963"/>
          </a:xfrm>
        </p:spPr>
        <p:txBody>
          <a:bodyPr/>
          <a:lstStyle/>
          <a:p>
            <a:pPr marL="0" indent="0">
              <a:buNone/>
            </a:pPr>
            <a:r>
              <a:rPr lang="en-US" sz="3600" dirty="0">
                <a:solidFill>
                  <a:schemeClr val="bg1"/>
                </a:solidFill>
                <a:cs typeface="Times New Roman" pitchFamily="18" charset="0"/>
              </a:rPr>
              <a:t>There is a high correlation between the gender of American workers and their income.</a:t>
            </a:r>
          </a:p>
          <a:p>
            <a:pPr>
              <a:buFont typeface="Wingdings" pitchFamily="2" charset="2"/>
              <a:buNone/>
            </a:pPr>
            <a:endParaRPr lang="en-US" sz="3600" dirty="0">
              <a:solidFill>
                <a:schemeClr val="bg1"/>
              </a:solidFill>
              <a:cs typeface="Times New Roman" pitchFamily="18" charset="0"/>
            </a:endParaRPr>
          </a:p>
          <a:p>
            <a:pPr>
              <a:buFont typeface="Wingdings" pitchFamily="2" charset="2"/>
              <a:buNone/>
            </a:pPr>
            <a:r>
              <a:rPr lang="en-US" sz="3600" dirty="0" smtClean="0">
                <a:solidFill>
                  <a:schemeClr val="bg1"/>
                </a:solidFill>
                <a:cs typeface="Times New Roman" pitchFamily="18" charset="0"/>
              </a:rPr>
              <a:t>	Gender </a:t>
            </a:r>
            <a:r>
              <a:rPr lang="en-US" sz="3600" dirty="0">
                <a:solidFill>
                  <a:schemeClr val="bg1"/>
                </a:solidFill>
                <a:cs typeface="Times New Roman" pitchFamily="18" charset="0"/>
              </a:rPr>
              <a:t>of American workers </a:t>
            </a:r>
            <a:r>
              <a:rPr lang="en-US" sz="3600" dirty="0" smtClean="0">
                <a:solidFill>
                  <a:schemeClr val="bg1"/>
                </a:solidFill>
                <a:cs typeface="Times New Roman" pitchFamily="18" charset="0"/>
              </a:rPr>
              <a:t>is </a:t>
            </a:r>
            <a:r>
              <a:rPr lang="en-US" sz="4800" b="1" dirty="0" smtClean="0">
                <a:solidFill>
                  <a:srgbClr val="FFFF00"/>
                </a:solidFill>
                <a:effectLst>
                  <a:outerShdw blurRad="50800" dist="38100" dir="2700000" algn="tl" rotWithShape="0">
                    <a:prstClr val="black">
                      <a:alpha val="40000"/>
                    </a:prstClr>
                  </a:outerShdw>
                </a:effectLst>
                <a:cs typeface="Times New Roman" pitchFamily="18" charset="0"/>
              </a:rPr>
              <a:t>categorical</a:t>
            </a:r>
            <a:r>
              <a:rPr lang="en-US" sz="4800" dirty="0">
                <a:solidFill>
                  <a:schemeClr val="bg1"/>
                </a:solidFill>
                <a:cs typeface="Times New Roman" pitchFamily="18" charset="0"/>
              </a:rPr>
              <a:t>,</a:t>
            </a:r>
            <a:r>
              <a:rPr lang="en-US" sz="3600" dirty="0">
                <a:solidFill>
                  <a:schemeClr val="bg1"/>
                </a:solidFill>
                <a:cs typeface="Times New Roman" pitchFamily="18" charset="0"/>
              </a:rPr>
              <a:t> not </a:t>
            </a:r>
            <a:r>
              <a:rPr lang="en-US" sz="3600" dirty="0" smtClean="0">
                <a:solidFill>
                  <a:schemeClr val="bg1"/>
                </a:solidFill>
                <a:cs typeface="Times New Roman" pitchFamily="18" charset="0"/>
              </a:rPr>
              <a:t>quantitative.</a:t>
            </a:r>
            <a:endParaRPr lang="en-US" sz="3600" dirty="0">
              <a:solidFill>
                <a:schemeClr val="bg1"/>
              </a:solidFill>
              <a:cs typeface="Times New Roman" pitchFamily="18" charset="0"/>
            </a:endParaRPr>
          </a:p>
        </p:txBody>
      </p:sp>
      <p:sp>
        <p:nvSpPr>
          <p:cNvPr id="4" name="Slide Number Placeholder 3"/>
          <p:cNvSpPr>
            <a:spLocks noGrp="1"/>
          </p:cNvSpPr>
          <p:nvPr>
            <p:ph type="sldNum" sz="quarter" idx="12"/>
          </p:nvPr>
        </p:nvSpPr>
        <p:spPr/>
        <p:txBody>
          <a:bodyPr/>
          <a:lstStyle/>
          <a:p>
            <a:r>
              <a:rPr lang="en-US"/>
              <a:t>Slide 7- </a:t>
            </a:r>
            <a:fld id="{CDB219EB-6171-4610-898C-183EC6934DD4}" type="slidenum">
              <a:rPr lang="en-US"/>
              <a:pPr/>
              <a:t>38</a:t>
            </a:fld>
            <a:endParaRPr lang="en-CA"/>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5731">
                                            <p:txEl>
                                              <p:pRg st="0" end="0"/>
                                            </p:txEl>
                                          </p:spTgt>
                                        </p:tgtEl>
                                        <p:attrNameLst>
                                          <p:attrName>style.visibility</p:attrName>
                                        </p:attrNameLst>
                                      </p:cBhvr>
                                      <p:to>
                                        <p:strVal val="visible"/>
                                      </p:to>
                                    </p:set>
                                    <p:anim calcmode="lin" valueType="num">
                                      <p:cBhvr additive="base">
                                        <p:cTn id="7" dur="500" fill="hold"/>
                                        <p:tgtEl>
                                          <p:spTgt spid="5857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857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85731">
                                            <p:txEl>
                                              <p:pRg st="2" end="2"/>
                                            </p:txEl>
                                          </p:spTgt>
                                        </p:tgtEl>
                                        <p:attrNameLst>
                                          <p:attrName>style.visibility</p:attrName>
                                        </p:attrNameLst>
                                      </p:cBhvr>
                                      <p:to>
                                        <p:strVal val="visible"/>
                                      </p:to>
                                    </p:set>
                                    <p:anim calcmode="lin" valueType="num">
                                      <p:cBhvr additive="base">
                                        <p:cTn id="13" dur="500" fill="hold"/>
                                        <p:tgtEl>
                                          <p:spTgt spid="58573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8573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731"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10000"/>
              </a:schemeClr>
            </a:gs>
            <a:gs pos="100000">
              <a:schemeClr val="accent5">
                <a:lumMod val="36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r>
              <a:rPr lang="en-US"/>
              <a:t>Slide 7- </a:t>
            </a:r>
            <a:fld id="{30D785B6-F033-4F24-A1AF-0728A80EBB9C}" type="slidenum">
              <a:rPr lang="en-US"/>
              <a:pPr/>
              <a:t>39</a:t>
            </a:fld>
            <a:endParaRPr lang="en-CA"/>
          </a:p>
        </p:txBody>
      </p:sp>
      <p:sp>
        <p:nvSpPr>
          <p:cNvPr id="589828" name="Rectangle 4" descr="Pink tissue paper"/>
          <p:cNvSpPr>
            <a:spLocks noChangeArrowheads="1"/>
          </p:cNvSpPr>
          <p:nvPr/>
        </p:nvSpPr>
        <p:spPr bwMode="auto">
          <a:xfrm>
            <a:off x="304800" y="944562"/>
            <a:ext cx="8229600" cy="4031873"/>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14350" indent="-514350">
              <a:buFont typeface="+mj-lt"/>
              <a:buAutoNum type="alphaLcParenR"/>
              <a:tabLst>
                <a:tab pos="942975" algn="l"/>
              </a:tabLst>
            </a:pPr>
            <a:r>
              <a:rPr lang="en-CA" sz="3200" dirty="0" smtClean="0">
                <a:solidFill>
                  <a:schemeClr val="bg1"/>
                </a:solidFill>
                <a:latin typeface="+mn-lt"/>
                <a:cs typeface="Times New Roman" pitchFamily="18" charset="0"/>
              </a:rPr>
              <a:t>“We </a:t>
            </a:r>
            <a:r>
              <a:rPr lang="en-CA" sz="3200" dirty="0">
                <a:solidFill>
                  <a:schemeClr val="bg1"/>
                </a:solidFill>
                <a:latin typeface="+mn-lt"/>
                <a:cs typeface="Times New Roman" pitchFamily="18" charset="0"/>
              </a:rPr>
              <a:t>found a high correlation (</a:t>
            </a:r>
            <a:r>
              <a:rPr lang="en-CA" sz="3200" dirty="0" smtClean="0">
                <a:solidFill>
                  <a:schemeClr val="bg1"/>
                </a:solidFill>
                <a:latin typeface="+mn-lt"/>
                <a:cs typeface="Times New Roman" pitchFamily="18" charset="0"/>
              </a:rPr>
              <a:t>r = 1.09</a:t>
            </a:r>
            <a:r>
              <a:rPr lang="en-CA" sz="3200" dirty="0">
                <a:solidFill>
                  <a:schemeClr val="bg1"/>
                </a:solidFill>
                <a:latin typeface="+mn-lt"/>
                <a:cs typeface="Times New Roman" pitchFamily="18" charset="0"/>
              </a:rPr>
              <a:t>) </a:t>
            </a:r>
            <a:r>
              <a:rPr lang="en-CA" sz="3200" dirty="0" smtClean="0">
                <a:solidFill>
                  <a:schemeClr val="bg1"/>
                </a:solidFill>
                <a:latin typeface="+mn-lt"/>
                <a:cs typeface="Times New Roman" pitchFamily="18" charset="0"/>
              </a:rPr>
              <a:t>between </a:t>
            </a:r>
            <a:r>
              <a:rPr lang="en-CA" sz="3200" dirty="0">
                <a:solidFill>
                  <a:schemeClr val="bg1"/>
                </a:solidFill>
                <a:latin typeface="+mn-lt"/>
                <a:cs typeface="Times New Roman" pitchFamily="18" charset="0"/>
              </a:rPr>
              <a:t>students’ ratings of faculty </a:t>
            </a:r>
            <a:r>
              <a:rPr lang="en-CA" sz="3200" dirty="0" smtClean="0">
                <a:solidFill>
                  <a:schemeClr val="bg1"/>
                </a:solidFill>
                <a:latin typeface="+mn-lt"/>
                <a:cs typeface="Times New Roman" pitchFamily="18" charset="0"/>
              </a:rPr>
              <a:t>teaching and </a:t>
            </a:r>
            <a:r>
              <a:rPr lang="en-CA" sz="3200" dirty="0">
                <a:solidFill>
                  <a:schemeClr val="bg1"/>
                </a:solidFill>
                <a:latin typeface="+mn-lt"/>
                <a:cs typeface="Times New Roman" pitchFamily="18" charset="0"/>
              </a:rPr>
              <a:t>ratings made by other faculty members.”</a:t>
            </a:r>
          </a:p>
          <a:p>
            <a:pPr marL="514350" indent="-514350" eaLnBrk="0" hangingPunct="0">
              <a:buFont typeface="+mj-lt"/>
              <a:buAutoNum type="alphaLcParenR"/>
              <a:tabLst>
                <a:tab pos="942975" algn="l"/>
              </a:tabLst>
            </a:pPr>
            <a:endParaRPr lang="en-CA" sz="3200" dirty="0" smtClean="0">
              <a:solidFill>
                <a:schemeClr val="bg1"/>
              </a:solidFill>
              <a:latin typeface="+mn-lt"/>
            </a:endParaRPr>
          </a:p>
          <a:p>
            <a:pPr marL="514350" indent="-514350" eaLnBrk="0" hangingPunct="0">
              <a:buFont typeface="+mj-lt"/>
              <a:buAutoNum type="alphaLcParenR"/>
              <a:tabLst>
                <a:tab pos="942975" algn="l"/>
              </a:tabLst>
            </a:pPr>
            <a:r>
              <a:rPr lang="en-CA" sz="3200" dirty="0" smtClean="0">
                <a:solidFill>
                  <a:schemeClr val="bg1"/>
                </a:solidFill>
                <a:latin typeface="+mn-lt"/>
                <a:cs typeface="Times New Roman" pitchFamily="18" charset="0"/>
              </a:rPr>
              <a:t>“The correlation between planting rate and yield of corn was found to be r = 0.23 bushels.”</a:t>
            </a:r>
          </a:p>
        </p:txBody>
      </p:sp>
      <p:sp>
        <p:nvSpPr>
          <p:cNvPr id="6" name="Rectangle 2"/>
          <p:cNvSpPr txBox="1">
            <a:spLocks noChangeArrowheads="1"/>
          </p:cNvSpPr>
          <p:nvPr/>
        </p:nvSpPr>
        <p:spPr>
          <a:xfrm>
            <a:off x="76200" y="76200"/>
            <a:ext cx="8229600" cy="868362"/>
          </a:xfrm>
          <a:prstGeom prst="rect">
            <a:avLst/>
          </a:prstGeom>
        </p:spPr>
        <p:txBody>
          <a:bodyPr>
            <a:normAutofit/>
          </a:bodyPr>
          <a:lst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defRPr>
            </a:lvl2pPr>
            <a:lvl3pPr algn="l" rtl="0" fontAlgn="base">
              <a:spcBef>
                <a:spcPct val="0"/>
              </a:spcBef>
              <a:spcAft>
                <a:spcPct val="0"/>
              </a:spcAft>
              <a:defRPr sz="3600">
                <a:solidFill>
                  <a:schemeClr val="tx2"/>
                </a:solidFill>
                <a:latin typeface="Arial" charset="0"/>
              </a:defRPr>
            </a:lvl3pPr>
            <a:lvl4pPr algn="l" rtl="0" fontAlgn="base">
              <a:spcBef>
                <a:spcPct val="0"/>
              </a:spcBef>
              <a:spcAft>
                <a:spcPct val="0"/>
              </a:spcAft>
              <a:defRPr sz="3600">
                <a:solidFill>
                  <a:schemeClr val="tx2"/>
                </a:solidFill>
                <a:latin typeface="Arial" charset="0"/>
              </a:defRPr>
            </a:lvl4pPr>
            <a:lvl5pPr algn="l" rtl="0" fontAlgn="base">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r>
              <a:rPr lang="en-US" b="1" dirty="0" smtClean="0">
                <a:solidFill>
                  <a:schemeClr val="accent5">
                    <a:lumMod val="90000"/>
                  </a:schemeClr>
                </a:solidFill>
                <a:effectLst>
                  <a:outerShdw blurRad="38100" dist="38100" dir="2700000" algn="tl">
                    <a:srgbClr val="000000">
                      <a:alpha val="43137"/>
                    </a:srgbClr>
                  </a:outerShdw>
                </a:effectLst>
              </a:rPr>
              <a:t>(what’s wrong?)</a:t>
            </a:r>
            <a:endParaRPr lang="en-US" b="1" dirty="0">
              <a:solidFill>
                <a:schemeClr val="accent5">
                  <a:lumMod val="90000"/>
                </a:schemeClr>
              </a:solidFill>
              <a:effectLst>
                <a:outerShdw blurRad="38100" dist="38100" dir="2700000" algn="tl">
                  <a:srgbClr val="000000">
                    <a:alpha val="43137"/>
                  </a:srgbClr>
                </a:outerShdw>
              </a:effectLs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89828">
                                            <p:txEl>
                                              <p:pRg st="0" end="0"/>
                                            </p:txEl>
                                          </p:spTgt>
                                        </p:tgtEl>
                                        <p:attrNameLst>
                                          <p:attrName>style.visibility</p:attrName>
                                        </p:attrNameLst>
                                      </p:cBhvr>
                                      <p:to>
                                        <p:strVal val="visible"/>
                                      </p:to>
                                    </p:set>
                                    <p:animEffect transition="in" filter="wipe(left)">
                                      <p:cBhvr>
                                        <p:cTn id="7" dur="500"/>
                                        <p:tgtEl>
                                          <p:spTgt spid="5898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89828">
                                            <p:txEl>
                                              <p:pRg st="2" end="2"/>
                                            </p:txEl>
                                          </p:spTgt>
                                        </p:tgtEl>
                                        <p:attrNameLst>
                                          <p:attrName>style.visibility</p:attrName>
                                        </p:attrNameLst>
                                      </p:cBhvr>
                                      <p:to>
                                        <p:strVal val="visible"/>
                                      </p:to>
                                    </p:set>
                                    <p:animEffect transition="in" filter="wipe(left)">
                                      <p:cBhvr>
                                        <p:cTn id="12" dur="500"/>
                                        <p:tgtEl>
                                          <p:spTgt spid="5898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3" name="TextBox 2"/>
          <p:cNvSpPr txBox="1"/>
          <p:nvPr/>
        </p:nvSpPr>
        <p:spPr>
          <a:xfrm>
            <a:off x="152400" y="152400"/>
            <a:ext cx="8229600" cy="2308324"/>
          </a:xfrm>
          <a:prstGeom prst="rect">
            <a:avLst/>
          </a:prstGeom>
          <a:noFill/>
        </p:spPr>
        <p:txBody>
          <a:bodyPr wrap="square" rtlCol="0">
            <a:spAutoFit/>
          </a:bodyPr>
          <a:lstStyle/>
          <a:p>
            <a:r>
              <a:rPr lang="en-US" sz="3200" dirty="0" smtClean="0">
                <a:solidFill>
                  <a:prstClr val="white"/>
                </a:solidFill>
                <a:effectLst>
                  <a:outerShdw blurRad="38100" dist="38100" dir="2700000" algn="tl">
                    <a:srgbClr val="000000">
                      <a:alpha val="43137"/>
                    </a:srgbClr>
                  </a:outerShdw>
                </a:effectLst>
                <a:latin typeface="Gotham Medium"/>
                <a:cs typeface="Gotham Medium"/>
              </a:rPr>
              <a:t>What type of association do we expect (and what about causation)?</a:t>
            </a:r>
            <a:endParaRPr lang="en-US" sz="3200" dirty="0" smtClean="0">
              <a:solidFill>
                <a:prstClr val="white"/>
              </a:solidFill>
              <a:latin typeface="Gotham Medium"/>
              <a:cs typeface="Gotham Medium"/>
            </a:endParaRPr>
          </a:p>
          <a:p>
            <a:pPr marL="342900" indent="-342900">
              <a:buFont typeface="Arial"/>
              <a:buChar char="•"/>
            </a:pPr>
            <a:r>
              <a:rPr lang="en-US" sz="3200" dirty="0" smtClean="0">
                <a:solidFill>
                  <a:schemeClr val="accent4">
                    <a:lumMod val="40000"/>
                    <a:lumOff val="60000"/>
                  </a:schemeClr>
                </a:solidFill>
                <a:effectLst>
                  <a:outerShdw blurRad="38100" dist="38100" dir="2700000" algn="tl">
                    <a:srgbClr val="000000">
                      <a:alpha val="43137"/>
                    </a:srgbClr>
                  </a:outerShdw>
                </a:effectLst>
                <a:latin typeface="Gotham Medium"/>
                <a:cs typeface="Gotham Medium"/>
              </a:rPr>
              <a:t>Gas prices at a gas station </a:t>
            </a:r>
            <a:r>
              <a:rPr lang="en-US" sz="4800" dirty="0" smtClean="0">
                <a:solidFill>
                  <a:prstClr val="white"/>
                </a:solidFill>
                <a:effectLst>
                  <a:outerShdw blurRad="38100" dist="38100" dir="2700000" algn="tl">
                    <a:srgbClr val="000000">
                      <a:alpha val="43137"/>
                    </a:srgbClr>
                  </a:outerShdw>
                </a:effectLst>
                <a:latin typeface="Gotham Black"/>
                <a:cs typeface="Gotham Black"/>
              </a:rPr>
              <a:t>VS</a:t>
            </a:r>
            <a:r>
              <a:rPr lang="en-US" sz="3200" dirty="0" smtClean="0">
                <a:solidFill>
                  <a:prstClr val="white"/>
                </a:solidFill>
                <a:effectLst>
                  <a:outerShdw blurRad="38100" dist="38100" dir="2700000" algn="tl">
                    <a:srgbClr val="000000">
                      <a:alpha val="43137"/>
                    </a:srgbClr>
                  </a:outerShdw>
                </a:effectLst>
                <a:latin typeface="Gotham Medium"/>
                <a:cs typeface="Gotham Medium"/>
              </a:rPr>
              <a:t> </a:t>
            </a:r>
            <a:r>
              <a:rPr lang="en-US" sz="3200" dirty="0" smtClean="0">
                <a:solidFill>
                  <a:schemeClr val="accent2">
                    <a:lumMod val="60000"/>
                    <a:lumOff val="40000"/>
                  </a:schemeClr>
                </a:solidFill>
                <a:effectLst>
                  <a:outerShdw blurRad="38100" dist="38100" dir="2700000" algn="tl">
                    <a:srgbClr val="000000">
                      <a:alpha val="43137"/>
                    </a:srgbClr>
                  </a:outerShdw>
                </a:effectLst>
                <a:latin typeface="Gotham Medium"/>
                <a:cs typeface="Gotham Medium"/>
              </a:rPr>
              <a:t># of visitors to that gas station?</a:t>
            </a:r>
          </a:p>
        </p:txBody>
      </p:sp>
    </p:spTree>
    <p:extLst>
      <p:ext uri="{BB962C8B-B14F-4D97-AF65-F5344CB8AC3E}">
        <p14:creationId xmlns:p14="http://schemas.microsoft.com/office/powerpoint/2010/main" val="401442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FF6600"/>
        </a:solidFill>
        <a:effectLst/>
      </p:bgPr>
    </p:bg>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13063" y="0"/>
            <a:ext cx="8839200" cy="1219200"/>
          </a:xfrm>
        </p:spPr>
        <p:txBody>
          <a:bodyPr anchor="t" anchorCtr="0"/>
          <a:lstStyle/>
          <a:p>
            <a:pPr marL="1588" indent="-1588" algn="l" eaLnBrk="1" hangingPunct="1"/>
            <a:r>
              <a:rPr lang="en-US" sz="2000" dirty="0" smtClean="0">
                <a:solidFill>
                  <a:schemeClr val="bg1"/>
                </a:solidFill>
                <a:latin typeface="Adelle Rg" pitchFamily="50" charset="0"/>
              </a:rPr>
              <a:t>The following tables summarize sample data collected from two different regions regarding the types of television programs that people prefer watching in their free time:</a:t>
            </a:r>
            <a:endParaRPr lang="en-US" sz="2000" b="1" dirty="0" smtClean="0">
              <a:solidFill>
                <a:schemeClr val="bg1"/>
              </a:solidFill>
              <a:latin typeface="Adelle Rg" pitchFamily="50"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494720039"/>
              </p:ext>
            </p:extLst>
          </p:nvPr>
        </p:nvGraphicFramePr>
        <p:xfrm>
          <a:off x="76200" y="1343024"/>
          <a:ext cx="4267200" cy="2362201"/>
        </p:xfrm>
        <a:graphic>
          <a:graphicData uri="http://schemas.openxmlformats.org/drawingml/2006/table">
            <a:tbl>
              <a:tblPr firstRow="1" bandRow="1">
                <a:tableStyleId>{5940675A-B579-460E-94D1-54222C63F5DA}</a:tableStyleId>
              </a:tblPr>
              <a:tblGrid>
                <a:gridCol w="1066800"/>
                <a:gridCol w="1066800"/>
                <a:gridCol w="1066800"/>
                <a:gridCol w="1066800"/>
              </a:tblGrid>
              <a:tr h="885825">
                <a:tc>
                  <a:txBody>
                    <a:bodyPr/>
                    <a:lstStyle/>
                    <a:p>
                      <a:pPr algn="ctr"/>
                      <a:endParaRPr lang="en-US" b="1" dirty="0">
                        <a:latin typeface="Agency FB" pitchFamily="34" charset="0"/>
                      </a:endParaRPr>
                    </a:p>
                  </a:txBody>
                  <a:tcPr anchor="ctr">
                    <a:solidFill>
                      <a:schemeClr val="tx2">
                        <a:lumMod val="20000"/>
                        <a:lumOff val="80000"/>
                      </a:schemeClr>
                    </a:solidFill>
                  </a:tcPr>
                </a:tc>
                <a:tc>
                  <a:txBody>
                    <a:bodyPr/>
                    <a:lstStyle/>
                    <a:p>
                      <a:pPr algn="ctr"/>
                      <a:r>
                        <a:rPr lang="en-US" sz="1600" b="1" dirty="0" smtClean="0">
                          <a:latin typeface="Arial Narrow" panose="020B0606020202030204" pitchFamily="34" charset="0"/>
                        </a:rPr>
                        <a:t>Football</a:t>
                      </a:r>
                      <a:endParaRPr lang="en-US" sz="1600" b="1" dirty="0">
                        <a:latin typeface="Arial Narrow" panose="020B0606020202030204" pitchFamily="34" charset="0"/>
                      </a:endParaRPr>
                    </a:p>
                  </a:txBody>
                  <a:tcPr anchor="ctr">
                    <a:solidFill>
                      <a:schemeClr val="tx2">
                        <a:lumMod val="20000"/>
                        <a:lumOff val="80000"/>
                      </a:schemeClr>
                    </a:solidFill>
                  </a:tcPr>
                </a:tc>
                <a:tc>
                  <a:txBody>
                    <a:bodyPr/>
                    <a:lstStyle/>
                    <a:p>
                      <a:pPr algn="ctr"/>
                      <a:r>
                        <a:rPr lang="en-US" sz="1600" b="1" dirty="0" smtClean="0">
                          <a:latin typeface="Arial Narrow" panose="020B0606020202030204" pitchFamily="34" charset="0"/>
                        </a:rPr>
                        <a:t>TV Drama</a:t>
                      </a:r>
                      <a:endParaRPr lang="en-US" sz="1600" b="1" dirty="0">
                        <a:latin typeface="Arial Narrow" panose="020B0606020202030204" pitchFamily="34" charset="0"/>
                      </a:endParaRPr>
                    </a:p>
                  </a:txBody>
                  <a:tcPr anchor="ctr">
                    <a:solidFill>
                      <a:schemeClr val="tx2">
                        <a:lumMod val="20000"/>
                        <a:lumOff val="80000"/>
                      </a:schemeClr>
                    </a:solidFill>
                  </a:tcPr>
                </a:tc>
                <a:tc>
                  <a:txBody>
                    <a:bodyPr/>
                    <a:lstStyle/>
                    <a:p>
                      <a:pPr algn="ctr"/>
                      <a:r>
                        <a:rPr lang="en-US" sz="1600" b="1" dirty="0" smtClean="0">
                          <a:latin typeface="Arial Narrow" panose="020B0606020202030204" pitchFamily="34" charset="0"/>
                        </a:rPr>
                        <a:t>Some dancing TV show…</a:t>
                      </a:r>
                      <a:endParaRPr lang="en-US" sz="1600" b="1" dirty="0">
                        <a:latin typeface="Arial Narrow" panose="020B0606020202030204" pitchFamily="34" charset="0"/>
                      </a:endParaRPr>
                    </a:p>
                  </a:txBody>
                  <a:tcPr anchor="ctr">
                    <a:solidFill>
                      <a:schemeClr val="tx2">
                        <a:lumMod val="20000"/>
                        <a:lumOff val="80000"/>
                      </a:schemeClr>
                    </a:solidFill>
                  </a:tcPr>
                </a:tc>
              </a:tr>
              <a:tr h="738188">
                <a:tc>
                  <a:txBody>
                    <a:bodyPr/>
                    <a:lstStyle/>
                    <a:p>
                      <a:pPr algn="l"/>
                      <a:r>
                        <a:rPr lang="en-US" sz="1600" b="0" dirty="0" smtClean="0">
                          <a:latin typeface="Gotham Black" pitchFamily="50" charset="0"/>
                        </a:rPr>
                        <a:t>FEMALE</a:t>
                      </a:r>
                      <a:endParaRPr lang="en-US" sz="1600" b="0" dirty="0">
                        <a:latin typeface="Gotham Black" pitchFamily="50" charset="0"/>
                      </a:endParaRPr>
                    </a:p>
                  </a:txBody>
                  <a:tcPr anchor="ctr">
                    <a:solidFill>
                      <a:schemeClr val="tx2">
                        <a:lumMod val="20000"/>
                        <a:lumOff val="80000"/>
                      </a:schemeClr>
                    </a:solidFill>
                  </a:tcPr>
                </a:tc>
                <a:tc>
                  <a:txBody>
                    <a:bodyPr/>
                    <a:lstStyle/>
                    <a:p>
                      <a:pPr algn="ctr"/>
                      <a:r>
                        <a:rPr lang="en-US" sz="2400" b="0" dirty="0" smtClean="0">
                          <a:latin typeface="Gotham Medium" pitchFamily="50" charset="0"/>
                        </a:rPr>
                        <a:t>25</a:t>
                      </a:r>
                      <a:endParaRPr lang="en-US" sz="2400" b="0" dirty="0">
                        <a:latin typeface="Gotham Medium" pitchFamily="50" charset="0"/>
                      </a:endParaRPr>
                    </a:p>
                  </a:txBody>
                  <a:tcPr anchor="ctr">
                    <a:solidFill>
                      <a:schemeClr val="tx2">
                        <a:lumMod val="20000"/>
                        <a:lumOff val="80000"/>
                      </a:schemeClr>
                    </a:solidFill>
                  </a:tcPr>
                </a:tc>
                <a:tc>
                  <a:txBody>
                    <a:bodyPr/>
                    <a:lstStyle/>
                    <a:p>
                      <a:pPr algn="ctr"/>
                      <a:r>
                        <a:rPr lang="en-US" sz="2400" b="0" dirty="0" smtClean="0">
                          <a:latin typeface="Gotham Medium" pitchFamily="50" charset="0"/>
                        </a:rPr>
                        <a:t>30</a:t>
                      </a:r>
                      <a:endParaRPr lang="en-US" sz="2400" b="0" dirty="0">
                        <a:latin typeface="Gotham Medium" pitchFamily="50" charset="0"/>
                      </a:endParaRPr>
                    </a:p>
                  </a:txBody>
                  <a:tcPr anchor="ctr">
                    <a:solidFill>
                      <a:schemeClr val="tx2">
                        <a:lumMod val="20000"/>
                        <a:lumOff val="80000"/>
                      </a:schemeClr>
                    </a:solidFill>
                  </a:tcPr>
                </a:tc>
                <a:tc>
                  <a:txBody>
                    <a:bodyPr/>
                    <a:lstStyle/>
                    <a:p>
                      <a:pPr algn="ctr"/>
                      <a:r>
                        <a:rPr lang="en-US" sz="2400" b="0" dirty="0" smtClean="0">
                          <a:latin typeface="Gotham Medium" pitchFamily="50" charset="0"/>
                        </a:rPr>
                        <a:t>40</a:t>
                      </a:r>
                      <a:endParaRPr lang="en-US" sz="2400" b="0" dirty="0">
                        <a:latin typeface="Gotham Medium" pitchFamily="50" charset="0"/>
                      </a:endParaRPr>
                    </a:p>
                  </a:txBody>
                  <a:tcPr anchor="ctr">
                    <a:solidFill>
                      <a:schemeClr val="tx2">
                        <a:lumMod val="20000"/>
                        <a:lumOff val="80000"/>
                      </a:schemeClr>
                    </a:solidFill>
                  </a:tcPr>
                </a:tc>
              </a:tr>
              <a:tr h="738188">
                <a:tc>
                  <a:txBody>
                    <a:bodyPr/>
                    <a:lstStyle/>
                    <a:p>
                      <a:pPr algn="l"/>
                      <a:r>
                        <a:rPr lang="en-US" sz="1600" b="0" dirty="0" smtClean="0">
                          <a:latin typeface="Gotham Black" pitchFamily="50" charset="0"/>
                        </a:rPr>
                        <a:t>MALE</a:t>
                      </a:r>
                      <a:endParaRPr lang="en-US" sz="1600" b="0" dirty="0">
                        <a:latin typeface="Gotham Black" pitchFamily="50" charset="0"/>
                      </a:endParaRPr>
                    </a:p>
                  </a:txBody>
                  <a:tcPr anchor="ctr">
                    <a:solidFill>
                      <a:schemeClr val="tx2">
                        <a:lumMod val="20000"/>
                        <a:lumOff val="80000"/>
                      </a:schemeClr>
                    </a:solidFill>
                  </a:tcPr>
                </a:tc>
                <a:tc>
                  <a:txBody>
                    <a:bodyPr/>
                    <a:lstStyle/>
                    <a:p>
                      <a:pPr algn="ctr"/>
                      <a:r>
                        <a:rPr lang="en-US" sz="2400" b="0" dirty="0" smtClean="0">
                          <a:latin typeface="Gotham Medium" pitchFamily="50" charset="0"/>
                        </a:rPr>
                        <a:t>25</a:t>
                      </a:r>
                      <a:endParaRPr lang="en-US" sz="2400" b="0" dirty="0">
                        <a:latin typeface="Gotham Medium" pitchFamily="50" charset="0"/>
                      </a:endParaRPr>
                    </a:p>
                  </a:txBody>
                  <a:tcPr anchor="ctr">
                    <a:solidFill>
                      <a:schemeClr val="tx2">
                        <a:lumMod val="20000"/>
                        <a:lumOff val="80000"/>
                      </a:schemeClr>
                    </a:solidFill>
                  </a:tcPr>
                </a:tc>
                <a:tc>
                  <a:txBody>
                    <a:bodyPr/>
                    <a:lstStyle/>
                    <a:p>
                      <a:pPr algn="ctr"/>
                      <a:r>
                        <a:rPr lang="en-US" sz="2400" b="0" dirty="0" smtClean="0">
                          <a:latin typeface="Gotham Medium" pitchFamily="50" charset="0"/>
                        </a:rPr>
                        <a:t>30</a:t>
                      </a:r>
                      <a:endParaRPr lang="en-US" sz="2400" b="0" dirty="0">
                        <a:latin typeface="Gotham Medium" pitchFamily="50" charset="0"/>
                      </a:endParaRPr>
                    </a:p>
                  </a:txBody>
                  <a:tcPr anchor="ctr">
                    <a:solidFill>
                      <a:schemeClr val="tx2">
                        <a:lumMod val="20000"/>
                        <a:lumOff val="80000"/>
                      </a:schemeClr>
                    </a:solidFill>
                  </a:tcPr>
                </a:tc>
                <a:tc>
                  <a:txBody>
                    <a:bodyPr/>
                    <a:lstStyle/>
                    <a:p>
                      <a:pPr algn="ctr"/>
                      <a:r>
                        <a:rPr lang="en-US" sz="2400" b="0" dirty="0" smtClean="0">
                          <a:latin typeface="Gotham Medium" pitchFamily="50" charset="0"/>
                        </a:rPr>
                        <a:t>40</a:t>
                      </a:r>
                      <a:endParaRPr lang="en-US" sz="2400" b="0" dirty="0">
                        <a:latin typeface="Gotham Medium" pitchFamily="50" charset="0"/>
                      </a:endParaRPr>
                    </a:p>
                  </a:txBody>
                  <a:tcPr anchor="ctr">
                    <a:solidFill>
                      <a:schemeClr val="tx2">
                        <a:lumMod val="20000"/>
                        <a:lumOff val="80000"/>
                      </a:scheme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161465222"/>
              </p:ext>
            </p:extLst>
          </p:nvPr>
        </p:nvGraphicFramePr>
        <p:xfrm>
          <a:off x="4457700" y="1343024"/>
          <a:ext cx="4267200" cy="2362201"/>
        </p:xfrm>
        <a:graphic>
          <a:graphicData uri="http://schemas.openxmlformats.org/drawingml/2006/table">
            <a:tbl>
              <a:tblPr firstRow="1" bandRow="1">
                <a:tableStyleId>{5940675A-B579-460E-94D1-54222C63F5DA}</a:tableStyleId>
              </a:tblPr>
              <a:tblGrid>
                <a:gridCol w="1066800"/>
                <a:gridCol w="1066800"/>
                <a:gridCol w="1066800"/>
                <a:gridCol w="1066800"/>
              </a:tblGrid>
              <a:tr h="885825">
                <a:tc>
                  <a:txBody>
                    <a:bodyPr/>
                    <a:lstStyle/>
                    <a:p>
                      <a:pPr algn="ctr"/>
                      <a:endParaRPr lang="en-US" b="1" dirty="0">
                        <a:latin typeface="Agency FB" pitchFamily="34" charset="0"/>
                      </a:endParaRPr>
                    </a:p>
                  </a:txBody>
                  <a:tcPr anchor="ctr">
                    <a:solidFill>
                      <a:schemeClr val="accent3">
                        <a:lumMod val="20000"/>
                        <a:lumOff val="80000"/>
                      </a:schemeClr>
                    </a:solidFill>
                  </a:tcPr>
                </a:tc>
                <a:tc>
                  <a:txBody>
                    <a:bodyPr/>
                    <a:lstStyle/>
                    <a:p>
                      <a:pPr algn="ctr"/>
                      <a:r>
                        <a:rPr lang="en-US" sz="1600" b="1" dirty="0" smtClean="0">
                          <a:latin typeface="Arial Narrow" panose="020B0606020202030204" pitchFamily="34" charset="0"/>
                        </a:rPr>
                        <a:t>Football</a:t>
                      </a:r>
                      <a:endParaRPr lang="en-US" sz="1600" b="1" dirty="0">
                        <a:latin typeface="Arial Narrow" panose="020B0606020202030204" pitchFamily="34" charset="0"/>
                      </a:endParaRPr>
                    </a:p>
                  </a:txBody>
                  <a:tcPr anchor="ctr">
                    <a:solidFill>
                      <a:schemeClr val="accent3">
                        <a:lumMod val="20000"/>
                        <a:lumOff val="80000"/>
                      </a:schemeClr>
                    </a:solidFill>
                  </a:tcPr>
                </a:tc>
                <a:tc>
                  <a:txBody>
                    <a:bodyPr/>
                    <a:lstStyle/>
                    <a:p>
                      <a:pPr algn="ctr"/>
                      <a:r>
                        <a:rPr lang="en-US" sz="1600" b="1" dirty="0" smtClean="0">
                          <a:latin typeface="Arial Narrow" panose="020B0606020202030204" pitchFamily="34" charset="0"/>
                        </a:rPr>
                        <a:t>TV Drama</a:t>
                      </a:r>
                      <a:endParaRPr lang="en-US" sz="1600" b="1" dirty="0">
                        <a:latin typeface="Arial Narrow" panose="020B0606020202030204" pitchFamily="34" charset="0"/>
                      </a:endParaRPr>
                    </a:p>
                  </a:txBody>
                  <a:tcPr anchor="ctr">
                    <a:solidFill>
                      <a:schemeClr val="accent3">
                        <a:lumMod val="20000"/>
                        <a:lumOff val="80000"/>
                      </a:schemeClr>
                    </a:solidFill>
                  </a:tcPr>
                </a:tc>
                <a:tc>
                  <a:txBody>
                    <a:bodyPr/>
                    <a:lstStyle/>
                    <a:p>
                      <a:pPr algn="ctr"/>
                      <a:r>
                        <a:rPr lang="en-US" sz="1600" b="1" dirty="0" smtClean="0">
                          <a:latin typeface="Arial Narrow" panose="020B0606020202030204" pitchFamily="34" charset="0"/>
                        </a:rPr>
                        <a:t>Some dancing TV show…</a:t>
                      </a:r>
                      <a:endParaRPr lang="en-US" sz="1600" b="1" dirty="0">
                        <a:latin typeface="Arial Narrow" panose="020B0606020202030204" pitchFamily="34" charset="0"/>
                      </a:endParaRPr>
                    </a:p>
                  </a:txBody>
                  <a:tcPr anchor="ctr">
                    <a:solidFill>
                      <a:schemeClr val="accent3">
                        <a:lumMod val="20000"/>
                        <a:lumOff val="80000"/>
                      </a:schemeClr>
                    </a:solidFill>
                  </a:tcPr>
                </a:tc>
              </a:tr>
              <a:tr h="738188">
                <a:tc>
                  <a:txBody>
                    <a:bodyPr/>
                    <a:lstStyle/>
                    <a:p>
                      <a:pPr algn="l"/>
                      <a:r>
                        <a:rPr lang="en-US" sz="1600" b="0" dirty="0" smtClean="0">
                          <a:latin typeface="Gotham Black" pitchFamily="50" charset="0"/>
                        </a:rPr>
                        <a:t>FEMALE</a:t>
                      </a:r>
                      <a:endParaRPr lang="en-US" sz="1600" b="0" dirty="0">
                        <a:latin typeface="Gotham Black" pitchFamily="50" charset="0"/>
                      </a:endParaRPr>
                    </a:p>
                  </a:txBody>
                  <a:tcPr anchor="ctr">
                    <a:solidFill>
                      <a:schemeClr val="accent3">
                        <a:lumMod val="20000"/>
                        <a:lumOff val="80000"/>
                      </a:schemeClr>
                    </a:solidFill>
                  </a:tcPr>
                </a:tc>
                <a:tc>
                  <a:txBody>
                    <a:bodyPr/>
                    <a:lstStyle/>
                    <a:p>
                      <a:pPr algn="ctr"/>
                      <a:r>
                        <a:rPr lang="en-US" sz="2400" b="0" dirty="0" smtClean="0">
                          <a:latin typeface="Gotham Medium" pitchFamily="50" charset="0"/>
                        </a:rPr>
                        <a:t>5</a:t>
                      </a:r>
                      <a:endParaRPr lang="en-US" sz="2400" b="0" dirty="0">
                        <a:latin typeface="Gotham Medium" pitchFamily="50" charset="0"/>
                      </a:endParaRPr>
                    </a:p>
                  </a:txBody>
                  <a:tcPr anchor="ctr">
                    <a:solidFill>
                      <a:schemeClr val="accent3">
                        <a:lumMod val="20000"/>
                        <a:lumOff val="80000"/>
                      </a:schemeClr>
                    </a:solidFill>
                  </a:tcPr>
                </a:tc>
                <a:tc>
                  <a:txBody>
                    <a:bodyPr/>
                    <a:lstStyle/>
                    <a:p>
                      <a:pPr algn="ctr"/>
                      <a:r>
                        <a:rPr lang="en-US" sz="2400" b="0" dirty="0" smtClean="0">
                          <a:latin typeface="Gotham Medium" pitchFamily="50" charset="0"/>
                        </a:rPr>
                        <a:t>30</a:t>
                      </a:r>
                      <a:endParaRPr lang="en-US" sz="2400" b="0" dirty="0">
                        <a:latin typeface="Gotham Medium" pitchFamily="50" charset="0"/>
                      </a:endParaRPr>
                    </a:p>
                  </a:txBody>
                  <a:tcPr anchor="ctr">
                    <a:solidFill>
                      <a:schemeClr val="accent3">
                        <a:lumMod val="20000"/>
                        <a:lumOff val="80000"/>
                      </a:schemeClr>
                    </a:solidFill>
                  </a:tcPr>
                </a:tc>
                <a:tc>
                  <a:txBody>
                    <a:bodyPr/>
                    <a:lstStyle/>
                    <a:p>
                      <a:pPr algn="ctr"/>
                      <a:r>
                        <a:rPr lang="en-US" sz="2400" b="0" dirty="0" smtClean="0">
                          <a:latin typeface="Gotham Medium" pitchFamily="50" charset="0"/>
                        </a:rPr>
                        <a:t>60</a:t>
                      </a:r>
                      <a:endParaRPr lang="en-US" sz="2400" b="0" dirty="0">
                        <a:latin typeface="Gotham Medium" pitchFamily="50" charset="0"/>
                      </a:endParaRPr>
                    </a:p>
                  </a:txBody>
                  <a:tcPr anchor="ctr">
                    <a:solidFill>
                      <a:schemeClr val="accent3">
                        <a:lumMod val="20000"/>
                        <a:lumOff val="80000"/>
                      </a:schemeClr>
                    </a:solidFill>
                  </a:tcPr>
                </a:tc>
              </a:tr>
              <a:tr h="738188">
                <a:tc>
                  <a:txBody>
                    <a:bodyPr/>
                    <a:lstStyle/>
                    <a:p>
                      <a:pPr algn="l"/>
                      <a:r>
                        <a:rPr lang="en-US" sz="1600" b="0" dirty="0" smtClean="0">
                          <a:latin typeface="Gotham Black" pitchFamily="50" charset="0"/>
                        </a:rPr>
                        <a:t>MALE</a:t>
                      </a:r>
                      <a:endParaRPr lang="en-US" sz="1600" b="0" dirty="0">
                        <a:latin typeface="Gotham Black" pitchFamily="50" charset="0"/>
                      </a:endParaRPr>
                    </a:p>
                  </a:txBody>
                  <a:tcPr anchor="ctr">
                    <a:solidFill>
                      <a:schemeClr val="accent3">
                        <a:lumMod val="20000"/>
                        <a:lumOff val="80000"/>
                      </a:schemeClr>
                    </a:solidFill>
                  </a:tcPr>
                </a:tc>
                <a:tc>
                  <a:txBody>
                    <a:bodyPr/>
                    <a:lstStyle/>
                    <a:p>
                      <a:pPr algn="ctr"/>
                      <a:r>
                        <a:rPr lang="en-US" sz="2400" b="0" dirty="0" smtClean="0">
                          <a:latin typeface="Gotham Medium" pitchFamily="50" charset="0"/>
                        </a:rPr>
                        <a:t>55</a:t>
                      </a:r>
                      <a:endParaRPr lang="en-US" sz="2400" b="0" dirty="0">
                        <a:latin typeface="Gotham Medium" pitchFamily="50" charset="0"/>
                      </a:endParaRPr>
                    </a:p>
                  </a:txBody>
                  <a:tcPr anchor="ctr">
                    <a:solidFill>
                      <a:schemeClr val="accent3">
                        <a:lumMod val="20000"/>
                        <a:lumOff val="80000"/>
                      </a:schemeClr>
                    </a:solidFill>
                  </a:tcPr>
                </a:tc>
                <a:tc>
                  <a:txBody>
                    <a:bodyPr/>
                    <a:lstStyle/>
                    <a:p>
                      <a:pPr algn="ctr"/>
                      <a:r>
                        <a:rPr lang="en-US" sz="2400" b="0" dirty="0" smtClean="0">
                          <a:latin typeface="Gotham Medium" pitchFamily="50" charset="0"/>
                        </a:rPr>
                        <a:t>30</a:t>
                      </a:r>
                      <a:endParaRPr lang="en-US" sz="2400" b="0" dirty="0">
                        <a:latin typeface="Gotham Medium" pitchFamily="50" charset="0"/>
                      </a:endParaRPr>
                    </a:p>
                  </a:txBody>
                  <a:tcPr anchor="ctr">
                    <a:solidFill>
                      <a:schemeClr val="accent3">
                        <a:lumMod val="20000"/>
                        <a:lumOff val="80000"/>
                      </a:schemeClr>
                    </a:solidFill>
                  </a:tcPr>
                </a:tc>
                <a:tc>
                  <a:txBody>
                    <a:bodyPr/>
                    <a:lstStyle/>
                    <a:p>
                      <a:pPr algn="ctr"/>
                      <a:r>
                        <a:rPr lang="en-US" sz="2400" b="0" dirty="0" smtClean="0">
                          <a:latin typeface="Gotham Medium" pitchFamily="50" charset="0"/>
                        </a:rPr>
                        <a:t>10</a:t>
                      </a:r>
                      <a:endParaRPr lang="en-US" sz="2400" b="0" dirty="0">
                        <a:latin typeface="Gotham Medium" pitchFamily="50" charset="0"/>
                      </a:endParaRPr>
                    </a:p>
                  </a:txBody>
                  <a:tcPr anchor="ctr">
                    <a:solidFill>
                      <a:schemeClr val="accent3">
                        <a:lumMod val="20000"/>
                        <a:lumOff val="80000"/>
                      </a:schemeClr>
                    </a:solidFill>
                  </a:tcPr>
                </a:tc>
              </a:tr>
            </a:tbl>
          </a:graphicData>
        </a:graphic>
      </p:graphicFrame>
      <p:sp>
        <p:nvSpPr>
          <p:cNvPr id="6" name="TextBox 5"/>
          <p:cNvSpPr txBox="1"/>
          <p:nvPr/>
        </p:nvSpPr>
        <p:spPr>
          <a:xfrm>
            <a:off x="152400" y="838200"/>
            <a:ext cx="1866280" cy="461665"/>
          </a:xfrm>
          <a:prstGeom prst="rect">
            <a:avLst/>
          </a:prstGeom>
          <a:noFill/>
        </p:spPr>
        <p:txBody>
          <a:bodyPr wrap="none" rtlCol="0">
            <a:spAutoFit/>
          </a:bodyPr>
          <a:lstStyle/>
          <a:p>
            <a:r>
              <a:rPr lang="en-US" dirty="0" smtClean="0">
                <a:solidFill>
                  <a:schemeClr val="tx2">
                    <a:lumMod val="20000"/>
                    <a:lumOff val="80000"/>
                  </a:schemeClr>
                </a:solidFill>
                <a:latin typeface="Gotham Black" pitchFamily="50" charset="0"/>
                <a:cs typeface="Arial" charset="0"/>
              </a:rPr>
              <a:t>REGION A:</a:t>
            </a:r>
            <a:endParaRPr lang="en-US" dirty="0">
              <a:solidFill>
                <a:schemeClr val="tx2">
                  <a:lumMod val="20000"/>
                  <a:lumOff val="80000"/>
                </a:schemeClr>
              </a:solidFill>
              <a:latin typeface="Gotham Black" pitchFamily="50" charset="0"/>
              <a:cs typeface="Arial" charset="0"/>
            </a:endParaRPr>
          </a:p>
        </p:txBody>
      </p:sp>
      <p:sp>
        <p:nvSpPr>
          <p:cNvPr id="9" name="TextBox 8"/>
          <p:cNvSpPr txBox="1"/>
          <p:nvPr/>
        </p:nvSpPr>
        <p:spPr>
          <a:xfrm>
            <a:off x="4534520" y="838200"/>
            <a:ext cx="1866280" cy="461665"/>
          </a:xfrm>
          <a:prstGeom prst="rect">
            <a:avLst/>
          </a:prstGeom>
          <a:noFill/>
        </p:spPr>
        <p:txBody>
          <a:bodyPr wrap="none" rtlCol="0">
            <a:spAutoFit/>
          </a:bodyPr>
          <a:lstStyle/>
          <a:p>
            <a:r>
              <a:rPr lang="en-US" dirty="0" smtClean="0">
                <a:solidFill>
                  <a:srgbClr val="FFFF00"/>
                </a:solidFill>
                <a:latin typeface="Gotham Black" pitchFamily="50" charset="0"/>
                <a:cs typeface="Arial" charset="0"/>
              </a:rPr>
              <a:t>REGION B:</a:t>
            </a:r>
            <a:endParaRPr lang="en-US" dirty="0">
              <a:solidFill>
                <a:srgbClr val="FFFF00"/>
              </a:solidFill>
              <a:latin typeface="Gotham Black" pitchFamily="50" charset="0"/>
              <a:cs typeface="Arial" charset="0"/>
            </a:endParaRPr>
          </a:p>
        </p:txBody>
      </p:sp>
      <p:sp>
        <p:nvSpPr>
          <p:cNvPr id="8" name="Rectangle 2"/>
          <p:cNvSpPr txBox="1">
            <a:spLocks noChangeArrowheads="1"/>
          </p:cNvSpPr>
          <p:nvPr/>
        </p:nvSpPr>
        <p:spPr bwMode="auto">
          <a:xfrm>
            <a:off x="77165" y="3657600"/>
            <a:ext cx="88392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1588" indent="-1588" eaLnBrk="1" hangingPunct="1"/>
            <a:r>
              <a:rPr lang="en-US" sz="3200" dirty="0" smtClean="0">
                <a:solidFill>
                  <a:schemeClr val="bg1"/>
                </a:solidFill>
                <a:latin typeface="Gotham Medium" pitchFamily="50" charset="0"/>
              </a:rPr>
              <a:t>In which region is there a stronger </a:t>
            </a:r>
            <a:r>
              <a:rPr lang="en-US" sz="3200" dirty="0" smtClean="0">
                <a:solidFill>
                  <a:schemeClr val="bg1"/>
                </a:solidFill>
                <a:latin typeface="Gotham Black" pitchFamily="50" charset="0"/>
              </a:rPr>
              <a:t>CORRELATION </a:t>
            </a:r>
            <a:r>
              <a:rPr lang="en-US" sz="3200" dirty="0" smtClean="0">
                <a:solidFill>
                  <a:schemeClr val="bg1"/>
                </a:solidFill>
                <a:latin typeface="Gotham Medium" pitchFamily="50" charset="0"/>
              </a:rPr>
              <a:t>between </a:t>
            </a:r>
            <a:r>
              <a:rPr lang="en-US" sz="3200" dirty="0" smtClean="0">
                <a:solidFill>
                  <a:schemeClr val="bg1"/>
                </a:solidFill>
                <a:latin typeface="Gotham Black" pitchFamily="50" charset="0"/>
              </a:rPr>
              <a:t>PREFERRED TV PROGRAM </a:t>
            </a:r>
            <a:r>
              <a:rPr lang="en-US" sz="3200" dirty="0" smtClean="0">
                <a:solidFill>
                  <a:schemeClr val="bg1"/>
                </a:solidFill>
                <a:latin typeface="Gotham Medium" pitchFamily="50" charset="0"/>
              </a:rPr>
              <a:t>and </a:t>
            </a:r>
            <a:r>
              <a:rPr lang="en-US" sz="3200" dirty="0" smtClean="0">
                <a:solidFill>
                  <a:schemeClr val="bg1"/>
                </a:solidFill>
                <a:latin typeface="Gotham Black" pitchFamily="50" charset="0"/>
              </a:rPr>
              <a:t>GENDER</a:t>
            </a:r>
            <a:r>
              <a:rPr lang="en-US" sz="3200" dirty="0" smtClean="0">
                <a:solidFill>
                  <a:schemeClr val="bg1"/>
                </a:solidFill>
                <a:latin typeface="Gotham Medium" pitchFamily="50" charset="0"/>
              </a:rPr>
              <a:t>?</a:t>
            </a:r>
            <a:endParaRPr lang="en-US" sz="3200" b="1" dirty="0" smtClean="0">
              <a:solidFill>
                <a:schemeClr val="bg1"/>
              </a:solidFill>
              <a:latin typeface="Gotham Medium" pitchFamily="50" charset="0"/>
            </a:endParaRPr>
          </a:p>
        </p:txBody>
      </p:sp>
      <p:sp>
        <p:nvSpPr>
          <p:cNvPr id="3" name="Multiply 2"/>
          <p:cNvSpPr/>
          <p:nvPr/>
        </p:nvSpPr>
        <p:spPr>
          <a:xfrm>
            <a:off x="-1081131" y="4038639"/>
            <a:ext cx="5638800" cy="838162"/>
          </a:xfrm>
          <a:prstGeom prst="mathMultiply">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40175" y="4162775"/>
            <a:ext cx="3174010" cy="584775"/>
          </a:xfrm>
          <a:prstGeom prst="rect">
            <a:avLst/>
          </a:prstGeom>
          <a:solidFill>
            <a:schemeClr val="accent3">
              <a:lumMod val="75000"/>
            </a:schemeClr>
          </a:solidFill>
        </p:spPr>
        <p:txBody>
          <a:bodyPr wrap="none" rtlCol="0">
            <a:spAutoFit/>
          </a:bodyPr>
          <a:lstStyle/>
          <a:p>
            <a:r>
              <a:rPr lang="en-US" sz="3200" dirty="0" smtClean="0">
                <a:solidFill>
                  <a:srgbClr val="FFFF00"/>
                </a:solidFill>
                <a:latin typeface="Gotham Black" pitchFamily="50" charset="0"/>
              </a:rPr>
              <a:t>ASSOCIATION</a:t>
            </a:r>
            <a:endParaRPr lang="en-US" sz="3200" dirty="0">
              <a:solidFill>
                <a:srgbClr val="FFFF00"/>
              </a:solidFill>
              <a:latin typeface="Gotham Black" pitchFamily="50" charset="0"/>
            </a:endParaRPr>
          </a:p>
        </p:txBody>
      </p:sp>
    </p:spTree>
    <p:extLst>
      <p:ext uri="{BB962C8B-B14F-4D97-AF65-F5344CB8AC3E}">
        <p14:creationId xmlns:p14="http://schemas.microsoft.com/office/powerpoint/2010/main" val="1542628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2000"/>
                                        <p:tgtEl>
                                          <p:spTgt spid="3"/>
                                        </p:tgtEl>
                                      </p:cBhvr>
                                    </p:animEffect>
                                    <p:anim calcmode="lin" valueType="num">
                                      <p:cBhvr>
                                        <p:cTn id="29" dur="2000" fill="hold"/>
                                        <p:tgtEl>
                                          <p:spTgt spid="3"/>
                                        </p:tgtEl>
                                        <p:attrNameLst>
                                          <p:attrName>ppt_w</p:attrName>
                                        </p:attrNameLst>
                                      </p:cBhvr>
                                      <p:tavLst>
                                        <p:tav tm="0" fmla="#ppt_w*sin(2.5*pi*$)">
                                          <p:val>
                                            <p:fltVal val="0"/>
                                          </p:val>
                                        </p:tav>
                                        <p:tav tm="100000">
                                          <p:val>
                                            <p:fltVal val="1"/>
                                          </p:val>
                                        </p:tav>
                                      </p:tavLst>
                                    </p:anim>
                                    <p:anim calcmode="lin" valueType="num">
                                      <p:cBhvr>
                                        <p:cTn id="30"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500" fill="hold"/>
                                        <p:tgtEl>
                                          <p:spTgt spid="2"/>
                                        </p:tgtEl>
                                        <p:attrNameLst>
                                          <p:attrName>ppt_w</p:attrName>
                                        </p:attrNameLst>
                                      </p:cBhvr>
                                      <p:tavLst>
                                        <p:tav tm="0">
                                          <p:val>
                                            <p:fltVal val="0"/>
                                          </p:val>
                                        </p:tav>
                                        <p:tav tm="100000">
                                          <p:val>
                                            <p:strVal val="#ppt_w"/>
                                          </p:val>
                                        </p:tav>
                                      </p:tavLst>
                                    </p:anim>
                                    <p:anim calcmode="lin" valueType="num">
                                      <p:cBhvr>
                                        <p:cTn id="36" dur="500" fill="hold"/>
                                        <p:tgtEl>
                                          <p:spTgt spid="2"/>
                                        </p:tgtEl>
                                        <p:attrNameLst>
                                          <p:attrName>ppt_h</p:attrName>
                                        </p:attrNameLst>
                                      </p:cBhvr>
                                      <p:tavLst>
                                        <p:tav tm="0">
                                          <p:val>
                                            <p:fltVal val="0"/>
                                          </p:val>
                                        </p:tav>
                                        <p:tav tm="100000">
                                          <p:val>
                                            <p:strVal val="#ppt_h"/>
                                          </p:val>
                                        </p:tav>
                                      </p:tavLst>
                                    </p:anim>
                                    <p:animEffect transition="in" filter="fad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8" grpId="0"/>
      <p:bldP spid="3" grpId="0" animBg="1"/>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rgbClr val="FF6600"/>
        </a:solidFill>
        <a:effectLst/>
      </p:bgPr>
    </p:bg>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76820" y="3048000"/>
            <a:ext cx="8839200" cy="1219200"/>
          </a:xfrm>
        </p:spPr>
        <p:txBody>
          <a:bodyPr anchor="t" anchorCtr="0"/>
          <a:lstStyle/>
          <a:p>
            <a:pPr marL="1588" indent="-1588" algn="l" eaLnBrk="1" hangingPunct="1"/>
            <a:r>
              <a:rPr lang="en-US" sz="2400" dirty="0" smtClean="0">
                <a:solidFill>
                  <a:schemeClr val="bg1"/>
                </a:solidFill>
                <a:latin typeface="Gotham Medium" pitchFamily="50" charset="0"/>
              </a:rPr>
              <a:t>In which region is there an </a:t>
            </a:r>
            <a:r>
              <a:rPr lang="en-US" sz="2400" dirty="0" smtClean="0">
                <a:solidFill>
                  <a:schemeClr val="bg1"/>
                </a:solidFill>
                <a:latin typeface="Gotham Black" pitchFamily="50" charset="0"/>
              </a:rPr>
              <a:t>ASSOCIATION</a:t>
            </a:r>
            <a:r>
              <a:rPr lang="en-US" sz="2400" dirty="0" smtClean="0">
                <a:solidFill>
                  <a:schemeClr val="bg1"/>
                </a:solidFill>
                <a:latin typeface="Gotham Medium" pitchFamily="50" charset="0"/>
              </a:rPr>
              <a:t> between </a:t>
            </a:r>
            <a:r>
              <a:rPr lang="en-US" sz="2400" dirty="0" smtClean="0">
                <a:solidFill>
                  <a:schemeClr val="bg1"/>
                </a:solidFill>
                <a:latin typeface="Gotham Black" pitchFamily="50" charset="0"/>
              </a:rPr>
              <a:t>PREFERRED TV PROGRAM </a:t>
            </a:r>
            <a:r>
              <a:rPr lang="en-US" sz="2400" dirty="0" smtClean="0">
                <a:solidFill>
                  <a:schemeClr val="bg1"/>
                </a:solidFill>
                <a:latin typeface="Gotham Medium" pitchFamily="50" charset="0"/>
              </a:rPr>
              <a:t>and </a:t>
            </a:r>
            <a:r>
              <a:rPr lang="en-US" sz="2400" dirty="0" smtClean="0">
                <a:solidFill>
                  <a:schemeClr val="bg1"/>
                </a:solidFill>
                <a:latin typeface="Gotham Black" pitchFamily="50" charset="0"/>
              </a:rPr>
              <a:t>GENDER</a:t>
            </a:r>
            <a:r>
              <a:rPr lang="en-US" sz="2400" dirty="0" smtClean="0">
                <a:solidFill>
                  <a:schemeClr val="bg1"/>
                </a:solidFill>
                <a:latin typeface="Gotham Medium" pitchFamily="50" charset="0"/>
              </a:rPr>
              <a:t>?</a:t>
            </a:r>
            <a:endParaRPr lang="en-US" sz="2400" b="1" dirty="0" smtClean="0">
              <a:solidFill>
                <a:schemeClr val="bg1"/>
              </a:solidFill>
              <a:latin typeface="Gotham Medium" pitchFamily="50"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626320946"/>
              </p:ext>
            </p:extLst>
          </p:nvPr>
        </p:nvGraphicFramePr>
        <p:xfrm>
          <a:off x="38100" y="581024"/>
          <a:ext cx="4267200" cy="2362201"/>
        </p:xfrm>
        <a:graphic>
          <a:graphicData uri="http://schemas.openxmlformats.org/drawingml/2006/table">
            <a:tbl>
              <a:tblPr firstRow="1" bandRow="1">
                <a:tableStyleId>{5940675A-B579-460E-94D1-54222C63F5DA}</a:tableStyleId>
              </a:tblPr>
              <a:tblGrid>
                <a:gridCol w="1066800"/>
                <a:gridCol w="1066800"/>
                <a:gridCol w="1066800"/>
                <a:gridCol w="1066800"/>
              </a:tblGrid>
              <a:tr h="885825">
                <a:tc>
                  <a:txBody>
                    <a:bodyPr/>
                    <a:lstStyle/>
                    <a:p>
                      <a:pPr algn="ctr"/>
                      <a:endParaRPr lang="en-US" b="1" dirty="0">
                        <a:latin typeface="Agency FB" pitchFamily="34" charset="0"/>
                      </a:endParaRPr>
                    </a:p>
                  </a:txBody>
                  <a:tcPr anchor="ctr">
                    <a:solidFill>
                      <a:schemeClr val="tx2">
                        <a:lumMod val="20000"/>
                        <a:lumOff val="80000"/>
                      </a:schemeClr>
                    </a:solidFill>
                  </a:tcPr>
                </a:tc>
                <a:tc>
                  <a:txBody>
                    <a:bodyPr/>
                    <a:lstStyle/>
                    <a:p>
                      <a:pPr algn="ctr"/>
                      <a:r>
                        <a:rPr lang="en-US" sz="1600" b="1" dirty="0" smtClean="0">
                          <a:latin typeface="Arial Narrow" panose="020B0606020202030204" pitchFamily="34" charset="0"/>
                        </a:rPr>
                        <a:t>Football</a:t>
                      </a:r>
                      <a:endParaRPr lang="en-US" sz="1600" b="1" dirty="0">
                        <a:latin typeface="Arial Narrow" panose="020B0606020202030204" pitchFamily="34" charset="0"/>
                      </a:endParaRPr>
                    </a:p>
                  </a:txBody>
                  <a:tcPr anchor="ctr">
                    <a:solidFill>
                      <a:schemeClr val="tx2">
                        <a:lumMod val="20000"/>
                        <a:lumOff val="80000"/>
                      </a:schemeClr>
                    </a:solidFill>
                  </a:tcPr>
                </a:tc>
                <a:tc>
                  <a:txBody>
                    <a:bodyPr/>
                    <a:lstStyle/>
                    <a:p>
                      <a:pPr algn="ctr"/>
                      <a:r>
                        <a:rPr lang="en-US" sz="1600" b="1" dirty="0" smtClean="0">
                          <a:latin typeface="Arial Narrow" panose="020B0606020202030204" pitchFamily="34" charset="0"/>
                        </a:rPr>
                        <a:t>TV Drama</a:t>
                      </a:r>
                      <a:endParaRPr lang="en-US" sz="1600" b="1" dirty="0">
                        <a:latin typeface="Arial Narrow" panose="020B0606020202030204" pitchFamily="34" charset="0"/>
                      </a:endParaRPr>
                    </a:p>
                  </a:txBody>
                  <a:tcPr anchor="ctr">
                    <a:solidFill>
                      <a:schemeClr val="tx2">
                        <a:lumMod val="20000"/>
                        <a:lumOff val="80000"/>
                      </a:schemeClr>
                    </a:solidFill>
                  </a:tcPr>
                </a:tc>
                <a:tc>
                  <a:txBody>
                    <a:bodyPr/>
                    <a:lstStyle/>
                    <a:p>
                      <a:pPr algn="ctr"/>
                      <a:r>
                        <a:rPr lang="en-US" sz="1600" b="1" dirty="0" smtClean="0">
                          <a:latin typeface="Arial Narrow" panose="020B0606020202030204" pitchFamily="34" charset="0"/>
                        </a:rPr>
                        <a:t>Some dancing TV show…</a:t>
                      </a:r>
                      <a:endParaRPr lang="en-US" sz="1600" b="1" dirty="0">
                        <a:latin typeface="Arial Narrow" panose="020B0606020202030204" pitchFamily="34" charset="0"/>
                      </a:endParaRPr>
                    </a:p>
                  </a:txBody>
                  <a:tcPr anchor="ctr">
                    <a:solidFill>
                      <a:schemeClr val="tx2">
                        <a:lumMod val="20000"/>
                        <a:lumOff val="80000"/>
                      </a:schemeClr>
                    </a:solidFill>
                  </a:tcPr>
                </a:tc>
              </a:tr>
              <a:tr h="738188">
                <a:tc>
                  <a:txBody>
                    <a:bodyPr/>
                    <a:lstStyle/>
                    <a:p>
                      <a:pPr algn="l"/>
                      <a:r>
                        <a:rPr lang="en-US" sz="1600" b="0" dirty="0" smtClean="0">
                          <a:latin typeface="Gotham Black" pitchFamily="50" charset="0"/>
                        </a:rPr>
                        <a:t>FEMALE</a:t>
                      </a:r>
                      <a:endParaRPr lang="en-US" sz="1600" b="0" dirty="0">
                        <a:latin typeface="Gotham Black" pitchFamily="50" charset="0"/>
                      </a:endParaRPr>
                    </a:p>
                  </a:txBody>
                  <a:tcPr anchor="ctr">
                    <a:solidFill>
                      <a:schemeClr val="tx2">
                        <a:lumMod val="20000"/>
                        <a:lumOff val="80000"/>
                      </a:schemeClr>
                    </a:solidFill>
                  </a:tcPr>
                </a:tc>
                <a:tc>
                  <a:txBody>
                    <a:bodyPr/>
                    <a:lstStyle/>
                    <a:p>
                      <a:pPr algn="ctr"/>
                      <a:r>
                        <a:rPr lang="en-US" sz="2400" b="0" dirty="0" smtClean="0">
                          <a:latin typeface="Gotham Medium" pitchFamily="50" charset="0"/>
                        </a:rPr>
                        <a:t>25</a:t>
                      </a:r>
                      <a:endParaRPr lang="en-US" sz="2400" b="0" dirty="0">
                        <a:latin typeface="Gotham Medium" pitchFamily="50" charset="0"/>
                      </a:endParaRPr>
                    </a:p>
                  </a:txBody>
                  <a:tcPr anchor="ctr">
                    <a:solidFill>
                      <a:schemeClr val="tx2">
                        <a:lumMod val="20000"/>
                        <a:lumOff val="80000"/>
                      </a:schemeClr>
                    </a:solidFill>
                  </a:tcPr>
                </a:tc>
                <a:tc>
                  <a:txBody>
                    <a:bodyPr/>
                    <a:lstStyle/>
                    <a:p>
                      <a:pPr algn="ctr"/>
                      <a:r>
                        <a:rPr lang="en-US" sz="2400" b="0" dirty="0" smtClean="0">
                          <a:latin typeface="Gotham Medium" pitchFamily="50" charset="0"/>
                        </a:rPr>
                        <a:t>30</a:t>
                      </a:r>
                      <a:endParaRPr lang="en-US" sz="2400" b="0" dirty="0">
                        <a:latin typeface="Gotham Medium" pitchFamily="50" charset="0"/>
                      </a:endParaRPr>
                    </a:p>
                  </a:txBody>
                  <a:tcPr anchor="ctr">
                    <a:solidFill>
                      <a:schemeClr val="tx2">
                        <a:lumMod val="20000"/>
                        <a:lumOff val="80000"/>
                      </a:schemeClr>
                    </a:solidFill>
                  </a:tcPr>
                </a:tc>
                <a:tc>
                  <a:txBody>
                    <a:bodyPr/>
                    <a:lstStyle/>
                    <a:p>
                      <a:pPr algn="ctr"/>
                      <a:r>
                        <a:rPr lang="en-US" sz="2400" b="0" dirty="0" smtClean="0">
                          <a:latin typeface="Gotham Medium" pitchFamily="50" charset="0"/>
                        </a:rPr>
                        <a:t>40</a:t>
                      </a:r>
                      <a:endParaRPr lang="en-US" sz="2400" b="0" dirty="0">
                        <a:latin typeface="Gotham Medium" pitchFamily="50" charset="0"/>
                      </a:endParaRPr>
                    </a:p>
                  </a:txBody>
                  <a:tcPr anchor="ctr">
                    <a:solidFill>
                      <a:schemeClr val="tx2">
                        <a:lumMod val="20000"/>
                        <a:lumOff val="80000"/>
                      </a:schemeClr>
                    </a:solidFill>
                  </a:tcPr>
                </a:tc>
              </a:tr>
              <a:tr h="738188">
                <a:tc>
                  <a:txBody>
                    <a:bodyPr/>
                    <a:lstStyle/>
                    <a:p>
                      <a:pPr algn="l"/>
                      <a:r>
                        <a:rPr lang="en-US" sz="1600" b="0" dirty="0" smtClean="0">
                          <a:latin typeface="Gotham Black" pitchFamily="50" charset="0"/>
                        </a:rPr>
                        <a:t>MALE</a:t>
                      </a:r>
                      <a:endParaRPr lang="en-US" sz="1600" b="0" dirty="0">
                        <a:latin typeface="Gotham Black" pitchFamily="50" charset="0"/>
                      </a:endParaRPr>
                    </a:p>
                  </a:txBody>
                  <a:tcPr anchor="ctr">
                    <a:solidFill>
                      <a:schemeClr val="tx2">
                        <a:lumMod val="20000"/>
                        <a:lumOff val="80000"/>
                      </a:schemeClr>
                    </a:solidFill>
                  </a:tcPr>
                </a:tc>
                <a:tc>
                  <a:txBody>
                    <a:bodyPr/>
                    <a:lstStyle/>
                    <a:p>
                      <a:pPr algn="ctr"/>
                      <a:r>
                        <a:rPr lang="en-US" sz="2400" b="0" dirty="0" smtClean="0">
                          <a:latin typeface="Gotham Medium" pitchFamily="50" charset="0"/>
                        </a:rPr>
                        <a:t>25</a:t>
                      </a:r>
                      <a:endParaRPr lang="en-US" sz="2400" b="0" dirty="0">
                        <a:latin typeface="Gotham Medium" pitchFamily="50" charset="0"/>
                      </a:endParaRPr>
                    </a:p>
                  </a:txBody>
                  <a:tcPr anchor="ctr">
                    <a:solidFill>
                      <a:schemeClr val="tx2">
                        <a:lumMod val="20000"/>
                        <a:lumOff val="80000"/>
                      </a:schemeClr>
                    </a:solidFill>
                  </a:tcPr>
                </a:tc>
                <a:tc>
                  <a:txBody>
                    <a:bodyPr/>
                    <a:lstStyle/>
                    <a:p>
                      <a:pPr algn="ctr"/>
                      <a:r>
                        <a:rPr lang="en-US" sz="2400" b="0" dirty="0" smtClean="0">
                          <a:latin typeface="Gotham Medium" pitchFamily="50" charset="0"/>
                        </a:rPr>
                        <a:t>30</a:t>
                      </a:r>
                      <a:endParaRPr lang="en-US" sz="2400" b="0" dirty="0">
                        <a:latin typeface="Gotham Medium" pitchFamily="50" charset="0"/>
                      </a:endParaRPr>
                    </a:p>
                  </a:txBody>
                  <a:tcPr anchor="ctr">
                    <a:solidFill>
                      <a:schemeClr val="tx2">
                        <a:lumMod val="20000"/>
                        <a:lumOff val="80000"/>
                      </a:schemeClr>
                    </a:solidFill>
                  </a:tcPr>
                </a:tc>
                <a:tc>
                  <a:txBody>
                    <a:bodyPr/>
                    <a:lstStyle/>
                    <a:p>
                      <a:pPr algn="ctr"/>
                      <a:r>
                        <a:rPr lang="en-US" sz="2400" b="0" dirty="0" smtClean="0">
                          <a:latin typeface="Gotham Medium" pitchFamily="50" charset="0"/>
                        </a:rPr>
                        <a:t>40</a:t>
                      </a:r>
                      <a:endParaRPr lang="en-US" sz="2400" b="0" dirty="0">
                        <a:latin typeface="Gotham Medium" pitchFamily="50" charset="0"/>
                      </a:endParaRPr>
                    </a:p>
                  </a:txBody>
                  <a:tcPr anchor="ctr">
                    <a:solidFill>
                      <a:schemeClr val="tx2">
                        <a:lumMod val="20000"/>
                        <a:lumOff val="80000"/>
                      </a:scheme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092719268"/>
              </p:ext>
            </p:extLst>
          </p:nvPr>
        </p:nvGraphicFramePr>
        <p:xfrm>
          <a:off x="4419600" y="581024"/>
          <a:ext cx="4267200" cy="2362201"/>
        </p:xfrm>
        <a:graphic>
          <a:graphicData uri="http://schemas.openxmlformats.org/drawingml/2006/table">
            <a:tbl>
              <a:tblPr firstRow="1" bandRow="1">
                <a:tableStyleId>{5940675A-B579-460E-94D1-54222C63F5DA}</a:tableStyleId>
              </a:tblPr>
              <a:tblGrid>
                <a:gridCol w="1066800"/>
                <a:gridCol w="1066800"/>
                <a:gridCol w="1066800"/>
                <a:gridCol w="1066800"/>
              </a:tblGrid>
              <a:tr h="885825">
                <a:tc>
                  <a:txBody>
                    <a:bodyPr/>
                    <a:lstStyle/>
                    <a:p>
                      <a:pPr algn="ctr"/>
                      <a:endParaRPr lang="en-US" b="1" dirty="0">
                        <a:latin typeface="Agency FB" pitchFamily="34" charset="0"/>
                      </a:endParaRPr>
                    </a:p>
                  </a:txBody>
                  <a:tcPr anchor="ctr">
                    <a:solidFill>
                      <a:schemeClr val="accent3">
                        <a:lumMod val="20000"/>
                        <a:lumOff val="80000"/>
                      </a:schemeClr>
                    </a:solidFill>
                  </a:tcPr>
                </a:tc>
                <a:tc>
                  <a:txBody>
                    <a:bodyPr/>
                    <a:lstStyle/>
                    <a:p>
                      <a:pPr algn="ctr"/>
                      <a:r>
                        <a:rPr lang="en-US" sz="1600" b="1" dirty="0" smtClean="0">
                          <a:latin typeface="Arial Narrow" panose="020B0606020202030204" pitchFamily="34" charset="0"/>
                        </a:rPr>
                        <a:t>Football</a:t>
                      </a:r>
                      <a:endParaRPr lang="en-US" sz="1600" b="1" dirty="0">
                        <a:latin typeface="Arial Narrow" panose="020B0606020202030204" pitchFamily="34" charset="0"/>
                      </a:endParaRPr>
                    </a:p>
                  </a:txBody>
                  <a:tcPr anchor="ctr">
                    <a:solidFill>
                      <a:schemeClr val="accent3">
                        <a:lumMod val="20000"/>
                        <a:lumOff val="80000"/>
                      </a:schemeClr>
                    </a:solidFill>
                  </a:tcPr>
                </a:tc>
                <a:tc>
                  <a:txBody>
                    <a:bodyPr/>
                    <a:lstStyle/>
                    <a:p>
                      <a:pPr algn="ctr"/>
                      <a:r>
                        <a:rPr lang="en-US" sz="1600" b="1" dirty="0" smtClean="0">
                          <a:latin typeface="Arial Narrow" panose="020B0606020202030204" pitchFamily="34" charset="0"/>
                        </a:rPr>
                        <a:t>TV Drama</a:t>
                      </a:r>
                      <a:endParaRPr lang="en-US" sz="1600" b="1" dirty="0">
                        <a:latin typeface="Arial Narrow" panose="020B0606020202030204" pitchFamily="34" charset="0"/>
                      </a:endParaRPr>
                    </a:p>
                  </a:txBody>
                  <a:tcPr anchor="ctr">
                    <a:solidFill>
                      <a:schemeClr val="accent3">
                        <a:lumMod val="20000"/>
                        <a:lumOff val="80000"/>
                      </a:schemeClr>
                    </a:solidFill>
                  </a:tcPr>
                </a:tc>
                <a:tc>
                  <a:txBody>
                    <a:bodyPr/>
                    <a:lstStyle/>
                    <a:p>
                      <a:pPr algn="ctr"/>
                      <a:r>
                        <a:rPr lang="en-US" sz="1600" b="1" dirty="0" smtClean="0">
                          <a:latin typeface="Arial Narrow" panose="020B0606020202030204" pitchFamily="34" charset="0"/>
                        </a:rPr>
                        <a:t>Some dancing TV show…</a:t>
                      </a:r>
                      <a:endParaRPr lang="en-US" sz="1600" b="1" dirty="0">
                        <a:latin typeface="Arial Narrow" panose="020B0606020202030204" pitchFamily="34" charset="0"/>
                      </a:endParaRPr>
                    </a:p>
                  </a:txBody>
                  <a:tcPr anchor="ctr">
                    <a:solidFill>
                      <a:schemeClr val="accent3">
                        <a:lumMod val="20000"/>
                        <a:lumOff val="80000"/>
                      </a:schemeClr>
                    </a:solidFill>
                  </a:tcPr>
                </a:tc>
              </a:tr>
              <a:tr h="738188">
                <a:tc>
                  <a:txBody>
                    <a:bodyPr/>
                    <a:lstStyle/>
                    <a:p>
                      <a:pPr algn="l"/>
                      <a:r>
                        <a:rPr lang="en-US" sz="1600" b="0" dirty="0" smtClean="0">
                          <a:latin typeface="Gotham Black" pitchFamily="50" charset="0"/>
                        </a:rPr>
                        <a:t>FEMALE</a:t>
                      </a:r>
                      <a:endParaRPr lang="en-US" sz="1600" b="0" dirty="0">
                        <a:latin typeface="Gotham Black" pitchFamily="50" charset="0"/>
                      </a:endParaRPr>
                    </a:p>
                  </a:txBody>
                  <a:tcPr anchor="ctr">
                    <a:solidFill>
                      <a:schemeClr val="accent3">
                        <a:lumMod val="20000"/>
                        <a:lumOff val="80000"/>
                      </a:schemeClr>
                    </a:solidFill>
                  </a:tcPr>
                </a:tc>
                <a:tc>
                  <a:txBody>
                    <a:bodyPr/>
                    <a:lstStyle/>
                    <a:p>
                      <a:pPr algn="ctr"/>
                      <a:r>
                        <a:rPr lang="en-US" sz="2400" b="0" dirty="0" smtClean="0">
                          <a:latin typeface="Gotham Medium" pitchFamily="50" charset="0"/>
                        </a:rPr>
                        <a:t>5</a:t>
                      </a:r>
                      <a:endParaRPr lang="en-US" sz="2400" b="0" dirty="0">
                        <a:latin typeface="Gotham Medium" pitchFamily="50" charset="0"/>
                      </a:endParaRPr>
                    </a:p>
                  </a:txBody>
                  <a:tcPr anchor="ctr">
                    <a:solidFill>
                      <a:schemeClr val="accent3">
                        <a:lumMod val="20000"/>
                        <a:lumOff val="80000"/>
                      </a:schemeClr>
                    </a:solidFill>
                  </a:tcPr>
                </a:tc>
                <a:tc>
                  <a:txBody>
                    <a:bodyPr/>
                    <a:lstStyle/>
                    <a:p>
                      <a:pPr algn="ctr"/>
                      <a:r>
                        <a:rPr lang="en-US" sz="2400" b="0" dirty="0" smtClean="0">
                          <a:latin typeface="Gotham Medium" pitchFamily="50" charset="0"/>
                        </a:rPr>
                        <a:t>30</a:t>
                      </a:r>
                      <a:endParaRPr lang="en-US" sz="2400" b="0" dirty="0">
                        <a:latin typeface="Gotham Medium" pitchFamily="50" charset="0"/>
                      </a:endParaRPr>
                    </a:p>
                  </a:txBody>
                  <a:tcPr anchor="ctr">
                    <a:solidFill>
                      <a:schemeClr val="accent3">
                        <a:lumMod val="20000"/>
                        <a:lumOff val="80000"/>
                      </a:schemeClr>
                    </a:solidFill>
                  </a:tcPr>
                </a:tc>
                <a:tc>
                  <a:txBody>
                    <a:bodyPr/>
                    <a:lstStyle/>
                    <a:p>
                      <a:pPr algn="ctr"/>
                      <a:r>
                        <a:rPr lang="en-US" sz="2400" b="0" dirty="0" smtClean="0">
                          <a:latin typeface="Gotham Medium" pitchFamily="50" charset="0"/>
                        </a:rPr>
                        <a:t>60</a:t>
                      </a:r>
                      <a:endParaRPr lang="en-US" sz="2400" b="0" dirty="0">
                        <a:latin typeface="Gotham Medium" pitchFamily="50" charset="0"/>
                      </a:endParaRPr>
                    </a:p>
                  </a:txBody>
                  <a:tcPr anchor="ctr">
                    <a:solidFill>
                      <a:schemeClr val="accent3">
                        <a:lumMod val="20000"/>
                        <a:lumOff val="80000"/>
                      </a:schemeClr>
                    </a:solidFill>
                  </a:tcPr>
                </a:tc>
              </a:tr>
              <a:tr h="738188">
                <a:tc>
                  <a:txBody>
                    <a:bodyPr/>
                    <a:lstStyle/>
                    <a:p>
                      <a:pPr algn="l"/>
                      <a:r>
                        <a:rPr lang="en-US" sz="1600" b="0" dirty="0" smtClean="0">
                          <a:latin typeface="Gotham Black" pitchFamily="50" charset="0"/>
                        </a:rPr>
                        <a:t>MALE</a:t>
                      </a:r>
                      <a:endParaRPr lang="en-US" sz="1600" b="0" dirty="0">
                        <a:latin typeface="Gotham Black" pitchFamily="50" charset="0"/>
                      </a:endParaRPr>
                    </a:p>
                  </a:txBody>
                  <a:tcPr anchor="ctr">
                    <a:solidFill>
                      <a:schemeClr val="accent3">
                        <a:lumMod val="20000"/>
                        <a:lumOff val="80000"/>
                      </a:schemeClr>
                    </a:solidFill>
                  </a:tcPr>
                </a:tc>
                <a:tc>
                  <a:txBody>
                    <a:bodyPr/>
                    <a:lstStyle/>
                    <a:p>
                      <a:pPr algn="ctr"/>
                      <a:r>
                        <a:rPr lang="en-US" sz="2400" b="0" dirty="0" smtClean="0">
                          <a:latin typeface="Gotham Medium" pitchFamily="50" charset="0"/>
                        </a:rPr>
                        <a:t>55</a:t>
                      </a:r>
                      <a:endParaRPr lang="en-US" sz="2400" b="0" dirty="0">
                        <a:latin typeface="Gotham Medium" pitchFamily="50" charset="0"/>
                      </a:endParaRPr>
                    </a:p>
                  </a:txBody>
                  <a:tcPr anchor="ctr">
                    <a:solidFill>
                      <a:schemeClr val="accent3">
                        <a:lumMod val="20000"/>
                        <a:lumOff val="80000"/>
                      </a:schemeClr>
                    </a:solidFill>
                  </a:tcPr>
                </a:tc>
                <a:tc>
                  <a:txBody>
                    <a:bodyPr/>
                    <a:lstStyle/>
                    <a:p>
                      <a:pPr algn="ctr"/>
                      <a:r>
                        <a:rPr lang="en-US" sz="2400" b="0" dirty="0" smtClean="0">
                          <a:latin typeface="Gotham Medium" pitchFamily="50" charset="0"/>
                        </a:rPr>
                        <a:t>30</a:t>
                      </a:r>
                      <a:endParaRPr lang="en-US" sz="2400" b="0" dirty="0">
                        <a:latin typeface="Gotham Medium" pitchFamily="50" charset="0"/>
                      </a:endParaRPr>
                    </a:p>
                  </a:txBody>
                  <a:tcPr anchor="ctr">
                    <a:solidFill>
                      <a:schemeClr val="accent3">
                        <a:lumMod val="20000"/>
                        <a:lumOff val="80000"/>
                      </a:schemeClr>
                    </a:solidFill>
                  </a:tcPr>
                </a:tc>
                <a:tc>
                  <a:txBody>
                    <a:bodyPr/>
                    <a:lstStyle/>
                    <a:p>
                      <a:pPr algn="ctr"/>
                      <a:r>
                        <a:rPr lang="en-US" sz="2400" b="0" dirty="0" smtClean="0">
                          <a:latin typeface="Gotham Medium" pitchFamily="50" charset="0"/>
                        </a:rPr>
                        <a:t>10</a:t>
                      </a:r>
                      <a:endParaRPr lang="en-US" sz="2400" b="0" dirty="0">
                        <a:latin typeface="Gotham Medium" pitchFamily="50" charset="0"/>
                      </a:endParaRPr>
                    </a:p>
                  </a:txBody>
                  <a:tcPr anchor="ctr">
                    <a:solidFill>
                      <a:schemeClr val="accent3">
                        <a:lumMod val="20000"/>
                        <a:lumOff val="80000"/>
                      </a:schemeClr>
                    </a:solidFill>
                  </a:tcPr>
                </a:tc>
              </a:tr>
            </a:tbl>
          </a:graphicData>
        </a:graphic>
      </p:graphicFrame>
      <p:sp>
        <p:nvSpPr>
          <p:cNvPr id="6" name="TextBox 5"/>
          <p:cNvSpPr txBox="1"/>
          <p:nvPr/>
        </p:nvSpPr>
        <p:spPr>
          <a:xfrm>
            <a:off x="114300" y="76200"/>
            <a:ext cx="1866280" cy="461665"/>
          </a:xfrm>
          <a:prstGeom prst="rect">
            <a:avLst/>
          </a:prstGeom>
          <a:noFill/>
        </p:spPr>
        <p:txBody>
          <a:bodyPr wrap="none" rtlCol="0">
            <a:spAutoFit/>
          </a:bodyPr>
          <a:lstStyle/>
          <a:p>
            <a:r>
              <a:rPr lang="en-US" dirty="0" smtClean="0">
                <a:solidFill>
                  <a:schemeClr val="bg2">
                    <a:lumMod val="90000"/>
                  </a:schemeClr>
                </a:solidFill>
                <a:latin typeface="Gotham Black" pitchFamily="50" charset="0"/>
                <a:cs typeface="Arial" charset="0"/>
              </a:rPr>
              <a:t>REGION A:</a:t>
            </a:r>
            <a:endParaRPr lang="en-US" dirty="0">
              <a:solidFill>
                <a:schemeClr val="bg2">
                  <a:lumMod val="90000"/>
                </a:schemeClr>
              </a:solidFill>
              <a:latin typeface="Gotham Black" pitchFamily="50" charset="0"/>
              <a:cs typeface="Arial" charset="0"/>
            </a:endParaRPr>
          </a:p>
        </p:txBody>
      </p:sp>
      <p:sp>
        <p:nvSpPr>
          <p:cNvPr id="9" name="TextBox 8"/>
          <p:cNvSpPr txBox="1"/>
          <p:nvPr/>
        </p:nvSpPr>
        <p:spPr>
          <a:xfrm>
            <a:off x="4496420" y="76200"/>
            <a:ext cx="1866280" cy="461665"/>
          </a:xfrm>
          <a:prstGeom prst="rect">
            <a:avLst/>
          </a:prstGeom>
          <a:noFill/>
        </p:spPr>
        <p:txBody>
          <a:bodyPr wrap="none" rtlCol="0">
            <a:spAutoFit/>
          </a:bodyPr>
          <a:lstStyle/>
          <a:p>
            <a:r>
              <a:rPr lang="en-US" dirty="0" smtClean="0">
                <a:solidFill>
                  <a:schemeClr val="accent4">
                    <a:lumMod val="20000"/>
                    <a:lumOff val="80000"/>
                  </a:schemeClr>
                </a:solidFill>
                <a:latin typeface="Gotham Black" pitchFamily="50" charset="0"/>
                <a:cs typeface="Arial" charset="0"/>
              </a:rPr>
              <a:t>REGION B:</a:t>
            </a:r>
            <a:endParaRPr lang="en-US" dirty="0">
              <a:solidFill>
                <a:schemeClr val="accent4">
                  <a:lumMod val="20000"/>
                  <a:lumOff val="80000"/>
                </a:schemeClr>
              </a:solidFill>
              <a:latin typeface="Gotham Black" pitchFamily="50" charset="0"/>
              <a:cs typeface="Arial" charset="0"/>
            </a:endParaRPr>
          </a:p>
        </p:txBody>
      </p:sp>
      <p:sp>
        <p:nvSpPr>
          <p:cNvPr id="8" name="Rectangle 2"/>
          <p:cNvSpPr txBox="1">
            <a:spLocks noChangeArrowheads="1"/>
          </p:cNvSpPr>
          <p:nvPr/>
        </p:nvSpPr>
        <p:spPr bwMode="auto">
          <a:xfrm>
            <a:off x="76200" y="4114800"/>
            <a:ext cx="85344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342900" indent="-342900" algn="l" eaLnBrk="1" hangingPunct="1">
              <a:buFont typeface="Arial" pitchFamily="34" charset="0"/>
              <a:buChar char="•"/>
            </a:pPr>
            <a:r>
              <a:rPr lang="en-US" sz="2000" dirty="0" smtClean="0">
                <a:solidFill>
                  <a:schemeClr val="bg2">
                    <a:lumMod val="90000"/>
                  </a:schemeClr>
                </a:solidFill>
                <a:latin typeface="Gotham Black" pitchFamily="50" charset="0"/>
              </a:rPr>
              <a:t>NO ASSOCIATION </a:t>
            </a:r>
            <a:r>
              <a:rPr lang="en-US" sz="2000" dirty="0" smtClean="0">
                <a:solidFill>
                  <a:schemeClr val="bg1"/>
                </a:solidFill>
                <a:latin typeface="Gotham Medium" pitchFamily="50" charset="0"/>
              </a:rPr>
              <a:t>between TV program and gender means that the distributions for males and females </a:t>
            </a:r>
            <a:r>
              <a:rPr lang="en-US" sz="2000" dirty="0" smtClean="0">
                <a:solidFill>
                  <a:schemeClr val="bg2">
                    <a:lumMod val="90000"/>
                  </a:schemeClr>
                </a:solidFill>
                <a:latin typeface="Gotham Black" pitchFamily="50" charset="0"/>
              </a:rPr>
              <a:t>ARE THE SAME</a:t>
            </a:r>
            <a:r>
              <a:rPr lang="en-US" sz="2000" dirty="0" smtClean="0">
                <a:solidFill>
                  <a:prstClr val="black"/>
                </a:solidFill>
                <a:latin typeface="Gotham Medium" pitchFamily="50" charset="0"/>
              </a:rPr>
              <a:t>.</a:t>
            </a:r>
          </a:p>
          <a:p>
            <a:pPr marL="342900" indent="-342900" algn="l" eaLnBrk="1" hangingPunct="1">
              <a:buFont typeface="Arial" pitchFamily="34" charset="0"/>
              <a:buChar char="•"/>
            </a:pPr>
            <a:r>
              <a:rPr lang="en-US" sz="2000" dirty="0" smtClean="0">
                <a:solidFill>
                  <a:schemeClr val="bg1"/>
                </a:solidFill>
                <a:latin typeface="Gotham Medium" pitchFamily="50" charset="0"/>
              </a:rPr>
              <a:t>If there </a:t>
            </a:r>
            <a:r>
              <a:rPr lang="en-US" sz="2000" dirty="0" smtClean="0">
                <a:solidFill>
                  <a:schemeClr val="accent4">
                    <a:lumMod val="20000"/>
                    <a:lumOff val="80000"/>
                  </a:schemeClr>
                </a:solidFill>
                <a:latin typeface="Gotham Black" pitchFamily="50" charset="0"/>
              </a:rPr>
              <a:t>IS AN ASSOCIATION </a:t>
            </a:r>
            <a:r>
              <a:rPr lang="en-US" sz="2000" dirty="0" smtClean="0">
                <a:solidFill>
                  <a:schemeClr val="bg1"/>
                </a:solidFill>
                <a:latin typeface="Gotham Medium" pitchFamily="50" charset="0"/>
              </a:rPr>
              <a:t>between TV program and gender, then the distributions for males and females </a:t>
            </a:r>
            <a:r>
              <a:rPr lang="en-US" sz="2000" dirty="0" smtClean="0">
                <a:solidFill>
                  <a:schemeClr val="accent4">
                    <a:lumMod val="20000"/>
                    <a:lumOff val="80000"/>
                  </a:schemeClr>
                </a:solidFill>
                <a:latin typeface="Gotham Black" pitchFamily="50" charset="0"/>
              </a:rPr>
              <a:t>ARE DIFFERENT</a:t>
            </a:r>
            <a:r>
              <a:rPr lang="en-US" sz="2000" dirty="0" smtClean="0">
                <a:solidFill>
                  <a:prstClr val="black"/>
                </a:solidFill>
                <a:latin typeface="Gotham Medium" pitchFamily="50" charset="0"/>
              </a:rPr>
              <a:t>.</a:t>
            </a:r>
          </a:p>
        </p:txBody>
      </p:sp>
    </p:spTree>
    <p:extLst>
      <p:ext uri="{BB962C8B-B14F-4D97-AF65-F5344CB8AC3E}">
        <p14:creationId xmlns:p14="http://schemas.microsoft.com/office/powerpoint/2010/main" val="2326208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3" name="TextBox 2"/>
          <p:cNvSpPr txBox="1"/>
          <p:nvPr/>
        </p:nvSpPr>
        <p:spPr>
          <a:xfrm>
            <a:off x="457200" y="730508"/>
            <a:ext cx="8229600" cy="4278094"/>
          </a:xfrm>
          <a:prstGeom prst="rect">
            <a:avLst/>
          </a:prstGeom>
          <a:noFill/>
        </p:spPr>
        <p:txBody>
          <a:bodyPr wrap="square" rtlCol="0">
            <a:spAutoFit/>
          </a:bodyPr>
          <a:lstStyle/>
          <a:p>
            <a:pPr algn="ctr"/>
            <a:r>
              <a:rPr lang="en-US" sz="4000" dirty="0" smtClean="0">
                <a:solidFill>
                  <a:schemeClr val="accent5">
                    <a:lumMod val="40000"/>
                    <a:lumOff val="60000"/>
                  </a:schemeClr>
                </a:solidFill>
                <a:latin typeface="Gotham Medium"/>
                <a:cs typeface="Gotham Medium"/>
              </a:rPr>
              <a:t>IF DESCRIBING THE RELATIONSHIP BETWEEN </a:t>
            </a:r>
            <a:r>
              <a:rPr lang="en-US" sz="4000" dirty="0" smtClean="0">
                <a:latin typeface="Gotham Black" pitchFamily="50" charset="0"/>
                <a:cs typeface="Gotham Medium"/>
              </a:rPr>
              <a:t>CATEGORICAL</a:t>
            </a:r>
            <a:r>
              <a:rPr lang="en-US" sz="4000" dirty="0" smtClean="0">
                <a:solidFill>
                  <a:prstClr val="white"/>
                </a:solidFill>
                <a:latin typeface="Gotham Medium"/>
                <a:cs typeface="Gotham Medium"/>
              </a:rPr>
              <a:t> </a:t>
            </a:r>
            <a:r>
              <a:rPr lang="en-US" sz="4000" dirty="0" smtClean="0">
                <a:solidFill>
                  <a:schemeClr val="accent5">
                    <a:lumMod val="40000"/>
                    <a:lumOff val="60000"/>
                  </a:schemeClr>
                </a:solidFill>
                <a:latin typeface="Gotham Medium"/>
                <a:cs typeface="Gotham Medium"/>
              </a:rPr>
              <a:t>VARIABLES, USE THE WORD </a:t>
            </a:r>
            <a:br>
              <a:rPr lang="en-US" sz="4000" dirty="0" smtClean="0">
                <a:solidFill>
                  <a:schemeClr val="accent5">
                    <a:lumMod val="40000"/>
                    <a:lumOff val="60000"/>
                  </a:schemeClr>
                </a:solidFill>
                <a:latin typeface="Gotham Medium"/>
                <a:cs typeface="Gotham Medium"/>
              </a:rPr>
            </a:br>
            <a:r>
              <a:rPr lang="en-US" sz="8000" dirty="0" smtClean="0">
                <a:solidFill>
                  <a:prstClr val="white"/>
                </a:solidFill>
                <a:latin typeface="Gotham Black"/>
                <a:cs typeface="Gotham Black"/>
              </a:rPr>
              <a:t>ASSOCIATION </a:t>
            </a:r>
            <a:r>
              <a:rPr lang="en-US" sz="4400" dirty="0" smtClean="0">
                <a:solidFill>
                  <a:prstClr val="white"/>
                </a:solidFill>
                <a:latin typeface="Gotham Black"/>
                <a:cs typeface="Gotham Black"/>
              </a:rPr>
              <a:t/>
            </a:r>
            <a:br>
              <a:rPr lang="en-US" sz="4400" dirty="0" smtClean="0">
                <a:solidFill>
                  <a:prstClr val="white"/>
                </a:solidFill>
                <a:latin typeface="Gotham Black"/>
                <a:cs typeface="Gotham Black"/>
              </a:rPr>
            </a:br>
            <a:r>
              <a:rPr lang="en-US" sz="3200" dirty="0" smtClean="0">
                <a:solidFill>
                  <a:schemeClr val="accent5">
                    <a:lumMod val="40000"/>
                    <a:lumOff val="60000"/>
                  </a:schemeClr>
                </a:solidFill>
                <a:latin typeface="Gotham Medium" pitchFamily="50" charset="0"/>
                <a:cs typeface="Gotham Black"/>
              </a:rPr>
              <a:t>(AND</a:t>
            </a:r>
            <a:r>
              <a:rPr lang="en-US" sz="3200" dirty="0" smtClean="0">
                <a:solidFill>
                  <a:schemeClr val="accent5">
                    <a:lumMod val="40000"/>
                    <a:lumOff val="60000"/>
                  </a:schemeClr>
                </a:solidFill>
                <a:latin typeface="Gotham Black"/>
                <a:cs typeface="Gotham Black"/>
              </a:rPr>
              <a:t> </a:t>
            </a:r>
            <a:r>
              <a:rPr lang="en-US" sz="3200" dirty="0" smtClean="0">
                <a:latin typeface="Gotham Black" pitchFamily="50" charset="0"/>
                <a:cs typeface="Gotham Black"/>
              </a:rPr>
              <a:t>NOT</a:t>
            </a:r>
            <a:r>
              <a:rPr lang="en-US" sz="3200" dirty="0" smtClean="0">
                <a:solidFill>
                  <a:prstClr val="white"/>
                </a:solidFill>
                <a:latin typeface="Gotham Black"/>
                <a:cs typeface="Gotham Black"/>
              </a:rPr>
              <a:t> </a:t>
            </a:r>
            <a:r>
              <a:rPr lang="en-US" sz="3200" dirty="0" smtClean="0">
                <a:solidFill>
                  <a:schemeClr val="accent5">
                    <a:lumMod val="40000"/>
                    <a:lumOff val="60000"/>
                  </a:schemeClr>
                </a:solidFill>
                <a:latin typeface="Creepy" pitchFamily="82" charset="0"/>
                <a:cs typeface="Gotham Black"/>
              </a:rPr>
              <a:t>CORRELATION</a:t>
            </a:r>
            <a:r>
              <a:rPr lang="en-US" sz="3200" dirty="0" smtClean="0">
                <a:solidFill>
                  <a:schemeClr val="accent5">
                    <a:lumMod val="40000"/>
                    <a:lumOff val="60000"/>
                  </a:schemeClr>
                </a:solidFill>
                <a:latin typeface="Gotham Medium" pitchFamily="50" charset="0"/>
                <a:cs typeface="Gotham Black"/>
              </a:rPr>
              <a:t>)</a:t>
            </a:r>
          </a:p>
        </p:txBody>
      </p:sp>
      <p:sp>
        <p:nvSpPr>
          <p:cNvPr id="2" name="Rectangle 1"/>
          <p:cNvSpPr/>
          <p:nvPr/>
        </p:nvSpPr>
        <p:spPr>
          <a:xfrm>
            <a:off x="0" y="5314890"/>
            <a:ext cx="9144000" cy="400110"/>
          </a:xfrm>
          <a:prstGeom prst="rect">
            <a:avLst/>
          </a:prstGeom>
        </p:spPr>
        <p:txBody>
          <a:bodyPr wrap="square">
            <a:spAutoFit/>
          </a:bodyPr>
          <a:lstStyle/>
          <a:p>
            <a:pPr algn="ctr"/>
            <a:r>
              <a:rPr lang="en-US" sz="2000" dirty="0">
                <a:solidFill>
                  <a:schemeClr val="accent5">
                    <a:lumMod val="40000"/>
                    <a:lumOff val="60000"/>
                  </a:schemeClr>
                </a:solidFill>
                <a:latin typeface="Gotham Medium" pitchFamily="50" charset="0"/>
                <a:cs typeface="Gotham Black"/>
              </a:rPr>
              <a:t>(“</a:t>
            </a:r>
            <a:r>
              <a:rPr lang="en-US" sz="2000" dirty="0">
                <a:solidFill>
                  <a:schemeClr val="accent5">
                    <a:lumMod val="40000"/>
                    <a:lumOff val="60000"/>
                  </a:schemeClr>
                </a:solidFill>
                <a:latin typeface="Gotham Black" pitchFamily="50" charset="0"/>
                <a:cs typeface="Gotham Black"/>
              </a:rPr>
              <a:t>CORRELATION</a:t>
            </a:r>
            <a:r>
              <a:rPr lang="en-US" sz="2000" dirty="0">
                <a:solidFill>
                  <a:schemeClr val="accent5">
                    <a:lumMod val="40000"/>
                    <a:lumOff val="60000"/>
                  </a:schemeClr>
                </a:solidFill>
                <a:latin typeface="Gotham Medium" pitchFamily="50" charset="0"/>
                <a:cs typeface="Gotham Black"/>
              </a:rPr>
              <a:t>” IS A VERY SPECIAL TYPE OF </a:t>
            </a:r>
            <a:r>
              <a:rPr lang="en-US" sz="2000" dirty="0">
                <a:solidFill>
                  <a:schemeClr val="accent5">
                    <a:lumMod val="40000"/>
                    <a:lumOff val="60000"/>
                  </a:schemeClr>
                </a:solidFill>
                <a:latin typeface="Gotham Black" pitchFamily="50" charset="0"/>
                <a:cs typeface="Gotham Black"/>
              </a:rPr>
              <a:t>ASSOCIATION</a:t>
            </a:r>
            <a:r>
              <a:rPr lang="en-US" sz="2000" dirty="0" smtClean="0">
                <a:solidFill>
                  <a:schemeClr val="accent5">
                    <a:lumMod val="40000"/>
                    <a:lumOff val="60000"/>
                  </a:schemeClr>
                </a:solidFill>
                <a:latin typeface="Gotham Medium" pitchFamily="50" charset="0"/>
                <a:cs typeface="Gotham Black"/>
              </a:rPr>
              <a:t>)</a:t>
            </a:r>
            <a:endParaRPr lang="en-US" sz="2000" dirty="0">
              <a:solidFill>
                <a:schemeClr val="accent5">
                  <a:lumMod val="40000"/>
                  <a:lumOff val="60000"/>
                </a:schemeClr>
              </a:solidFill>
              <a:latin typeface="Gotham Medium" pitchFamily="50" charset="0"/>
              <a:cs typeface="Gotham Black"/>
            </a:endParaRPr>
          </a:p>
        </p:txBody>
      </p:sp>
    </p:spTree>
    <p:extLst>
      <p:ext uri="{BB962C8B-B14F-4D97-AF65-F5344CB8AC3E}">
        <p14:creationId xmlns:p14="http://schemas.microsoft.com/office/powerpoint/2010/main" val="2241436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show="0">
  <p:cSld>
    <p:bg>
      <p:bgPr>
        <a:solidFill>
          <a:srgbClr val="FF6600"/>
        </a:solidFill>
        <a:effectLst/>
      </p:bgPr>
    </p:bg>
    <p:spTree>
      <p:nvGrpSpPr>
        <p:cNvPr id="1" name=""/>
        <p:cNvGrpSpPr/>
        <p:nvPr/>
      </p:nvGrpSpPr>
      <p:grpSpPr>
        <a:xfrm>
          <a:off x="0" y="0"/>
          <a:ext cx="0" cy="0"/>
          <a:chOff x="0" y="0"/>
          <a:chExt cx="0" cy="0"/>
        </a:xfrm>
      </p:grpSpPr>
      <p:sp>
        <p:nvSpPr>
          <p:cNvPr id="2" name="Rectangle 1"/>
          <p:cNvSpPr/>
          <p:nvPr/>
        </p:nvSpPr>
        <p:spPr>
          <a:xfrm>
            <a:off x="0" y="76200"/>
            <a:ext cx="9144000" cy="400110"/>
          </a:xfrm>
          <a:prstGeom prst="rect">
            <a:avLst/>
          </a:prstGeom>
        </p:spPr>
        <p:txBody>
          <a:bodyPr wrap="square">
            <a:spAutoFit/>
          </a:bodyPr>
          <a:lstStyle/>
          <a:p>
            <a:r>
              <a:rPr lang="en-US" sz="2000" dirty="0" smtClean="0">
                <a:solidFill>
                  <a:srgbClr val="E88651">
                    <a:lumMod val="40000"/>
                    <a:lumOff val="60000"/>
                  </a:srgbClr>
                </a:solidFill>
                <a:latin typeface="Gotham Black" pitchFamily="50" charset="0"/>
                <a:cs typeface="Gotham Black"/>
              </a:rPr>
              <a:t>This is data from 27 students’ test scores on two different exams.</a:t>
            </a:r>
            <a:endParaRPr lang="en-US" sz="2000" dirty="0">
              <a:solidFill>
                <a:srgbClr val="E88651">
                  <a:lumMod val="40000"/>
                  <a:lumOff val="60000"/>
                </a:srgbClr>
              </a:solidFill>
              <a:latin typeface="Gotham Black" pitchFamily="50" charset="0"/>
              <a:cs typeface="Gotham Black"/>
            </a:endParaRPr>
          </a:p>
        </p:txBody>
      </p:sp>
      <p:grpSp>
        <p:nvGrpSpPr>
          <p:cNvPr id="6" name="Group 5"/>
          <p:cNvGrpSpPr/>
          <p:nvPr/>
        </p:nvGrpSpPr>
        <p:grpSpPr>
          <a:xfrm>
            <a:off x="1524001" y="457200"/>
            <a:ext cx="5739038" cy="4947888"/>
            <a:chOff x="1524001" y="457200"/>
            <a:chExt cx="5739038" cy="4947888"/>
          </a:xfrm>
        </p:grpSpPr>
        <p:pic>
          <p:nvPicPr>
            <p:cNvPr id="4" name="Picture 3"/>
            <p:cNvPicPr>
              <a:picLocks noChangeAspect="1"/>
            </p:cNvPicPr>
            <p:nvPr/>
          </p:nvPicPr>
          <p:blipFill rotWithShape="1">
            <a:blip r:embed="rId2"/>
            <a:srcRect t="3492" b="3977"/>
            <a:stretch/>
          </p:blipFill>
          <p:spPr>
            <a:xfrm>
              <a:off x="1924108" y="457200"/>
              <a:ext cx="5338931" cy="4547778"/>
            </a:xfrm>
            <a:prstGeom prst="rect">
              <a:avLst/>
            </a:prstGeom>
          </p:spPr>
        </p:pic>
        <p:sp>
          <p:nvSpPr>
            <p:cNvPr id="3" name="TextBox 2"/>
            <p:cNvSpPr txBox="1"/>
            <p:nvPr/>
          </p:nvSpPr>
          <p:spPr>
            <a:xfrm>
              <a:off x="2381308" y="5004978"/>
              <a:ext cx="4767972" cy="400110"/>
            </a:xfrm>
            <a:prstGeom prst="rect">
              <a:avLst/>
            </a:prstGeom>
            <a:noFill/>
          </p:spPr>
          <p:txBody>
            <a:bodyPr wrap="none" rtlCol="0">
              <a:spAutoFit/>
            </a:bodyPr>
            <a:lstStyle/>
            <a:p>
              <a:pPr algn="ctr"/>
              <a:r>
                <a:rPr lang="en-US" sz="2000" dirty="0" smtClean="0">
                  <a:solidFill>
                    <a:schemeClr val="bg1"/>
                  </a:solidFill>
                  <a:latin typeface="Gotham Medium" pitchFamily="50" charset="0"/>
                </a:rPr>
                <a:t>TEST UNIT 1 (DESIGNING STUDIES)</a:t>
              </a:r>
              <a:endParaRPr lang="en-US" sz="2000" dirty="0">
                <a:solidFill>
                  <a:schemeClr val="bg1"/>
                </a:solidFill>
                <a:latin typeface="Gotham Medium" pitchFamily="50" charset="0"/>
              </a:endParaRPr>
            </a:p>
          </p:txBody>
        </p:sp>
        <p:sp>
          <p:nvSpPr>
            <p:cNvPr id="5" name="TextBox 4"/>
            <p:cNvSpPr txBox="1"/>
            <p:nvPr/>
          </p:nvSpPr>
          <p:spPr>
            <a:xfrm rot="16200000">
              <a:off x="-249081" y="2531034"/>
              <a:ext cx="3946273" cy="400110"/>
            </a:xfrm>
            <a:prstGeom prst="rect">
              <a:avLst/>
            </a:prstGeom>
            <a:noFill/>
          </p:spPr>
          <p:txBody>
            <a:bodyPr wrap="none" rtlCol="0">
              <a:spAutoFit/>
            </a:bodyPr>
            <a:lstStyle/>
            <a:p>
              <a:pPr algn="ctr"/>
              <a:r>
                <a:rPr lang="en-US" sz="2000" dirty="0" smtClean="0">
                  <a:solidFill>
                    <a:schemeClr val="bg1"/>
                  </a:solidFill>
                  <a:latin typeface="Gotham Medium" pitchFamily="50" charset="0"/>
                </a:rPr>
                <a:t>TEST UNIT 4 (PROBABILITY)</a:t>
              </a:r>
              <a:endParaRPr lang="en-US" sz="2000" dirty="0">
                <a:solidFill>
                  <a:schemeClr val="bg1"/>
                </a:solidFill>
                <a:latin typeface="Gotham Medium" pitchFamily="50" charset="0"/>
              </a:endParaRPr>
            </a:p>
          </p:txBody>
        </p:sp>
      </p:grpSp>
      <p:cxnSp>
        <p:nvCxnSpPr>
          <p:cNvPr id="8" name="Straight Connector 7"/>
          <p:cNvCxnSpPr/>
          <p:nvPr/>
        </p:nvCxnSpPr>
        <p:spPr>
          <a:xfrm flipV="1">
            <a:off x="2209800" y="381000"/>
            <a:ext cx="5029200" cy="4419600"/>
          </a:xfrm>
          <a:prstGeom prst="line">
            <a:avLst/>
          </a:prstGeom>
          <a:ln w="88900" cap="sq">
            <a:solidFill>
              <a:srgbClr val="0000F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12205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80">
                                          <p:stCondLst>
                                            <p:cond delay="0"/>
                                          </p:stCondLst>
                                        </p:cTn>
                                        <p:tgtEl>
                                          <p:spTgt spid="8"/>
                                        </p:tgtEl>
                                      </p:cBhvr>
                                    </p:animEffect>
                                    <p:anim calcmode="lin" valueType="num">
                                      <p:cBhvr>
                                        <p:cTn id="1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1" dur="26">
                                          <p:stCondLst>
                                            <p:cond delay="650"/>
                                          </p:stCondLst>
                                        </p:cTn>
                                        <p:tgtEl>
                                          <p:spTgt spid="8"/>
                                        </p:tgtEl>
                                      </p:cBhvr>
                                      <p:to x="100000" y="60000"/>
                                    </p:animScale>
                                    <p:animScale>
                                      <p:cBhvr>
                                        <p:cTn id="22" dur="166" decel="50000">
                                          <p:stCondLst>
                                            <p:cond delay="676"/>
                                          </p:stCondLst>
                                        </p:cTn>
                                        <p:tgtEl>
                                          <p:spTgt spid="8"/>
                                        </p:tgtEl>
                                      </p:cBhvr>
                                      <p:to x="100000" y="100000"/>
                                    </p:animScale>
                                    <p:animScale>
                                      <p:cBhvr>
                                        <p:cTn id="23" dur="26">
                                          <p:stCondLst>
                                            <p:cond delay="1312"/>
                                          </p:stCondLst>
                                        </p:cTn>
                                        <p:tgtEl>
                                          <p:spTgt spid="8"/>
                                        </p:tgtEl>
                                      </p:cBhvr>
                                      <p:to x="100000" y="80000"/>
                                    </p:animScale>
                                    <p:animScale>
                                      <p:cBhvr>
                                        <p:cTn id="24" dur="166" decel="50000">
                                          <p:stCondLst>
                                            <p:cond delay="1338"/>
                                          </p:stCondLst>
                                        </p:cTn>
                                        <p:tgtEl>
                                          <p:spTgt spid="8"/>
                                        </p:tgtEl>
                                      </p:cBhvr>
                                      <p:to x="100000" y="100000"/>
                                    </p:animScale>
                                    <p:animScale>
                                      <p:cBhvr>
                                        <p:cTn id="25" dur="26">
                                          <p:stCondLst>
                                            <p:cond delay="1642"/>
                                          </p:stCondLst>
                                        </p:cTn>
                                        <p:tgtEl>
                                          <p:spTgt spid="8"/>
                                        </p:tgtEl>
                                      </p:cBhvr>
                                      <p:to x="100000" y="90000"/>
                                    </p:animScale>
                                    <p:animScale>
                                      <p:cBhvr>
                                        <p:cTn id="26" dur="166" decel="50000">
                                          <p:stCondLst>
                                            <p:cond delay="1668"/>
                                          </p:stCondLst>
                                        </p:cTn>
                                        <p:tgtEl>
                                          <p:spTgt spid="8"/>
                                        </p:tgtEl>
                                      </p:cBhvr>
                                      <p:to x="100000" y="100000"/>
                                    </p:animScale>
                                    <p:animScale>
                                      <p:cBhvr>
                                        <p:cTn id="27" dur="26">
                                          <p:stCondLst>
                                            <p:cond delay="1808"/>
                                          </p:stCondLst>
                                        </p:cTn>
                                        <p:tgtEl>
                                          <p:spTgt spid="8"/>
                                        </p:tgtEl>
                                      </p:cBhvr>
                                      <p:to x="100000" y="95000"/>
                                    </p:animScale>
                                    <p:animScale>
                                      <p:cBhvr>
                                        <p:cTn id="2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3" name="TextBox 2"/>
          <p:cNvSpPr txBox="1"/>
          <p:nvPr/>
        </p:nvSpPr>
        <p:spPr>
          <a:xfrm>
            <a:off x="457200" y="1524000"/>
            <a:ext cx="8077200" cy="2646878"/>
          </a:xfrm>
          <a:prstGeom prst="rect">
            <a:avLst/>
          </a:prstGeom>
          <a:noFill/>
        </p:spPr>
        <p:txBody>
          <a:bodyPr wrap="square" rtlCol="0">
            <a:spAutoFit/>
          </a:bodyPr>
          <a:lstStyle/>
          <a:p>
            <a:pPr algn="ctr"/>
            <a:r>
              <a:rPr lang="en-US" sz="16600" dirty="0" smtClean="0">
                <a:solidFill>
                  <a:prstClr val="white"/>
                </a:solidFill>
                <a:latin typeface="Edwardian Script ITC"/>
                <a:cs typeface="Edwardian Script ITC"/>
              </a:rPr>
              <a:t>Fin</a:t>
            </a:r>
            <a:endParaRPr lang="en-US" sz="9600" dirty="0" smtClean="0">
              <a:solidFill>
                <a:prstClr val="white"/>
              </a:solidFill>
              <a:latin typeface="Edwardian Script ITC"/>
              <a:cs typeface="Edwardian Script ITC"/>
            </a:endParaRPr>
          </a:p>
        </p:txBody>
      </p:sp>
    </p:spTree>
    <p:extLst>
      <p:ext uri="{BB962C8B-B14F-4D97-AF65-F5344CB8AC3E}">
        <p14:creationId xmlns:p14="http://schemas.microsoft.com/office/powerpoint/2010/main" val="4449131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3" name="TextBox 2"/>
          <p:cNvSpPr txBox="1"/>
          <p:nvPr/>
        </p:nvSpPr>
        <p:spPr>
          <a:xfrm>
            <a:off x="152400" y="152400"/>
            <a:ext cx="8229600" cy="2308324"/>
          </a:xfrm>
          <a:prstGeom prst="rect">
            <a:avLst/>
          </a:prstGeom>
          <a:noFill/>
        </p:spPr>
        <p:txBody>
          <a:bodyPr wrap="square" rtlCol="0">
            <a:spAutoFit/>
          </a:bodyPr>
          <a:lstStyle/>
          <a:p>
            <a:r>
              <a:rPr lang="en-US" sz="3200" dirty="0" smtClean="0">
                <a:solidFill>
                  <a:prstClr val="white"/>
                </a:solidFill>
                <a:effectLst>
                  <a:outerShdw blurRad="38100" dist="38100" dir="2700000" algn="tl">
                    <a:srgbClr val="000000">
                      <a:alpha val="43137"/>
                    </a:srgbClr>
                  </a:outerShdw>
                </a:effectLst>
                <a:latin typeface="Gotham Medium"/>
                <a:cs typeface="Gotham Medium"/>
              </a:rPr>
              <a:t>What type of association do we expect (and what about causation)?</a:t>
            </a:r>
            <a:endParaRPr lang="en-US" sz="3200" dirty="0" smtClean="0">
              <a:solidFill>
                <a:prstClr val="white"/>
              </a:solidFill>
              <a:latin typeface="Gotham Medium"/>
              <a:cs typeface="Gotham Medium"/>
            </a:endParaRPr>
          </a:p>
          <a:p>
            <a:pPr marL="342900" indent="-342900">
              <a:buFont typeface="Arial"/>
              <a:buChar char="•"/>
            </a:pPr>
            <a:r>
              <a:rPr lang="en-US" sz="3200" dirty="0" smtClean="0">
                <a:solidFill>
                  <a:srgbClr val="C4E2C5"/>
                </a:solidFill>
                <a:effectLst>
                  <a:outerShdw blurRad="38100" dist="38100" dir="2700000" algn="tl">
                    <a:srgbClr val="000000">
                      <a:alpha val="43137"/>
                    </a:srgbClr>
                  </a:outerShdw>
                </a:effectLst>
                <a:latin typeface="Gotham Medium"/>
                <a:cs typeface="Gotham Medium"/>
              </a:rPr>
              <a:t>Number of daily umbrella sales </a:t>
            </a:r>
            <a:r>
              <a:rPr lang="en-US" sz="4800" dirty="0" smtClean="0">
                <a:solidFill>
                  <a:prstClr val="white"/>
                </a:solidFill>
                <a:effectLst>
                  <a:outerShdw blurRad="38100" dist="38100" dir="2700000" algn="tl">
                    <a:srgbClr val="000000">
                      <a:alpha val="43137"/>
                    </a:srgbClr>
                  </a:outerShdw>
                </a:effectLst>
                <a:latin typeface="Gotham Black"/>
                <a:cs typeface="Gotham Black"/>
              </a:rPr>
              <a:t>VS</a:t>
            </a:r>
            <a:r>
              <a:rPr lang="en-US" sz="3200" dirty="0" smtClean="0">
                <a:solidFill>
                  <a:prstClr val="white"/>
                </a:solidFill>
                <a:effectLst>
                  <a:outerShdw blurRad="38100" dist="38100" dir="2700000" algn="tl">
                    <a:srgbClr val="000000">
                      <a:alpha val="43137"/>
                    </a:srgbClr>
                  </a:outerShdw>
                </a:effectLst>
                <a:latin typeface="Gotham Medium"/>
                <a:cs typeface="Gotham Medium"/>
              </a:rPr>
              <a:t> </a:t>
            </a:r>
            <a:r>
              <a:rPr lang="en-US" sz="3200" dirty="0" smtClean="0">
                <a:solidFill>
                  <a:srgbClr val="A0D3E0"/>
                </a:solidFill>
                <a:effectLst>
                  <a:outerShdw blurRad="38100" dist="38100" dir="2700000" algn="tl">
                    <a:srgbClr val="000000">
                      <a:alpha val="43137"/>
                    </a:srgbClr>
                  </a:outerShdw>
                </a:effectLst>
                <a:latin typeface="Gotham Medium"/>
                <a:cs typeface="Gotham Medium"/>
              </a:rPr>
              <a:t>number of car accidents that day</a:t>
            </a:r>
          </a:p>
        </p:txBody>
      </p:sp>
    </p:spTree>
    <p:extLst>
      <p:ext uri="{BB962C8B-B14F-4D97-AF65-F5344CB8AC3E}">
        <p14:creationId xmlns:p14="http://schemas.microsoft.com/office/powerpoint/2010/main" val="220066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762000" y="228600"/>
            <a:ext cx="7543800" cy="523220"/>
          </a:xfrm>
          <a:prstGeom prst="rect">
            <a:avLst/>
          </a:prstGeom>
          <a:noFill/>
          <a:ln w="9525">
            <a:noFill/>
            <a:miter lim="800000"/>
            <a:headEnd/>
            <a:tailEnd/>
          </a:ln>
        </p:spPr>
        <p:txBody>
          <a:bodyPr>
            <a:spAutoFit/>
          </a:bodyPr>
          <a:lstStyle/>
          <a:p>
            <a:pPr algn="ctr">
              <a:spcBef>
                <a:spcPct val="50000"/>
              </a:spcBef>
            </a:pPr>
            <a:r>
              <a:rPr lang="en-US" sz="2800" dirty="0" smtClean="0">
                <a:solidFill>
                  <a:srgbClr val="FFE701"/>
                </a:solidFill>
              </a:rPr>
              <a:t>Scatterplots and Regressions</a:t>
            </a:r>
          </a:p>
        </p:txBody>
      </p:sp>
      <p:pic>
        <p:nvPicPr>
          <p:cNvPr id="2051" name="Picture 5"/>
          <p:cNvPicPr>
            <a:picLocks noChangeAspect="1" noChangeArrowheads="1"/>
          </p:cNvPicPr>
          <p:nvPr/>
        </p:nvPicPr>
        <p:blipFill>
          <a:blip r:embed="rId2" cstate="print"/>
          <a:srcRect/>
          <a:stretch>
            <a:fillRect/>
          </a:stretch>
        </p:blipFill>
        <p:spPr bwMode="auto">
          <a:xfrm>
            <a:off x="1047750" y="762000"/>
            <a:ext cx="7010400" cy="5699125"/>
          </a:xfrm>
          <a:prstGeom prst="rect">
            <a:avLst/>
          </a:prstGeom>
          <a:noFill/>
          <a:ln w="9525">
            <a:noFill/>
            <a:miter lim="800000"/>
            <a:headEnd/>
            <a:tailEnd/>
          </a:ln>
        </p:spPr>
      </p:pic>
    </p:spTree>
    <p:extLst>
      <p:ext uri="{BB962C8B-B14F-4D97-AF65-F5344CB8AC3E}">
        <p14:creationId xmlns:p14="http://schemas.microsoft.com/office/powerpoint/2010/main" val="12113656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71438" y="57150"/>
            <a:ext cx="8462962" cy="3170099"/>
          </a:xfrm>
          <a:prstGeom prst="rect">
            <a:avLst/>
          </a:prstGeom>
          <a:noFill/>
          <a:ln w="9525">
            <a:noFill/>
            <a:miter lim="800000"/>
            <a:headEnd/>
            <a:tailEnd/>
          </a:ln>
        </p:spPr>
        <p:txBody>
          <a:bodyPr wrap="square">
            <a:spAutoFit/>
          </a:bodyPr>
          <a:lstStyle/>
          <a:p>
            <a:r>
              <a:rPr lang="en-US" sz="2000" i="1" dirty="0">
                <a:solidFill>
                  <a:srgbClr val="FFE701"/>
                </a:solidFill>
              </a:rPr>
              <a:t>Archaeopteryx</a:t>
            </a:r>
            <a:r>
              <a:rPr lang="en-US" sz="2000" dirty="0">
                <a:solidFill>
                  <a:srgbClr val="FFE701"/>
                </a:solidFill>
              </a:rPr>
              <a:t> is an extinct beast having feathers like a bird but teeth and a long bony tail like a reptile. Only six fossil specimens are known. Because these specimens differ greatly in size, some scientists think they are different species rather than individuals from the same species. If the specimens belong to the same species and differ in size because some are younger than others, there should be a positive linear relationship between the bones from all individuals. An outlier from this relationship would suggest a different species. Here are data on the lengths in centimeters of the femur (a leg bone) and the </a:t>
            </a:r>
            <a:r>
              <a:rPr lang="en-US" sz="2000" dirty="0" err="1">
                <a:solidFill>
                  <a:srgbClr val="FFE701"/>
                </a:solidFill>
              </a:rPr>
              <a:t>humerus</a:t>
            </a:r>
            <a:r>
              <a:rPr lang="en-US" sz="2000" dirty="0">
                <a:solidFill>
                  <a:srgbClr val="FFE701"/>
                </a:solidFill>
              </a:rPr>
              <a:t> (a bone in the upper arm) for the five specimens that preserve both bones.  </a:t>
            </a:r>
          </a:p>
        </p:txBody>
      </p:sp>
      <p:graphicFrame>
        <p:nvGraphicFramePr>
          <p:cNvPr id="5162" name="Group 42"/>
          <p:cNvGraphicFramePr>
            <a:graphicFrameLocks noGrp="1"/>
          </p:cNvGraphicFramePr>
          <p:nvPr>
            <p:extLst>
              <p:ext uri="{D42A27DB-BD31-4B8C-83A1-F6EECF244321}">
                <p14:modId xmlns:p14="http://schemas.microsoft.com/office/powerpoint/2010/main" val="178916067"/>
              </p:ext>
            </p:extLst>
          </p:nvPr>
        </p:nvGraphicFramePr>
        <p:xfrm>
          <a:off x="1119188" y="3224213"/>
          <a:ext cx="6019800" cy="1121410"/>
        </p:xfrm>
        <a:graphic>
          <a:graphicData uri="http://schemas.openxmlformats.org/drawingml/2006/table">
            <a:tbl>
              <a:tblPr/>
              <a:tblGrid>
                <a:gridCol w="2006600"/>
                <a:gridCol w="860425"/>
                <a:gridCol w="715962"/>
                <a:gridCol w="757238"/>
                <a:gridCol w="663575"/>
                <a:gridCol w="1016000"/>
              </a:tblGrid>
              <a:tr h="463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femur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74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03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humerus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84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3098" name="Text Box 43"/>
          <p:cNvSpPr txBox="1">
            <a:spLocks noChangeArrowheads="1"/>
          </p:cNvSpPr>
          <p:nvPr/>
        </p:nvSpPr>
        <p:spPr bwMode="auto">
          <a:xfrm>
            <a:off x="101175" y="4433887"/>
            <a:ext cx="8610600" cy="519113"/>
          </a:xfrm>
          <a:prstGeom prst="rect">
            <a:avLst/>
          </a:prstGeom>
          <a:noFill/>
          <a:ln w="9525">
            <a:noFill/>
            <a:miter lim="800000"/>
            <a:headEnd/>
            <a:tailEnd/>
          </a:ln>
        </p:spPr>
        <p:txBody>
          <a:bodyPr>
            <a:spAutoFit/>
          </a:bodyPr>
          <a:lstStyle/>
          <a:p>
            <a:pPr>
              <a:spcBef>
                <a:spcPct val="50000"/>
              </a:spcBef>
            </a:pPr>
            <a:r>
              <a:rPr lang="en-US" sz="2800" dirty="0">
                <a:solidFill>
                  <a:srgbClr val="FFE701"/>
                </a:solidFill>
              </a:rPr>
              <a:t>Load data into list 1 and list 2 and make a scatterplot.</a:t>
            </a:r>
          </a:p>
        </p:txBody>
      </p:sp>
    </p:spTree>
    <p:extLst>
      <p:ext uri="{BB962C8B-B14F-4D97-AF65-F5344CB8AC3E}">
        <p14:creationId xmlns:p14="http://schemas.microsoft.com/office/powerpoint/2010/main" val="3446280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28600" y="228600"/>
            <a:ext cx="4610100" cy="581025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5562600" y="381000"/>
            <a:ext cx="3048000" cy="2062163"/>
          </a:xfrm>
          <a:prstGeom prst="rect">
            <a:avLst/>
          </a:prstGeom>
          <a:noFill/>
          <a:ln w="9525">
            <a:noFill/>
            <a:miter lim="800000"/>
            <a:headEnd/>
            <a:tailEnd/>
          </a:ln>
        </p:spPr>
      </p:pic>
      <p:sp>
        <p:nvSpPr>
          <p:cNvPr id="4100" name="Oval 4"/>
          <p:cNvSpPr>
            <a:spLocks noChangeArrowheads="1"/>
          </p:cNvSpPr>
          <p:nvPr/>
        </p:nvSpPr>
        <p:spPr bwMode="auto">
          <a:xfrm>
            <a:off x="6443663" y="795338"/>
            <a:ext cx="609600" cy="457200"/>
          </a:xfrm>
          <a:prstGeom prst="ellipse">
            <a:avLst/>
          </a:prstGeom>
          <a:noFill/>
          <a:ln w="38100">
            <a:solidFill>
              <a:srgbClr val="FF3300"/>
            </a:solidFill>
            <a:round/>
            <a:headEnd/>
            <a:tailEnd/>
          </a:ln>
        </p:spPr>
        <p:txBody>
          <a:bodyPr wrap="none" anchor="ctr"/>
          <a:lstStyle/>
          <a:p>
            <a:endParaRPr lang="en-US" sz="2800">
              <a:solidFill>
                <a:srgbClr val="FFE701"/>
              </a:solidFill>
            </a:endParaRPr>
          </a:p>
        </p:txBody>
      </p:sp>
    </p:spTree>
    <p:extLst>
      <p:ext uri="{BB962C8B-B14F-4D97-AF65-F5344CB8AC3E}">
        <p14:creationId xmlns:p14="http://schemas.microsoft.com/office/powerpoint/2010/main" val="2753711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2128838" y="252413"/>
            <a:ext cx="4800600" cy="3248025"/>
          </a:xfrm>
          <a:prstGeom prst="rect">
            <a:avLst/>
          </a:prstGeom>
          <a:noFill/>
          <a:ln w="9525">
            <a:noFill/>
            <a:miter lim="800000"/>
            <a:headEnd/>
            <a:tailEnd/>
          </a:ln>
        </p:spPr>
      </p:pic>
      <p:sp>
        <p:nvSpPr>
          <p:cNvPr id="5123" name="Text Box 3"/>
          <p:cNvSpPr txBox="1">
            <a:spLocks noChangeArrowheads="1"/>
          </p:cNvSpPr>
          <p:nvPr/>
        </p:nvSpPr>
        <p:spPr bwMode="auto">
          <a:xfrm>
            <a:off x="838200" y="3810000"/>
            <a:ext cx="7467600" cy="519113"/>
          </a:xfrm>
          <a:prstGeom prst="rect">
            <a:avLst/>
          </a:prstGeom>
          <a:noFill/>
          <a:ln w="9525">
            <a:noFill/>
            <a:miter lim="800000"/>
            <a:headEnd/>
            <a:tailEnd/>
          </a:ln>
        </p:spPr>
        <p:txBody>
          <a:bodyPr>
            <a:spAutoFit/>
          </a:bodyPr>
          <a:lstStyle/>
          <a:p>
            <a:pPr>
              <a:spcBef>
                <a:spcPct val="50000"/>
              </a:spcBef>
            </a:pPr>
            <a:r>
              <a:rPr lang="en-US" sz="2800">
                <a:solidFill>
                  <a:srgbClr val="FFE701"/>
                </a:solidFill>
              </a:rPr>
              <a:t>This is not enough. What do we need?</a:t>
            </a:r>
          </a:p>
        </p:txBody>
      </p:sp>
    </p:spTree>
    <p:extLst>
      <p:ext uri="{BB962C8B-B14F-4D97-AF65-F5344CB8AC3E}">
        <p14:creationId xmlns:p14="http://schemas.microsoft.com/office/powerpoint/2010/main" val="37864103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ends">
  <a:themeElements>
    <a:clrScheme name="Blends 10">
      <a:dk1>
        <a:srgbClr val="000000"/>
      </a:dk1>
      <a:lt1>
        <a:srgbClr val="FFFFFF"/>
      </a:lt1>
      <a:dk2>
        <a:srgbClr val="19385F"/>
      </a:dk2>
      <a:lt2>
        <a:srgbClr val="4D4D4D"/>
      </a:lt2>
      <a:accent1>
        <a:srgbClr val="8CC6EB"/>
      </a:accent1>
      <a:accent2>
        <a:srgbClr val="FFCF01"/>
      </a:accent2>
      <a:accent3>
        <a:srgbClr val="FFFFFF"/>
      </a:accent3>
      <a:accent4>
        <a:srgbClr val="000000"/>
      </a:accent4>
      <a:accent5>
        <a:srgbClr val="C5DFF3"/>
      </a:accent5>
      <a:accent6>
        <a:srgbClr val="E7BB01"/>
      </a:accent6>
      <a:hlink>
        <a:srgbClr val="E35C01"/>
      </a:hlink>
      <a:folHlink>
        <a:srgbClr val="00CC99"/>
      </a:folHlink>
    </a:clrScheme>
    <a:fontScheme name="Blen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8">
        <a:dk1>
          <a:srgbClr val="000000"/>
        </a:dk1>
        <a:lt1>
          <a:srgbClr val="FFFFFF"/>
        </a:lt1>
        <a:dk2>
          <a:srgbClr val="19385F"/>
        </a:dk2>
        <a:lt2>
          <a:srgbClr val="4D4D4D"/>
        </a:lt2>
        <a:accent1>
          <a:srgbClr val="FF6600"/>
        </a:accent1>
        <a:accent2>
          <a:srgbClr val="FFCF01"/>
        </a:accent2>
        <a:accent3>
          <a:srgbClr val="FFFFFF"/>
        </a:accent3>
        <a:accent4>
          <a:srgbClr val="000000"/>
        </a:accent4>
        <a:accent5>
          <a:srgbClr val="FFB8AA"/>
        </a:accent5>
        <a:accent6>
          <a:srgbClr val="E7BB01"/>
        </a:accent6>
        <a:hlink>
          <a:srgbClr val="8CC6EB"/>
        </a:hlink>
        <a:folHlink>
          <a:srgbClr val="00CC99"/>
        </a:folHlink>
      </a:clrScheme>
      <a:clrMap bg1="lt1" tx1="dk1" bg2="lt2" tx2="dk2" accent1="accent1" accent2="accent2" accent3="accent3" accent4="accent4" accent5="accent5" accent6="accent6" hlink="hlink" folHlink="folHlink"/>
    </a:extraClrScheme>
    <a:extraClrScheme>
      <a:clrScheme name="Blends 9">
        <a:dk1>
          <a:srgbClr val="000000"/>
        </a:dk1>
        <a:lt1>
          <a:srgbClr val="FFFFFF"/>
        </a:lt1>
        <a:dk2>
          <a:srgbClr val="19385F"/>
        </a:dk2>
        <a:lt2>
          <a:srgbClr val="4D4D4D"/>
        </a:lt2>
        <a:accent1>
          <a:srgbClr val="E35C01"/>
        </a:accent1>
        <a:accent2>
          <a:srgbClr val="FFCF01"/>
        </a:accent2>
        <a:accent3>
          <a:srgbClr val="FFFFFF"/>
        </a:accent3>
        <a:accent4>
          <a:srgbClr val="000000"/>
        </a:accent4>
        <a:accent5>
          <a:srgbClr val="EFB5AA"/>
        </a:accent5>
        <a:accent6>
          <a:srgbClr val="E7BB01"/>
        </a:accent6>
        <a:hlink>
          <a:srgbClr val="8CC6EB"/>
        </a:hlink>
        <a:folHlink>
          <a:srgbClr val="00CC99"/>
        </a:folHlink>
      </a:clrScheme>
      <a:clrMap bg1="lt1" tx1="dk1" bg2="lt2" tx2="dk2" accent1="accent1" accent2="accent2" accent3="accent3" accent4="accent4" accent5="accent5" accent6="accent6" hlink="hlink" folHlink="folHlink"/>
    </a:extraClrScheme>
    <a:extraClrScheme>
      <a:clrScheme name="Blends 10">
        <a:dk1>
          <a:srgbClr val="000000"/>
        </a:dk1>
        <a:lt1>
          <a:srgbClr val="FFFFFF"/>
        </a:lt1>
        <a:dk2>
          <a:srgbClr val="19385F"/>
        </a:dk2>
        <a:lt2>
          <a:srgbClr val="4D4D4D"/>
        </a:lt2>
        <a:accent1>
          <a:srgbClr val="8CC6EB"/>
        </a:accent1>
        <a:accent2>
          <a:srgbClr val="FFCF01"/>
        </a:accent2>
        <a:accent3>
          <a:srgbClr val="FFFFFF"/>
        </a:accent3>
        <a:accent4>
          <a:srgbClr val="000000"/>
        </a:accent4>
        <a:accent5>
          <a:srgbClr val="C5DFF3"/>
        </a:accent5>
        <a:accent6>
          <a:srgbClr val="E7BB01"/>
        </a:accent6>
        <a:hlink>
          <a:srgbClr val="E35C01"/>
        </a:hlink>
        <a:folHlink>
          <a:srgbClr val="00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4.xml><?xml version="1.0" encoding="utf-8"?>
<a:theme xmlns:a="http://schemas.openxmlformats.org/drawingml/2006/main" name="1_Blends">
  <a:themeElements>
    <a:clrScheme name="Blends 10">
      <a:dk1>
        <a:srgbClr val="000000"/>
      </a:dk1>
      <a:lt1>
        <a:srgbClr val="FFFFFF"/>
      </a:lt1>
      <a:dk2>
        <a:srgbClr val="19385F"/>
      </a:dk2>
      <a:lt2>
        <a:srgbClr val="4D4D4D"/>
      </a:lt2>
      <a:accent1>
        <a:srgbClr val="8CC6EB"/>
      </a:accent1>
      <a:accent2>
        <a:srgbClr val="FFCF01"/>
      </a:accent2>
      <a:accent3>
        <a:srgbClr val="FFFFFF"/>
      </a:accent3>
      <a:accent4>
        <a:srgbClr val="000000"/>
      </a:accent4>
      <a:accent5>
        <a:srgbClr val="C5DFF3"/>
      </a:accent5>
      <a:accent6>
        <a:srgbClr val="E7BB01"/>
      </a:accent6>
      <a:hlink>
        <a:srgbClr val="E35C01"/>
      </a:hlink>
      <a:folHlink>
        <a:srgbClr val="00CC99"/>
      </a:folHlink>
    </a:clrScheme>
    <a:fontScheme name="Blen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8">
        <a:dk1>
          <a:srgbClr val="000000"/>
        </a:dk1>
        <a:lt1>
          <a:srgbClr val="FFFFFF"/>
        </a:lt1>
        <a:dk2>
          <a:srgbClr val="19385F"/>
        </a:dk2>
        <a:lt2>
          <a:srgbClr val="4D4D4D"/>
        </a:lt2>
        <a:accent1>
          <a:srgbClr val="FF6600"/>
        </a:accent1>
        <a:accent2>
          <a:srgbClr val="FFCF01"/>
        </a:accent2>
        <a:accent3>
          <a:srgbClr val="FFFFFF"/>
        </a:accent3>
        <a:accent4>
          <a:srgbClr val="000000"/>
        </a:accent4>
        <a:accent5>
          <a:srgbClr val="FFB8AA"/>
        </a:accent5>
        <a:accent6>
          <a:srgbClr val="E7BB01"/>
        </a:accent6>
        <a:hlink>
          <a:srgbClr val="8CC6EB"/>
        </a:hlink>
        <a:folHlink>
          <a:srgbClr val="00CC99"/>
        </a:folHlink>
      </a:clrScheme>
      <a:clrMap bg1="lt1" tx1="dk1" bg2="lt2" tx2="dk2" accent1="accent1" accent2="accent2" accent3="accent3" accent4="accent4" accent5="accent5" accent6="accent6" hlink="hlink" folHlink="folHlink"/>
    </a:extraClrScheme>
    <a:extraClrScheme>
      <a:clrScheme name="Blends 9">
        <a:dk1>
          <a:srgbClr val="000000"/>
        </a:dk1>
        <a:lt1>
          <a:srgbClr val="FFFFFF"/>
        </a:lt1>
        <a:dk2>
          <a:srgbClr val="19385F"/>
        </a:dk2>
        <a:lt2>
          <a:srgbClr val="4D4D4D"/>
        </a:lt2>
        <a:accent1>
          <a:srgbClr val="E35C01"/>
        </a:accent1>
        <a:accent2>
          <a:srgbClr val="FFCF01"/>
        </a:accent2>
        <a:accent3>
          <a:srgbClr val="FFFFFF"/>
        </a:accent3>
        <a:accent4>
          <a:srgbClr val="000000"/>
        </a:accent4>
        <a:accent5>
          <a:srgbClr val="EFB5AA"/>
        </a:accent5>
        <a:accent6>
          <a:srgbClr val="E7BB01"/>
        </a:accent6>
        <a:hlink>
          <a:srgbClr val="8CC6EB"/>
        </a:hlink>
        <a:folHlink>
          <a:srgbClr val="00CC99"/>
        </a:folHlink>
      </a:clrScheme>
      <a:clrMap bg1="lt1" tx1="dk1" bg2="lt2" tx2="dk2" accent1="accent1" accent2="accent2" accent3="accent3" accent4="accent4" accent5="accent5" accent6="accent6" hlink="hlink" folHlink="folHlink"/>
    </a:extraClrScheme>
    <a:extraClrScheme>
      <a:clrScheme name="Blends 10">
        <a:dk1>
          <a:srgbClr val="000000"/>
        </a:dk1>
        <a:lt1>
          <a:srgbClr val="FFFFFF"/>
        </a:lt1>
        <a:dk2>
          <a:srgbClr val="19385F"/>
        </a:dk2>
        <a:lt2>
          <a:srgbClr val="4D4D4D"/>
        </a:lt2>
        <a:accent1>
          <a:srgbClr val="8CC6EB"/>
        </a:accent1>
        <a:accent2>
          <a:srgbClr val="FFCF01"/>
        </a:accent2>
        <a:accent3>
          <a:srgbClr val="FFFFFF"/>
        </a:accent3>
        <a:accent4>
          <a:srgbClr val="000000"/>
        </a:accent4>
        <a:accent5>
          <a:srgbClr val="C5DFF3"/>
        </a:accent5>
        <a:accent6>
          <a:srgbClr val="E7BB01"/>
        </a:accent6>
        <a:hlink>
          <a:srgbClr val="E35C01"/>
        </a:hlink>
        <a:folHlink>
          <a:srgbClr val="00CC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8033</TotalTime>
  <Words>1570</Words>
  <Application>Microsoft Office PowerPoint</Application>
  <PresentationFormat>Letter Paper (8.5x11 in)</PresentationFormat>
  <Paragraphs>234</Paragraphs>
  <Slides>44</Slides>
  <Notes>0</Notes>
  <HiddenSlides>2</HiddenSlides>
  <MMClips>0</MMClips>
  <ScaleCrop>false</ScaleCrop>
  <HeadingPairs>
    <vt:vector size="6" baseType="variant">
      <vt:variant>
        <vt:lpstr>Theme</vt:lpstr>
      </vt:variant>
      <vt:variant>
        <vt:i4>5</vt:i4>
      </vt:variant>
      <vt:variant>
        <vt:lpstr>Embedded OLE Servers</vt:lpstr>
      </vt:variant>
      <vt:variant>
        <vt:i4>2</vt:i4>
      </vt:variant>
      <vt:variant>
        <vt:lpstr>Slide Titles</vt:lpstr>
      </vt:variant>
      <vt:variant>
        <vt:i4>44</vt:i4>
      </vt:variant>
    </vt:vector>
  </HeadingPairs>
  <TitlesOfParts>
    <vt:vector size="51" baseType="lpstr">
      <vt:lpstr>Blends</vt:lpstr>
      <vt:lpstr>Office Theme</vt:lpstr>
      <vt:lpstr>Module</vt:lpstr>
      <vt:lpstr>1_Blends</vt:lpstr>
      <vt:lpstr>1_Office Theme</vt:lpstr>
      <vt:lpstr>Equation</vt:lpstr>
      <vt:lpstr>MathType 6.0 Equation</vt:lpstr>
      <vt:lpstr>Scatterplots Association and Correlation</vt:lpstr>
      <vt:lpstr>DESCRIBING SCATTERPLOTS</vt:lpstr>
      <vt:lpstr>DESCRIBING ASSOCIATION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DESCRIBING ASSOCIATION</vt:lpstr>
      <vt:lpstr>Calculating Correlation…</vt:lpstr>
      <vt:lpstr>Correlation Coefficient (r)</vt:lpstr>
      <vt:lpstr>Correlation</vt:lpstr>
      <vt:lpstr>Correlation</vt:lpstr>
      <vt:lpstr>Correlation Coefficient (r)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CORRELATION</vt:lpstr>
      <vt:lpstr>Correlation is very sensitive to outliers.</vt:lpstr>
      <vt:lpstr>PowerPoint Presentation</vt:lpstr>
      <vt:lpstr>(what’s wrong?)</vt:lpstr>
      <vt:lpstr>PowerPoint Presentation</vt:lpstr>
      <vt:lpstr>The following tables summarize sample data collected from two different regions regarding the types of television programs that people prefer watching in their free time:</vt:lpstr>
      <vt:lpstr>In which region is there an ASSOCIATION between PREFERRED TV PROGRAM and GENDER?</vt:lpstr>
      <vt:lpstr>PowerPoint Presentation</vt:lpstr>
      <vt:lpstr>PowerPoint Presentation</vt:lpstr>
      <vt:lpstr>PowerPoint Presentation</vt:lpstr>
    </vt:vector>
  </TitlesOfParts>
  <Company>Addison Wesley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Addison Wesley</dc:creator>
  <cp:lastModifiedBy>Brian Youn</cp:lastModifiedBy>
  <cp:revision>169</cp:revision>
  <cp:lastPrinted>2001-11-04T00:51:13Z</cp:lastPrinted>
  <dcterms:created xsi:type="dcterms:W3CDTF">2005-02-25T19:46:41Z</dcterms:created>
  <dcterms:modified xsi:type="dcterms:W3CDTF">2016-10-13T14:33:45Z</dcterms:modified>
</cp:coreProperties>
</file>