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7" r:id="rId2"/>
    <p:sldMasterId id="2147483750" r:id="rId3"/>
    <p:sldMasterId id="2147483763" r:id="rId4"/>
    <p:sldMasterId id="2147483776" r:id="rId5"/>
  </p:sldMasterIdLst>
  <p:notesMasterIdLst>
    <p:notesMasterId r:id="rId19"/>
  </p:notesMasterIdLst>
  <p:sldIdLst>
    <p:sldId id="421" r:id="rId6"/>
    <p:sldId id="458" r:id="rId7"/>
    <p:sldId id="359" r:id="rId8"/>
    <p:sldId id="470" r:id="rId9"/>
    <p:sldId id="459" r:id="rId10"/>
    <p:sldId id="460" r:id="rId11"/>
    <p:sldId id="461" r:id="rId12"/>
    <p:sldId id="464" r:id="rId13"/>
    <p:sldId id="465" r:id="rId14"/>
    <p:sldId id="466" r:id="rId15"/>
    <p:sldId id="467" r:id="rId16"/>
    <p:sldId id="468" r:id="rId17"/>
    <p:sldId id="46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FF"/>
    <a:srgbClr val="FF4000"/>
    <a:srgbClr val="FFC8C8"/>
    <a:srgbClr val="FFA0A0"/>
    <a:srgbClr val="00CC99"/>
    <a:srgbClr val="993300"/>
    <a:srgbClr val="CC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1" autoAdjust="0"/>
    <p:restoredTop sz="94660"/>
  </p:normalViewPr>
  <p:slideViewPr>
    <p:cSldViewPr>
      <p:cViewPr varScale="1">
        <p:scale>
          <a:sx n="78" d="100"/>
          <a:sy n="78" d="100"/>
        </p:scale>
        <p:origin x="-874" y="-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246F1-F8D8-4650-91B0-A22BCD9C0396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D3A9-5CFE-4517-AC90-80BB2F0FF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2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C3A25-DB3A-47CD-935C-F650FD30E240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28FF7-84BB-432F-A2F5-66FB8941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84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CADF0-723D-408F-94F2-85460F3D0294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F84C-307D-489D-9C97-226F02CAF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7AB94-4329-42D9-9AE6-4094DCF56FE8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CE72-F6D3-474C-8086-C5ED9A96C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1C73C-4E5A-4D30-9AEC-B00946FDD3E5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A6FC-1E25-4D49-9251-165E13F6C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5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52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3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82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2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4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71FBB-7EE0-4CCA-9D29-FA80A880B37F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1E1B-DFE1-4B33-B594-F0BEE9697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0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24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7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58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Slide 6- </a:t>
            </a:r>
            <a:fld id="{7F019C8A-0C4B-4984-9B55-CC84B4B5779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0832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19B7E-38EA-EF48-852F-D8695BCBB11D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2BC4F-C448-304D-ABF8-A7680AD3C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03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FB0DD-0A61-DC45-BD47-19994866F87C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42A3-4ED8-9E49-9548-43894EC5C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42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F49F0-9B08-9043-9C82-3ECEE0691C2D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26D26-6C5A-1F42-8852-BAD6872E9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0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EBD3C-00ED-2049-90D5-2E9B1AD58813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30E09-24FE-104B-9FCC-53645EADF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0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0A78B-DEC7-EB47-B064-D52B7555F824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2CD32-A274-F948-8581-E26C734EF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375EF-7A30-42C6-A7E0-6273688CF49B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3F858D-0665-4CCC-A61E-5E9613CC7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0D601-C91B-E04B-8DC6-4ECAC9058348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39AE-CAB9-ED42-851B-ED02925CC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7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2F7970-A33E-074E-B2BD-B47FB923FD2A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5088D-3251-6246-9360-BEA726BBD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2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9E9A8-23DA-114B-B5C6-0570532AF9FF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48B7D-D746-A94B-9178-12A576869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70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492B1-734F-6E4B-8403-D0F116BAEA3E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55D0C-E5F1-364A-8A5B-00EB3E23B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48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6F553-EF6F-7044-98AB-CCFF7FBCCE02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173DD-0DC6-014D-A455-B15C534C0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4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DDC6A-5147-2946-A30A-C8366EC03F38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8174-304F-9942-BB66-0E8226DFD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6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36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79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Slide 6- </a:t>
            </a:r>
            <a:fld id="{7F019C8A-0C4B-4984-9B55-CC84B4B5779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6180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66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6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D1A21-5249-4AB7-AD93-5638D4B3CE27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DAB2-2250-46B5-9703-2316B795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2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05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27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66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65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28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8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6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8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7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5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Slide 6- </a:t>
            </a:r>
            <a:fld id="{7F019C8A-0C4B-4984-9B55-CC84B4B5779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070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4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C3A25-DB3A-47CD-935C-F650FD30E240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28FF7-84BB-432F-A2F5-66FB8941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42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506B4-34BE-4D05-952D-999B246ABCAA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E18B-79C6-4901-9FE2-A457EE6CD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71FBB-7EE0-4CCA-9D29-FA80A880B37F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1E1B-DFE1-4B33-B594-F0BEE9697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1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4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7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375EF-7A30-42C6-A7E0-6273688CF49B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3F858D-0665-4CCC-A61E-5E9613CC7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1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D1A21-5249-4AB7-AD93-5638D4B3CE27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DAB2-2250-46B5-9703-2316B795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8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506B4-34BE-4D05-952D-999B246ABCAA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E18B-79C6-4901-9FE2-A457EE6CD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8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CCACF-7297-4210-8302-E2542810F83A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5E75-9DD6-4376-9F57-6B30C5FE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9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DD9F5-80C9-4C59-ACED-AE5D03CCFF4E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20F8-8CAA-4D36-8561-058737B90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4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4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724D8-ECA1-4821-B943-ACCBA372EFC6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1D85-38FF-4070-A674-981B7340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9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1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5BF2B672-C2A0-4010-BA97-41B52204F068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40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70A39CC-9F2E-497C-874D-219606344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8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CADF0-723D-408F-94F2-85460F3D0294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F84C-307D-489D-9C97-226F02CAF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4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4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4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7AB94-4329-42D9-9AE6-4094DCF56FE8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5" y="6376992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CE72-F6D3-474C-8086-C5ED9A96C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CCACF-7297-4210-8302-E2542810F83A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5E75-9DD6-4376-9F57-6B30C5FE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94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1C73C-4E5A-4D30-9AEC-B00946FDD3E5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A6FC-1E25-4D49-9251-165E13F6C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DD9F5-80C9-4C59-ACED-AE5D03CCFF4E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20F8-8CAA-4D36-8561-058737B90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724D8-ECA1-4821-B943-ACCBA372EFC6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1D85-38FF-4070-A674-981B7340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8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5BF2B672-C2A0-4010-BA97-41B52204F068}" type="datetimeFigureOut">
              <a:rPr lang="en-US"/>
              <a:pPr/>
              <a:t>10/5/2016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70A39CC-9F2E-497C-874D-219606344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8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2AD68C-5A7E-404C-87C9-5DC4642F7035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10/5/2016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E4EE8-020D-4187-9E25-FC69E0DAC14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7000">
              <a:schemeClr val="bg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7DC25D-BE38-ED48-9583-ABE7819B233D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10/5/2016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4DF886-3B2B-054C-BF98-300F95D87A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7000">
              <a:schemeClr val="bg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1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4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2AD68C-5A7E-404C-87C9-5DC4642F7035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10/5/2016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5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2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E4EE8-020D-4187-9E25-FC69E0DAC14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7848600" cy="1173162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Normal Model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6 (part </a:t>
            </a:r>
            <a:r>
              <a:rPr lang="en-US" sz="2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deux</a:t>
            </a:r>
            <a:r>
              <a:rPr lang="en-US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0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724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Gotham Medium" pitchFamily="50" charset="0"/>
              </a:rPr>
              <a:t>The following problems may be challenging, so take good notes and put on your game faces…</a:t>
            </a:r>
            <a:endParaRPr lang="en-US" sz="2000" dirty="0">
              <a:solidFill>
                <a:srgbClr val="FFFF00"/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7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10" y="76200"/>
            <a:ext cx="850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arenR"/>
              <a:tabLst>
                <a:tab pos="2682875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Find the proportion of men whose shirt size is “L”.</a:t>
            </a:r>
          </a:p>
          <a:p>
            <a:pPr fontAlgn="base">
              <a:tabLst>
                <a:tab pos="2682875" algn="l"/>
              </a:tabLs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7948613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36377"/>
            <a:ext cx="409569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109811" cy="270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10" y="76200"/>
            <a:ext cx="850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arenR" startAt="2"/>
              <a:tabLst>
                <a:tab pos="2682875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Find the proportion of men whose neck size is too large to fit into a size “M”.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09600"/>
            <a:ext cx="7996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14796"/>
            <a:ext cx="190067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538617" cy="223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8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0533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76200"/>
            <a:ext cx="850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arenR" startAt="3"/>
              <a:tabLst>
                <a:tab pos="2682875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This store ONLY sells shirts in the three sizes listed above.  What proportion of men would not be able to get a shirt that fits their neck size?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177516"/>
            <a:ext cx="4078119" cy="145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" y="3048000"/>
            <a:ext cx="4138612" cy="14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" b="-1"/>
          <a:stretch/>
        </p:blipFill>
        <p:spPr bwMode="auto">
          <a:xfrm>
            <a:off x="228600" y="4489709"/>
            <a:ext cx="4937943" cy="144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52600"/>
            <a:ext cx="6629400" cy="4953000"/>
          </a:xfrm>
        </p:spPr>
        <p:txBody>
          <a:bodyPr>
            <a:normAutofit/>
          </a:bodyPr>
          <a:lstStyle/>
          <a:p>
            <a:pPr algn="r"/>
            <a:r>
              <a:rPr lang="en-US" sz="22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Fin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epy" panose="04010502060101010303" pitchFamily="82" charset="0"/>
                <a:cs typeface="Arial" pitchFamily="34" charset="0"/>
              </a:rPr>
              <a:t>TEST NEXT BLOCK!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eepy" panose="04010502060101010303" pitchFamily="82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 b="21133"/>
          <a:stretch/>
        </p:blipFill>
        <p:spPr>
          <a:xfrm>
            <a:off x="0" y="0"/>
            <a:ext cx="5486400" cy="3008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4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are given the mean, standard deviation, and max value of a distribution.  </a:t>
            </a:r>
          </a:p>
          <a:p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Would the normal model be appropriate for this distribution?  Explain.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84600"/>
              </p:ext>
            </p:extLst>
          </p:nvPr>
        </p:nvGraphicFramePr>
        <p:xfrm>
          <a:off x="1066800" y="2030958"/>
          <a:ext cx="5486400" cy="172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Std.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Dev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n-US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  <a:endParaRPr lang="en-US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n-US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3694153"/>
            <a:ext cx="838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 a normal distribution, we expect the </a:t>
            </a:r>
            <a:r>
              <a:rPr lang="en-US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 value to be at least 2 standard deviations above the mean</a:t>
            </a:r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 In this case,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max is less than one standard deviation </a:t>
            </a:r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above the mean, which suggests that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distribution is skewed to the left </a:t>
            </a:r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(lower numbers). 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Normal model would NOT be appropriate for this distribution</a:t>
            </a:r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Scores on the math section of the PSAT (the Podunk SAT) are approximately normally distributed.  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score of 674 is at the 90</a:t>
            </a:r>
            <a:r>
              <a:rPr lang="en-US" sz="2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percentile, while</a:t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score of 544 is at the 30</a:t>
            </a:r>
            <a:r>
              <a:rPr lang="en-US" sz="2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percentile.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Calculate the parameters for this distribution of scores (find </a:t>
            </a:r>
            <a:r>
              <a:rPr lang="en-US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µ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l-GR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6615" y="6260068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mean = 582,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 = 72 (about)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5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9" y="76200"/>
            <a:ext cx="3303411" cy="12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356381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6149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8053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98" y="3338511"/>
            <a:ext cx="61055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0" y="4012447"/>
            <a:ext cx="6581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1"/>
            <a:ext cx="2971800" cy="4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09" y="4953000"/>
            <a:ext cx="2057400" cy="42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9" y="5638800"/>
            <a:ext cx="7412159" cy="7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9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While only 5% of babies have learned to walk by the age of 10 months, 75% are walking by 13 months of age.  If the age at which babies develop the ability to walk can be described by a Normal model, find the parameters (mean and standard deviation).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6436" y="6260068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mean = 12.127 months,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 = 1.293 months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2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 classes took a difficult physics test.  When looking at the histograms of the test scores, each class’ distribution is unimodal.  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class “P”, the scores were skewed to the left.</a:t>
            </a:r>
          </a:p>
          <a:p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However, in class “V”, the scores were skewed to the right.  </a:t>
            </a:r>
          </a:p>
          <a:p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which class did a larger proportion of students score above the mean score for their class?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19800"/>
            <a:ext cx="622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Class “P” – the mean is less than the median, and the median is the 50</a:t>
            </a:r>
            <a:r>
              <a:rPr lang="en-US" b="1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percentile…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9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the next physics test, both classes had a score distribution that was approximately normally distributed.  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However, in class “V”, the mean score was 50, and the range was 20.</a:t>
            </a:r>
          </a:p>
          <a:p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class “P”, the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mean score was 70, and the range was also 20.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both class’ scores were combined into a single distribution, what would be the shape of the combined distribution of test scores?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324600"/>
            <a:ext cx="622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Bimodal!!!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347170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(scores varied from 40 to 60)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653135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(scores varied from 60 to 80)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5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686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Finally, on the third physics test, class “P” had a score distribution that was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perfectly symmetric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</a:t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(class “V” has disbanded by this point…)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of the following statements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must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 true?</a:t>
            </a:r>
          </a:p>
          <a:p>
            <a:pPr>
              <a:spcAft>
                <a:spcPts val="600"/>
              </a:spcAft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distribution of scores is roughly normal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distribution of scores is uniform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distribution of scores is bimodal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mean is equal to the median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324600"/>
            <a:ext cx="622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Only “IV”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3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10" y="2438400"/>
            <a:ext cx="8502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arenR"/>
              <a:tabLst>
                <a:tab pos="2682875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Find the proportion of men whose shirt size is “L”.</a:t>
            </a:r>
          </a:p>
          <a:p>
            <a:pPr marL="457200" indent="-457200" fontAlgn="base">
              <a:buFont typeface="+mj-lt"/>
              <a:buAutoNum type="arabicParenR"/>
              <a:tabLst>
                <a:tab pos="2682875" algn="l"/>
              </a:tabLs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 fontAlgn="base">
              <a:buFont typeface="+mj-lt"/>
              <a:buAutoNum type="arabicParenR"/>
              <a:tabLst>
                <a:tab pos="2682875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Find the proportion of men whose neck size is too large to fit into a size “M”.</a:t>
            </a:r>
          </a:p>
          <a:p>
            <a:pPr marL="457200" indent="-457200" fontAlgn="base">
              <a:buFont typeface="+mj-lt"/>
              <a:buAutoNum type="arabicParenR"/>
              <a:tabLst>
                <a:tab pos="2682875" algn="l"/>
              </a:tabLs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 fontAlgn="base">
              <a:buFont typeface="+mj-lt"/>
              <a:buAutoNum type="arabicParenR"/>
              <a:tabLst>
                <a:tab pos="2682875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This store ONLY sells shirts in the three sizes listed above.  What proportion of men would not be able to get a shirt that fits their neck size?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904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tabLst>
                <a:tab pos="2682875" algn="l"/>
              </a:tabLs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Men’s shirt sizes are determined by their neck sizes.  Suppose that men’s neck sizes are normally distributed with mean 15.8 inches and standard deviation 0.7 inches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 Here is a table with the sizes: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92633"/>
              </p:ext>
            </p:extLst>
          </p:nvPr>
        </p:nvGraphicFramePr>
        <p:xfrm>
          <a:off x="1981200" y="992921"/>
          <a:ext cx="3886200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0415"/>
                <a:gridCol w="2965785"/>
              </a:tblGrid>
              <a:tr h="4564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old" pitchFamily="50" charset="0"/>
                        </a:rPr>
                        <a:t>M</a:t>
                      </a:r>
                      <a:endParaRPr lang="en-US" sz="2400" dirty="0">
                        <a:latin typeface="Gotham Bol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old" pitchFamily="50" charset="0"/>
                        </a:rPr>
                        <a:t>15 to 16 inches</a:t>
                      </a:r>
                      <a:endParaRPr lang="en-US" sz="2400" dirty="0">
                        <a:latin typeface="Gotham Bold" pitchFamily="50" charset="0"/>
                      </a:endParaRPr>
                    </a:p>
                  </a:txBody>
                  <a:tcPr/>
                </a:tc>
              </a:tr>
              <a:tr h="4564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old" pitchFamily="50" charset="0"/>
                        </a:rPr>
                        <a:t>L</a:t>
                      </a:r>
                      <a:endParaRPr lang="en-US" sz="2400" dirty="0">
                        <a:latin typeface="Gotham Bol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old" pitchFamily="50" charset="0"/>
                        </a:rPr>
                        <a:t>16 to 17 inches</a:t>
                      </a:r>
                      <a:endParaRPr lang="en-US" sz="2400" dirty="0">
                        <a:latin typeface="Gotham Bold" pitchFamily="50" charset="0"/>
                      </a:endParaRPr>
                    </a:p>
                  </a:txBody>
                  <a:tcPr/>
                </a:tc>
              </a:tr>
              <a:tr h="4564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old" pitchFamily="50" charset="0"/>
                        </a:rPr>
                        <a:t>XL</a:t>
                      </a:r>
                      <a:endParaRPr lang="en-US" sz="2400" dirty="0">
                        <a:latin typeface="Gotham Bol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old" pitchFamily="50" charset="0"/>
                        </a:rPr>
                        <a:t>17 to</a:t>
                      </a:r>
                      <a:r>
                        <a:rPr lang="en-US" sz="2400" baseline="0" dirty="0" smtClean="0">
                          <a:latin typeface="Gotham Bold" pitchFamily="50" charset="0"/>
                        </a:rPr>
                        <a:t> 18 inches</a:t>
                      </a:r>
                      <a:endParaRPr lang="en-US" sz="2400" dirty="0">
                        <a:latin typeface="Gotham Bold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5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8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600, Height=400}"/>
  <p:tag name="REALTIMEBACKUP" val="False"/>
  <p:tag name="PRRESPONSE3" val="8"/>
  <p:tag name="SAVECSVWITHSESSION" val="False"/>
  <p:tag name="BACKUPMAINTENANCE" val="7"/>
  <p:tag name="BUBBLEVALUEFORMAT" val="0.0"/>
  <p:tag name="CHARTCOLORS" val="2"/>
  <p:tag name="FIBNUMRESULTS" val="5"/>
  <p:tag name="ALWAYSOPENPOLL" val="False"/>
  <p:tag name="ROTATIONINTERVAL" val="2"/>
  <p:tag name="USESCHEMECOLORS" val="False"/>
  <p:tag name="REALTIMEBACKUPPATH" val="(None)"/>
  <p:tag name="BULLETTYPE" val="3"/>
  <p:tag name="BUBBLENAMEVISIBLE" val="True"/>
  <p:tag name="ALLOWUSERFEEDBACK" val="True"/>
  <p:tag name="ANSWERNOWSTYLE" val="-1"/>
  <p:tag name="GRIDOPACITY" val="77"/>
  <p:tag name="PRRESPONSE10" val="1"/>
  <p:tag name="CHARTLABELS" val="0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22773cb9-2b4e-48b5-a719-0a11eb6c9d10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urostile L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urostile L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14086</TotalTime>
  <Words>625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Module</vt:lpstr>
      <vt:lpstr>3_Office Theme</vt:lpstr>
      <vt:lpstr>Office Theme</vt:lpstr>
      <vt:lpstr>4_Office Theme</vt:lpstr>
      <vt:lpstr>1_Module</vt:lpstr>
      <vt:lpstr>the Normal Model chapter 6 (part deux)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 TEST NEXT BLOCK!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deviation and the Normal Model</dc:title>
  <dc:creator>Brian Youn</dc:creator>
  <cp:lastModifiedBy>Brian Youn</cp:lastModifiedBy>
  <cp:revision>429</cp:revision>
  <dcterms:created xsi:type="dcterms:W3CDTF">2011-09-11T20:43:31Z</dcterms:created>
  <dcterms:modified xsi:type="dcterms:W3CDTF">2016-10-05T12:53:36Z</dcterms:modified>
</cp:coreProperties>
</file>