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ink/ink4.xml" ContentType="application/inkml+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33" r:id="rId2"/>
    <p:sldMasterId id="2147483745" r:id="rId3"/>
    <p:sldMasterId id="2147483757" r:id="rId4"/>
    <p:sldMasterId id="2147483781" r:id="rId5"/>
    <p:sldMasterId id="2147483805" r:id="rId6"/>
    <p:sldMasterId id="2147483817" r:id="rId7"/>
  </p:sldMasterIdLst>
  <p:notesMasterIdLst>
    <p:notesMasterId r:id="rId40"/>
  </p:notesMasterIdLst>
  <p:sldIdLst>
    <p:sldId id="466" r:id="rId8"/>
    <p:sldId id="420" r:id="rId9"/>
    <p:sldId id="416" r:id="rId10"/>
    <p:sldId id="475" r:id="rId11"/>
    <p:sldId id="417" r:id="rId12"/>
    <p:sldId id="460" r:id="rId13"/>
    <p:sldId id="425" r:id="rId14"/>
    <p:sldId id="497" r:id="rId15"/>
    <p:sldId id="498" r:id="rId16"/>
    <p:sldId id="418" r:id="rId17"/>
    <p:sldId id="487" r:id="rId18"/>
    <p:sldId id="495" r:id="rId19"/>
    <p:sldId id="496" r:id="rId20"/>
    <p:sldId id="462" r:id="rId21"/>
    <p:sldId id="486" r:id="rId22"/>
    <p:sldId id="433" r:id="rId23"/>
    <p:sldId id="434" r:id="rId24"/>
    <p:sldId id="435" r:id="rId25"/>
    <p:sldId id="440" r:id="rId26"/>
    <p:sldId id="441" r:id="rId27"/>
    <p:sldId id="493" r:id="rId28"/>
    <p:sldId id="442" r:id="rId29"/>
    <p:sldId id="443" r:id="rId30"/>
    <p:sldId id="445" r:id="rId31"/>
    <p:sldId id="494" r:id="rId32"/>
    <p:sldId id="446" r:id="rId33"/>
    <p:sldId id="447" r:id="rId34"/>
    <p:sldId id="448" r:id="rId35"/>
    <p:sldId id="464" r:id="rId36"/>
    <p:sldId id="449" r:id="rId37"/>
    <p:sldId id="450" r:id="rId38"/>
    <p:sldId id="484"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457200" rtl="0" eaLnBrk="1" latinLnBrk="0" hangingPunct="1">
      <a:defRPr kern="1200">
        <a:solidFill>
          <a:schemeClr val="tx1"/>
        </a:solidFill>
        <a:latin typeface="Calibri" charset="0"/>
        <a:ea typeface="Arial" charset="0"/>
        <a:cs typeface="Arial" charset="0"/>
      </a:defRPr>
    </a:lvl6pPr>
    <a:lvl7pPr marL="2743200" algn="l" defTabSz="457200" rtl="0" eaLnBrk="1" latinLnBrk="0" hangingPunct="1">
      <a:defRPr kern="1200">
        <a:solidFill>
          <a:schemeClr val="tx1"/>
        </a:solidFill>
        <a:latin typeface="Calibri" charset="0"/>
        <a:ea typeface="Arial" charset="0"/>
        <a:cs typeface="Arial" charset="0"/>
      </a:defRPr>
    </a:lvl7pPr>
    <a:lvl8pPr marL="3200400" algn="l" defTabSz="457200" rtl="0" eaLnBrk="1" latinLnBrk="0" hangingPunct="1">
      <a:defRPr kern="1200">
        <a:solidFill>
          <a:schemeClr val="tx1"/>
        </a:solidFill>
        <a:latin typeface="Calibri" charset="0"/>
        <a:ea typeface="Arial" charset="0"/>
        <a:cs typeface="Arial" charset="0"/>
      </a:defRPr>
    </a:lvl8pPr>
    <a:lvl9pPr marL="3657600" algn="l" defTabSz="4572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08000"/>
    <a:srgbClr val="7A0000"/>
    <a:srgbClr val="FFD5D5"/>
    <a:srgbClr val="336600"/>
    <a:srgbClr val="2C5800"/>
    <a:srgbClr val="0000FF"/>
    <a:srgbClr val="FFCCCC"/>
    <a:srgbClr val="009ED6"/>
    <a:srgbClr val="42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30" autoAdjust="0"/>
    <p:restoredTop sz="94660" autoAdjust="0"/>
  </p:normalViewPr>
  <p:slideViewPr>
    <p:cSldViewPr>
      <p:cViewPr varScale="1">
        <p:scale>
          <a:sx n="102" d="100"/>
          <a:sy n="102" d="100"/>
        </p:scale>
        <p:origin x="-764" y="-72"/>
      </p:cViewPr>
      <p:guideLst>
        <p:guide orient="horz" pos="2160"/>
        <p:guide pos="2880"/>
      </p:guideLst>
    </p:cSldViewPr>
  </p:slideViewPr>
  <p:outlineViewPr>
    <p:cViewPr>
      <p:scale>
        <a:sx n="33" d="100"/>
        <a:sy n="33" d="100"/>
      </p:scale>
      <p:origin x="0" y="1980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21"/>
    </inkml:context>
    <inkml:brush xml:id="br0">
      <inkml:brushProperty name="width" value="0.10583" units="cm"/>
      <inkml:brushProperty name="height" value="0.10583" units="cm"/>
      <inkml:brushProperty name="color" value="#EFF4EF"/>
      <inkml:brushProperty name="fitToCurve" value="1"/>
    </inkml:brush>
    <inkml:brush xml:id="br1">
      <inkml:brushProperty name="width" value="0.21167" units="cm"/>
      <inkml:brushProperty name="height" value="0.21167" units="cm"/>
      <inkml:brushProperty name="color" value="#F5F3EA"/>
      <inkml:brushProperty name="fitToCurve" value="1"/>
    </inkml:brush>
  </inkml:definitions>
  <inkml:trace contextRef="#ctx0" brushRef="#br0">52 77 311,'-8'-12'129,"-3"-5"-8,0 1-29,3 10-27,8 2-7,-3 2 2,3 2 0,0-2-13,0 2 0,0 0-14,0 0-33,0 0 0,0 0 0,0 0 0,0 0 0,0 0 0,0 0 0,0 0 0,0 0 0,0 0 0,0 0 0,0 4 0,0 68 0,6 27 0,18 35 0,-4 9 0,4-14 0,-6-22 0,-1-22 0,-2-27 0,-3-28 0,-1-17 0,3-13 0,5-18 0,0-51 0,3-38 0,3-35 0,-10-14 0,-1 13 0,-4 32 0,1 36 0,-8 30 0,3 28 0,-6 8 0,5 9 0,9 12 0,9 58 0,10 33 0,2 34 0,-1-3 0,4-14 0,-8-28 0,-2-22 0,-7-40 0,0-23 0,0-14 0,-5-74 0,4-46 0,1-30 0,-6 11 0,4 35 0,-8 38 0,-1 34 0,-10 25 0,0 12 0,0 2-33,0 8-134,0 31-142</inkml:trace>
  <inkml:trace contextRef="#ctx0" brushRef="#br0" timeOffset="1">1028 492 457,'-16'8'126,"0"6"-1,16-11-72,0 1-24,0-4-6,20 4 11,15-1 2,-1-3 3,12 0-13,4 0-10,4-11-7,-1 5-5,1 0-1,-1 1-3,-8-6 1,-9 0 0,-13-11-1,-9-12 1,-14-11-1,0-7-1,-18-4 0,-26 15-1,-13 18-6,-9 20 0,-1 3-3,1 39 6,0 28 2,9 19 2,13 12 0,7 10 3,20-2 5,13-14 4,4-11 1,34-22-4,20-20-2,19-29-2,17-10-2,12-18-1,16-38-1,-5-4-34,-26-2-163,-12 5-414</inkml:trace>
  <inkml:trace contextRef="#ctx0" brushRef="#br0" timeOffset="2">1958-234 671,'4'-25'76,"3"31"2,1 67-18,1 30-9,1 47-10,-8 28-21,0 27-11,2-6-6,1-14-4,9-45-45,0-54-209</inkml:trace>
  <inkml:trace contextRef="#ctx0" brushRef="#br0" timeOffset="3">2862 442 468,'5'0'104,"-2"0"-1,-3-48-25,-13-19-28,-23-25-9,0 39-6,-10 17-3,-1 30-8,-6 6-16,4 53-5,-2 34-2,14 20 1,5 15 11,15-5 11,15-5-5,2-22-6,7-21-8,33-22-5,6-22 0,14-14 0,1-11 0,0 0-5,1-19-85,-14-20-135</inkml:trace>
  <inkml:trace contextRef="#ctx0" brushRef="#br0" timeOffset="4">3148 422 364,'-7'39'76,"-10"21"37,17 19-29,0-3-24,17 2-8,20-18-22,8-25-10,8-31-6,1-14 4,-6-70 5,-4-32-8,-17-22-9,-12 4-3,-15 19 0,0 33 1,-39 23 0,-19 25-1,-3 18-4,-1 12 2,6 22-2,16 40 1,5 7 0,19 13 0,11-5-4,5-9 2,5-12-12,26-12-98,8-21-170</inkml:trace>
  <inkml:trace contextRef="#ctx0" brushRef="#br0" timeOffset="5">3832 355 255,'-13'-7'108,"-5"-5"-3,16 12-34,2 0-42,0 0-11,0 28 9,0 16 5,4 26 0,6 16 0,-7 15-7,3 8 1,-1-9-3,-5-16-8,5-32-10,-3-24-3,5-24-3,14-8 3,0-57 1,9-42-1,10-22-1,2-13 0,4 13 0,8 26-1,-14 39 2,-6 30-4,-6 30 1,-12 2 2,3 54 0,-8 16 0,-3 10 0,1 8 2,2-18 11,-1-14 2,1-24-8,8-26-10,4-11 5,9-62 2,20-32-4,4-20 0,9 11 0,-5 29-2,-6 25 2,-22 39-3,-9 13 3,-7 31 1,-8 45-1,-4 12-1,-4 4 0,0 0 2,0-6-2,0-21 2,4-15-10,10-28-100,8-19-175</inkml:trace>
  <inkml:trace contextRef="#ctx0" brushRef="#br0" timeOffset="6">5114 620 436,'-4'6'108,"2"11"-58,2-12 12,30-5-2,17 0-11,1-26-15,10 8-7,-8-5-8,8 9-9,-3 8-6,-7 5-3,-4 1 0,-10-6 0,-11-14 0,-8-16-3,-15-15-5,0-9 0,-4 4-9,-24 8 4,-10 16-1,-14 27 5,-4 5 0,-11 28 6,1 36 0,9 20 15,10 11 11,18 8 8,10 1 1,19-18 0,0-13-7,34-15-14,23-19-5,12-20-2,10-19-3,14 0-1,0-33-61,-2-31-267</inkml:trace>
  <inkml:trace contextRef="#ctx0" brushRef="#br1" timeOffset="7">7277 65 416,'-8'12'93,"-21"5"51,-4 4-50,9 2-12,14-18-14,8-5-8,2 3-26,0-3-15,0 0-11,39-17-3,36-34-5,22-15 0,17 7 0,7 11 0,-4 38 0,-9 10 0,-13 72 0,-16 55 0,-23 36 0,-20 50 0,-18 18 0,-12 4 0,-6-21 0,0-35 0,0-48 0,0-56 0,0-41 0,0-32 0,0-13 0,0-61-214,0-18-313</inkml:trace>
  <inkml:trace contextRef="#ctx0" brushRef="#br1" timeOffset="8">8088 673 310,'0'-8'152,"0"-18"-12,0 16-34,0 7-50,-16-1-24,-7 2 4,-11 2-6,-26 0 4,-20 28-5,-25 41-5,-18 21 0,-8 33 1,11 10-5,18 10-15,20-7-5,37-13 0,21-24 0,24-27 0,18-22 0,54-22 0,40-23 0,27-7 0,17-68 0,5-25 0,-15-17 0,-25-4 0,-17 7-71,-39 11-569</inkml:trace>
  <inkml:trace contextRef="#ctx0" brushRef="#br1" timeOffset="9">8751 45 408,'-2'-13'84,"-2"-1"44,1 5-54,3 12-33,0 89 22,3 41-10,18 72 0,1 59-9,4 43 0,0 25-13,-10-9-31,5-46 0,-6-51 0,-3-55 0,0-49 0,-3-44 0,-3-33 0,-6-40 0,0-26-31,0-74-159,-6-53-254</inkml:trace>
  <inkml:trace contextRef="#ctx0" brushRef="#br1" timeOffset="10">8749 290 475,'-7'3'142,"7"-3"-70,0 0-45,33-3 34,32-30-17,24-8-13,21-7-9,8 23-14,-12 25-7,-15 9 1,-33 76 1,-35 48 0,-23 36 1,-15 44-2,-51 6 11,-20-20 19,-22-27 2,6-40-2,14-46-17,20-38-15,17-34 0,23-14 0,3-18 0,15-26 0,6-8 0,4 1 0,0 8-139,18 3-193</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1.468"/>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6A65B48C-359A-4ACC-A316-31169DBF9178}" emma:medium="tactile" emma:mode="ink">
          <msink:context xmlns:msink="http://schemas.microsoft.com/ink/2010/main" type="writingRegion" rotatedBoundingBox="10063,12589 10640,12589 10640,13431 10063,13431"/>
        </emma:interpretation>
      </emma:emma>
    </inkml:annotationXML>
    <inkml:traceGroup>
      <inkml:annotationXML>
        <emma:emma xmlns:emma="http://www.w3.org/2003/04/emma" version="1.0">
          <emma:interpretation id="{4812D888-28DA-452E-B188-33AEC597F261}" emma:medium="tactile" emma:mode="ink">
            <msink:context xmlns:msink="http://schemas.microsoft.com/ink/2010/main" type="paragraph" rotatedBoundingBox="10063,12589 10640,12589 10640,13431 10063,13431" alignmentLevel="1"/>
          </emma:interpretation>
        </emma:emma>
      </inkml:annotationXML>
      <inkml:traceGroup>
        <inkml:annotationXML>
          <emma:emma xmlns:emma="http://www.w3.org/2003/04/emma" version="1.0">
            <emma:interpretation id="{F43E0C34-0878-47B5-ABAE-E590DC782B10}" emma:medium="tactile" emma:mode="ink">
              <msink:context xmlns:msink="http://schemas.microsoft.com/ink/2010/main" type="line" rotatedBoundingBox="10063,12589 10640,12589 10640,13431 10063,13431"/>
            </emma:interpretation>
          </emma:emma>
        </inkml:annotationXML>
        <inkml:traceGroup>
          <inkml:annotationXML>
            <emma:emma xmlns:emma="http://www.w3.org/2003/04/emma" version="1.0">
              <emma:interpretation id="{9136511D-2CEE-4018-BCDE-470E5FEB8BA9}" emma:medium="tactile" emma:mode="ink">
                <msink:context xmlns:msink="http://schemas.microsoft.com/ink/2010/main" type="inkWord" rotatedBoundingBox="10063,12589 10640,12589 10640,13431 10063,13431"/>
              </emma:interpretation>
              <emma:one-of disjunction-type="recognition" id="oneOf0">
                <emma:interpretation id="interp0" emma:lang="en-US" emma:confidence="1">
                  <emma:literal>X</emma:literal>
                </emma:interpretation>
                <emma:interpretation id="interp1" emma:lang="en-US" emma:confidence="0">
                  <emma:literal>x</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5 19 254,'-5'-11'15,"5"6"355,0 5-229,0 0 78,0 0-45,0 5-2,16 26-72,14 15 48,6 9-54,14 21-25,1 15-34,-1 1-13,-4-5 5,5-1-33,-12-10 23,7-15-29,0-15 11,-5-20-79,-11-12-40,-5-14-231,-5 0-106</inkml:trace>
          <inkml:trace contextRef="#ctx0" brushRef="#br0" timeOffset="828.154">563-47 398,'-25'25'528,"-16"24"-396,-10 19 48,1 13-50,-16 9-27,4 6-47,7 2 0,-1-7-11,16-15-22,5-19-1,8-18-33,13-12 41,14-17-44,0-10 2,0 0-229,0-21-70,0-3-128</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4.140"/>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4188AE0-162F-4FA0-B9AF-87D59E3B4AE0}" emma:medium="tactile" emma:mode="ink">
          <msink:context xmlns:msink="http://schemas.microsoft.com/ink/2010/main" type="writingRegion" rotatedBoundingBox="11296,13215 20442,13482 20392,15206 11246,14939"/>
        </emma:interpretation>
      </emma:emma>
    </inkml:annotationXML>
    <inkml:traceGroup>
      <inkml:annotationXML>
        <emma:emma xmlns:emma="http://www.w3.org/2003/04/emma" version="1.0">
          <emma:interpretation id="{E404876E-9263-416C-820F-EB6A4D9CFA91}" emma:medium="tactile" emma:mode="ink">
            <msink:context xmlns:msink="http://schemas.microsoft.com/ink/2010/main" type="paragraph" rotatedBoundingBox="11296,13215 20442,13482 20392,15206 11246,14939" alignmentLevel="1"/>
          </emma:interpretation>
        </emma:emma>
      </inkml:annotationXML>
      <inkml:traceGroup>
        <inkml:annotationXML>
          <emma:emma xmlns:emma="http://www.w3.org/2003/04/emma" version="1.0">
            <emma:interpretation id="{12BBE5C1-371D-4702-A0EA-8D4427F7D20D}" emma:medium="tactile" emma:mode="ink">
              <msink:context xmlns:msink="http://schemas.microsoft.com/ink/2010/main" type="line" rotatedBoundingBox="11296,13215 20442,13482 20392,15206 11246,14939"/>
            </emma:interpretation>
          </emma:emma>
        </inkml:annotationXML>
        <inkml:traceGroup>
          <inkml:annotationXML>
            <emma:emma xmlns:emma="http://www.w3.org/2003/04/emma" version="1.0">
              <emma:interpretation id="{165BF9FC-6ACB-4838-8F2D-1E07AB57CBC6}" emma:medium="tactile" emma:mode="ink">
                <msink:context xmlns:msink="http://schemas.microsoft.com/ink/2010/main" type="inkWord" rotatedBoundingBox="11293,13320 14230,13405 14190,14788 11253,14702"/>
              </emma:interpretation>
              <emma:one-of disjunction-type="recognition" id="oneOf0">
                <emma:interpretation id="interp0" emma:lang="en-US" emma:confidence="0">
                  <emma:literal>(x-bar)</emma:literal>
                </emma:interpretation>
                <emma:interpretation id="interp1" emma:lang="en-US" emma:confidence="0">
                  <emma:literal>(X-bar)</emma:literal>
                </emma:interpretation>
                <emma:interpretation id="interp2" emma:lang="en-US" emma:confidence="0">
                  <emma:literal>(hi-bar)</emma:literal>
                </emma:interpretation>
                <emma:interpretation id="interp3" emma:lang="en-US" emma:confidence="0">
                  <emma:literal>(is-bar)</emma:literal>
                </emma:interpretation>
                <emma:interpretation id="interp4" emma:lang="en-US" emma:confidence="0">
                  <emma:literal>EX-bar)</emma:literal>
                </emma:interpretation>
              </emma:one-of>
            </emma:emma>
          </inkml:annotationXML>
          <inkml:trace contextRef="#ctx0" brushRef="#br0">322-4 421,'-4'0'417,"-17"5"-292,-9 36 54,0 14-91,-6 27-34,-4 20 2,-1 14 8,0 7-8,6 3-1,10-10 30,10-9-58,15-10 15,0-21-28,36-10-6,3-16-1,18-9-7,-2-16 4,11-9-11,-5-10 12,-5-6-90,-16 0-92,-15 0-190</inkml:trace>
          <inkml:trace contextRef="#ctx0" brushRef="#br0" timeOffset="687.4648">535 412 698,'0'0'284,"0"5"-66,6 21-128,19 9-27,6 15-20,8 3 17,7 6-21,0-8-12,0 5-9,-6-14-21,1-3 11,-16-12-22,6-13 32,-11-3-91,-10-11-64,0 0-111,-10 0-44</inkml:trace>
          <inkml:trace contextRef="#ctx0" brushRef="#br0" timeOffset="688.4648">855 407 443,'-31'31'411,"1"9"-281,-11 5 14,1 13-59,4 1-29,6 2-33,5-10 25,4-6-55,12-8 29,4-16-34,-1-7-39,6-8-156,-10-1-243</inkml:trace>
          <inkml:trace contextRef="#ctx0" brushRef="#br0" timeOffset="1234.3669">1053 646 642,'20'-15'555,"10"3"-500,6 4 97,4-8-54,1 10-51,0 6-51,-6 0 3,-20 0-126,-5 16-349</inkml:trace>
          <inkml:trace contextRef="#ctx0" brushRef="#br0" timeOffset="2187.4647">1584 223 273,'5'-9'342,"-5"4"-60,0 5-133,0 0-35,6 31-65,-1 10-2,0 19-25,0 11 14,-5 6-23,0-2 6,0-3 12,0-12-2,0-14 6,0-15-21,0-12 29,4-19-43,7 0 14,10-9-29,9-22 17,6-9 6,8-1-8,-3 10 2,-6 7-6,-4 19 10,-5 5-25,-12 8 42,-14 24-36,0 8 31,-14 6-26,-18 0 9,-3-9 6,-5-7 2,5-16 27,0-9-14,13-5 20,8 0-38,4-25 19,10-6-37,0 7 7,10-8-74,10 12-91,1 5-110,-2 5-215</inkml:trace>
          <inkml:trace contextRef="#ctx0" brushRef="#br0" timeOffset="2890.5625">2258 611 309,'0'-11'389,"0"6"-245,0-9-6,0 8-48,0 1-37,-10-1 7,-5 6-19,-11 0 21,1 17-51,-5 13 35,5 5-33,-5 15 14,3 1 5,8-6 3,3 1 8,12-4 0,4-17-12,0 0-41,9-20 31,17-5-36,-1 0 30,11-25-24,-6-16 5,0-4-6,0-6-20,-5 10 14,-4 5-8,-6 11 33,-5 10-31,-4 10 37,-1 5-29,-5 0 25,5 20 0,0 5 15,-1 11-1,2 5-11,-1-1 3,5-9-17,-4-6 29,-1-5-43,-1-4 32,1-11-34,0 1-24,6-6-71,-1 0-77,-6-11-32,2-14-196</inkml:trace>
          <inkml:trace contextRef="#ctx0" brushRef="#br0" timeOffset="3265.6561">2512 619 257,'5'0'42,"-1"21"320,-4 10-259,5 10-45,1 4 43,-6 6-29,0-9 3,0-7-11,0-10-1,0-16 20,0-9-2,0 0 14,0-30-72,0-9 2,0-8-19,0-4 63,15-5-37,5 16 28,1 3-26,-1 7-6,5 16-17,1 9-16,-6 5 12,5 5-26,1 9 23,-12 8-89,2-2-114,-7-5-194,-3-5-514</inkml:trace>
          <inkml:trace contextRef="#ctx0" brushRef="#br0" timeOffset="3749.9758">2633-70 545,'0'0'612,"30"15"-562,5 26 20,17 15 42,3 26-79,-4 17 20,-5 24-20,-16 4 18,-15 11-22,-15-7 4,-9-9 11,-27-15-10,-5-21 1,-10-10-26,10-30 18,6-15-46,5-17 30,5-9-97,0-5-163,4 0-439</inkml:trace>
        </inkml:traceGroup>
        <inkml:traceGroup>
          <inkml:annotationXML>
            <emma:emma xmlns:emma="http://www.w3.org/2003/04/emma" version="1.0">
              <emma:interpretation id="{4531AF18-797D-425D-B2B6-4C26262A2DDB}" emma:medium="tactile" emma:mode="ink">
                <msink:context xmlns:msink="http://schemas.microsoft.com/ink/2010/main" type="inkWord" rotatedBoundingBox="17317,13391 20442,13482 20392,15206 17266,15115"/>
              </emma:interpretation>
              <emma:one-of disjunction-type="recognition" id="oneOf1">
                <emma:interpretation id="interp5" emma:lang="en-US" emma:confidence="0">
                  <emma:literal>(p_hat)</emma:literal>
                </emma:interpretation>
                <emma:interpretation id="interp6" emma:lang="en-US" emma:confidence="0">
                  <emma:literal>(that)</emma:literal>
                </emma:interpretation>
                <emma:interpretation id="interp7" emma:lang="en-US" emma:confidence="0">
                  <emma:literal>(p_nat)</emma:literal>
                </emma:interpretation>
                <emma:interpretation id="interp8" emma:lang="en-US" emma:confidence="0">
                  <emma:literal>(Pa-hat)</emma:literal>
                </emma:interpretation>
                <emma:interpretation id="interp9" emma:lang="en-US" emma:confidence="0">
                  <emma:literal>(Pi-hat)</emma:literal>
                </emma:interpretation>
              </emma:one-of>
            </emma:emma>
          </inkml:annotationXML>
          <inkml:trace contextRef="#ctx0" brushRef="#br0" timeOffset="8953.0777">6478 223 332,'0'-19'380,"0"8"-193,-5 11 2,-20 5-44,-11 42-55,-4 19-44,-10 20-32,-12 25 44,-4 12-7,11 13 22,4 2-27,11-1 8,14-5-17,21-10-14,5-15-3,21-17-11,25-18 13,4-26-43,10-15 45,6-16-45,-4-15-3,-12 0-71,-15 0-142,-14-21-194</inkml:trace>
          <inkml:trace contextRef="#ctx0" brushRef="#br0" timeOffset="9688.4926">6680 869 666,'16'-31'513,"9"6"-460,11 1 65,10 2 7,9 22-95,-4 0-22,-5 16 7,-10 25-12,-22 10 7,-14 9-13,0-4 26,-35-5-16,-11-6 48,-4-4-17,4-14 27,5-8-23,16-8-20,14-8-10,11-3-12,0-3-3,16-19-78,9 7-18,0-5-250,1 10-63</inkml:trace>
          <inkml:trace contextRef="#ctx0" brushRef="#br0" timeOffset="9687.4926">6748 651 410,'3'0'434,"-3"5"-231,6 25-102,-6 21-26,5 15-16,0 11-12,6 19-3,-7-5-15,-4 0 3,0-9-20,0-16 24,0-15-45,0-21 27,0-14-42,0-16-99,0-11-169,-10-24-138</inkml:trace>
          <inkml:trace contextRef="#ctx0" brushRef="#br0" timeOffset="10593.724">7314 1012 1031,'0'-5'159,"0"5"48,0-11-126,21 1-49,14 5 7,1-5-24,-1 5-3,-4 5-27,-1 0 33,-10 0-80,-5 0-184,-9 0-167</inkml:trace>
          <inkml:trace contextRef="#ctx0" brushRef="#br0" timeOffset="10624.9864">7690 514 313,'0'0'339,"0"0"-50,4 6-138,-4 24-64,0 20-50,5 6 5,-5 15 29,5 5-50,-5 1 38,5-6-19,1-10 7,-1-16-8,0-5-12,-1-24-7,7-16-21,-1-10 5,10-36-13,5-4 30,6-17-34,0 2 31,-1 10-33,0 13 23,-5 16-13,1 16 6,-11 10-5,1 10 3,-11 27 8,-5 2-20,4 8 38,-4 2-35,0-2 28,0-11-27,0-7 12,5-8-2,0-16-25,6-5-114,-6 0-159,4-5-40</inkml:trace>
          <inkml:trace contextRef="#ctx0" brushRef="#br0" timeOffset="11406.1985">8499 789 319,'0'-11'258,"-14"6"-32,-7 5-102,-4 0 7,5 0-70,-10 24-10,-2 7-2,2 10 12,0 0-20,5 0 27,9-1-26,2-4 5,14-11-5,0-10-32,5-5-8,20-10-15,5 0 28,6-25-38,4-10 17,1-16-68,-5 1-5,-6-2-1,-10 12 61,-10 8 19,1 13 9,-7 8 30,-4 11 35,0 5 20,5 17-58,-5 9 8,0 7-38,5 9 19,0-1-19,-5-6-5,6-9 3,4-6-7,-6-15-4,7-10-99,-1 0-96,-5-21-106,5-14-213</inkml:trace>
          <inkml:trace contextRef="#ctx0" brushRef="#br0" timeOffset="11781.2322">8597 834 1447,'0'-10'83,"4"-6"76,27 5-96,8 3 24,7-3-95,10 6 35,-5 5-40,0 0 7,-11 0-52,-5 10-74,-14-10-227,-10 0-266</inkml:trace>
          <inkml:trace contextRef="#ctx0" brushRef="#br0" timeOffset="12156.2482">8819 6 717,'0'0'545,"5"0"-446,25 36-26,21 24 31,10 23-61,-1 18-22,-3 25 2,-12 12-13,-19 8 10,-26 8-27,0-13 43,-36-14-34,-20-16 33,-10-19-30,0-26 9,1-26-4,8-14-17,18-11-2,-2-15-66,16 0-112,4 0-378</inkml:trace>
          <inkml:trace contextRef="#ctx0" brushRef="#br0" timeOffset="11515.6237">8783 478 391,'5'0'274,"1"0"-145,-1 6-19,0 18 17,-1 12-47,-4 9 26,0 6-26,0 5 29,0 10-44,0-4-5,0-1-31,0-6-15,0-9-7,5-10-7,-5-16-3,6-15-74,-6-5-128,0 0-179,-6-5-341</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20.186"/>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584615BC-0EF2-4DAA-91B0-88AB57F17980}" emma:medium="tactile" emma:mode="ink">
          <msink:context xmlns:msink="http://schemas.microsoft.com/ink/2010/main" type="writingRegion" rotatedBoundingBox="16112,11607 17277,11607 17277,13883 16112,13883"/>
        </emma:interpretation>
      </emma:emma>
    </inkml:annotationXML>
    <inkml:traceGroup>
      <inkml:annotationXML>
        <emma:emma xmlns:emma="http://www.w3.org/2003/04/emma" version="1.0">
          <emma:interpretation id="{9322BF35-EE8F-459E-8F0E-D024FCE2F03C}" emma:medium="tactile" emma:mode="ink">
            <msink:context xmlns:msink="http://schemas.microsoft.com/ink/2010/main" type="paragraph" rotatedBoundingBox="16112,11607 17277,11607 17277,13883 16112,13883" alignmentLevel="1"/>
          </emma:interpretation>
        </emma:emma>
      </inkml:annotationXML>
      <inkml:traceGroup>
        <inkml:annotationXML>
          <emma:emma xmlns:emma="http://www.w3.org/2003/04/emma" version="1.0">
            <emma:interpretation id="{AE04F1C2-70EE-4B9E-A242-3905A159531E}" emma:medium="tactile" emma:mode="ink">
              <msink:context xmlns:msink="http://schemas.microsoft.com/ink/2010/main" type="line" rotatedBoundingBox="16112,11607 17277,11607 17277,13883 16112,13883"/>
            </emma:interpretation>
          </emma:emma>
        </inkml:annotationXML>
        <inkml:traceGroup>
          <inkml:annotationXML>
            <emma:emma xmlns:emma="http://www.w3.org/2003/04/emma" version="1.0">
              <emma:interpretation id="{F56E1BC1-552A-4508-BA30-5E4DECE056FB}" emma:medium="tactile" emma:mode="ink">
                <msink:context xmlns:msink="http://schemas.microsoft.com/ink/2010/main" type="inkWord" rotatedBoundingBox="16112,11607 17277,11607 17277,13883 16112,13883"/>
              </emma:interpretation>
              <emma:one-of disjunction-type="recognition" id="oneOf0">
                <emma:interpretation id="interp0" emma:lang="en-US" emma:confidence="0">
                  <emma:literal>*</emma:literal>
                </emma:interpretation>
                <emma:interpretation id="interp1" emma:lang="en-US" emma:confidence="0">
                  <emma:literal>t</emma:literal>
                </emma:interpretation>
                <emma:interpretation id="interp2" emma:lang="en-US" emma:confidence="0">
                  <emma:literal>f</emma:literal>
                </emma:interpretation>
                <emma:interpretation id="interp3" emma:lang="en-US" emma:confidence="0">
                  <emma:literal>F</emma:literal>
                </emma:interpretation>
                <emma:interpretation id="interp4" emma:lang="en-US" emma:confidence="0">
                  <emma:literal>p</emma:literal>
                </emma:interpretation>
              </emma:one-of>
            </emma:emma>
          </inkml:annotationXML>
          <inkml:trace contextRef="#ctx0" brushRef="#br0">-5-10 824,'0'-16'180,"0"10"-18,0 6 12,6 42-115,-1 18 7,5 27 5,-4 35 24,-2 25-40,1 21-3,-5 9-4,5 1-12,-5-5 5,0-26-30,5-25 18,-5-41-49,6-25 35,-6-36-39,0-20-1,5-20-37,-5-36-41,0-20-113,0-16-170</inkml:trace>
          <inkml:trace contextRef="#ctx0" brushRef="#br0" timeOffset="656.187">61 229 591,'-14'0'455,"8"0"-301,6-12 41,0-18-119,25 0-32,21-11-41,10 11 61,9 0-42,6 14 0,-4 16-9,-1 21-16,-21 34 7,-14 31-12,-22 16 30,-9 10-39,-30 1 46,-25-14-36,-16-11 26,-10-22-18,4-26 40,12-19 8,15-21-23,18 0 10,18-31-42,14-10 30,0 1-52,10-2 17,10 12-93,-4 4-109,-7 13-311</inkml:trace>
          <inkml:trace contextRef="#ctx0" brushRef="#br0" timeOffset="1578.0851">-369-68 896,'6'5'185,"-6"-5"46,14-8-112,11-27-56,11-23 21,10-12-23,14-17 0,2-4-31,9 9 19,-16 11-54,0 11 43,-9 15-54,-16 19 30,-9 10-26,-11 7 11,-5 2 1,0 7-7,-5 0 15,0 0-13,5 0 43,6 0-43,-2 16 37,12 10-27,15 15 20,4 4-19,5 6-5,17 4 1,-2-3-4,1-1 2,4 0-14,1-11 29,-9-5-65,-22-9-20,-5-6-215,-15-5-792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32"/>
    </inkml:context>
    <inkml:brush xml:id="br0">
      <inkml:brushProperty name="width" value="0.21167" units="cm"/>
      <inkml:brushProperty name="height" value="0.21167" units="cm"/>
      <inkml:brushProperty name="color" value="#F5F3EA"/>
      <inkml:brushProperty name="fitToCurve" value="1"/>
    </inkml:brush>
  </inkml:definitions>
  <inkml:trace contextRef="#ctx0" brushRef="#br0">13987 2241 425,'-7'8'299,"7"-5"-245,0-3-23,33 0 23,30-11 26,16-26-43,7 2-29,-2-4-5,2 11-4,-6 12-39,-3 12-208</inkml:trace>
  <inkml:trace contextRef="#ctx0" brushRef="#br0" timeOffset="4.6015">14131 1779 353,'5'0'224,"-5"4"-157,0 70-9,-17 56-5,4 2-9,-1 15-2,5 18 3,-1 0-3,10-17-5,0-21-12,19-26-14,25-25-7,5-32-4,4-23 2,3-21-2,-7 0 2,-7-46-1,-6-19-13,-14-15-71,-8-1-142</inkml:trace>
  <inkml:trace contextRef="#ctx0" brushRef="#br0" timeOffset="5.6015">14946 2165 363,'0'-14'307,"0"4"-215,0 10-33,0 10-32,6 38 30,13 21-10,-3 21-20,-1 16-14,-9 3-6,0-12-5,-1-19-3,-5-30-44,0-22-157,0-26-551</inkml:trace>
  <inkml:trace contextRef="#ctx0" brushRef="#br0" timeOffset="6.6015">15135 1538 877,'-18'0'1,"-37"0"37,55 3-45,0 25-56,5 13-46,22 10-184</inkml:trace>
  <inkml:trace contextRef="#ctx0" brushRef="#br0" timeOffset="7.6015">16092 2102 590,'0'-9'111,"-34"-10"33,-16 19-79,-29 0-27,-15 25-13,-15 24 0,-2 13 0,13 8-25,26 3 0,23-3 0,33-15 0,16-4 0,27-12 0,58-11 0,35-16 0,30-6 0,9-6 0,-19 12 0,-26 13 0,-44 19 0,-38 19 0,-32 3 0,-11 1 0,-54-2 0,-22-9 0,-6-15 0,-2-10 0,6-18 0,17-13 0,21 0-187,5-19-614</inkml:trace>
  <inkml:trace contextRef="#ctx0" brushRef="#br0" timeOffset="8.6015">16756 2051 785,'-5'3'75,"-8"13"-22,15-16-54,49 0 33,19-1 11,21-21-30,-1-4-12,8 1 1,2 2-20,-7-2-145,-3 6-298</inkml:trace>
  <inkml:trace contextRef="#ctx0" brushRef="#br0" timeOffset="9.6015">16891 1430 455,'0'0'60,"2"0"-4,-2 63-17,0 68-2,-13 1 12,0 15-4,2 13-5,-1 4 15,8-2-5,4 1-6,0-22-13,4-32-12,25-31-12,7-30-7,13-32 1,12-16 1,7-8 0,8-37 0,-8-14 1,-15-7-17,-4-5-94,-15 0-157</inkml:trace>
  <inkml:trace contextRef="#ctx0" brushRef="#br0" timeOffset="10.6015">17944 2113 312,'0'0'492,"0"0"-433,0 0-15,0 42-30,20 23 2,0 34 7,-6 16-12,2 4-7,-12 0-3,-4-10-12,0-35-107,0-22-331</inkml:trace>
  <inkml:trace contextRef="#ctx0" brushRef="#br0" timeOffset="11.6015">18161 1421 784,'0'-7'20,"-3"-6"-26,3 16-40,11 36-128,20 20-315</inkml:trace>
  <inkml:trace contextRef="#ctx0" brushRef="#br0" timeOffset="12.6015">19174 2264 389,'5'0'98,"4"-21"54,-7 0-42,-2-2-29,0 1-6,-20 3-23,-25 9-14,-15 10-24,-22 10-10,-5 42-3,2 29 4,11 11-1,15 12-4,21 7 0,21-16 0,17-15 0,7-18 0,41-22 0,20-21 0,14-17 0,20-2 0,6-21 0,-2-25-22,-1-12-209</inkml:trace>
  <inkml:trace contextRef="#ctx0" brushRef="#br0" timeOffset="13.6015">20167 2224 134,'-23'-8'427,"-13"-20"-283,-12 25-73,-12 3-35,-18 5-3,0 34 13,-9 16-2,11 11 0,18 7-17,16-9-10,26-12-17,16-6 0,30-17 0,47-3 0,30-3 0,19-10 0,5-2 0,-14 14 0,-26 9 0,-36 19 0,-29 16 0,-26 13 0,-33 3 0,-36-3 0,-19-12 0,-1-17 0,-9-17 0,10-14 0,4-18-6,9-4-131,17 0-280</inkml:trace>
  <inkml:trace contextRef="#ctx0" brushRef="#br0" timeOffset="14.6015">11007 1750 378,'16'-47'290,"-16"-1"-216,-31 31 28,-17 15-50,-22 2-23,-41 17-17,-30 37 2,-14 20-2,7 9 8,19 5-3,41-5-3,39-9-5,36-12-9,17-6 0,74-17 0,37-5 0,31-15 0,6-10 0,-17 5 0,-31 19 0,-43 23 0,-33 26 0,-28 13 0,-49 6 0,-41 3 0,-16-16 0,1-10 0,14-22 0,33-24 0,19-25 0,31-7-72,8-23-130,16-23-228</inkml:trace>
  <inkml:trace contextRef="#ctx0" brushRef="#br0" timeOffset="15.6015">11583 1616 336,'7'-3'129,"-3"0"-45,-4 17-31,0 60 5,0 34-15,-11 31 10,-8 21-11,-3 13 12,5 13 0,3-3-8,14-10-13,0-24-8,7-34-14,25-40-9,12-30-2,8-39 0,9-9 0,6-62 0,3-24 0,-8-17-6,-11-3-48,-9 12-100,-6 3-169</inkml:trace>
  <inkml:trace contextRef="#ctx0" brushRef="#br0" timeOffset="16.6015">11483 2076 717,'-9'23'83,"9"-7"-27,2-16-35,47 0 50,23 0-34,20-16-23,16-9-12,6 0-3,7 11-124,-21 10-460</inkml:trace>
  <inkml:trace contextRef="#ctx0" brushRef="#br0" timeOffset="17.6015">12680 2069 112,'-9'10'485,"-8"10"-395,0-6-48,17-14-37,53 0 33,33-23-5,19-10-22,3 13-7,0 18-2,-22 2-1,-19 51 5,-24 37 11,-21 29 13,-15 20-4,-7 6 0,0-12-2,-11-11-12,-4-23-10,6-27-2,0-31-1,6-28-52,3-11-113,0-14-228</inkml:trace>
  <inkml:trace contextRef="#ctx0" brushRef="#br0" timeOffset="18.6015">13296 2453 401,'-30'-2'248,"-25"-12"-99,-15 14-88,-16 39-17,-5 21-3,-2 18 0,9 6-13,22 3-18,15-8-10,23-21 0,24-14 0,0-10 0,44-18 0,34-13 0,29-3 0,30-47 0,12-31 0,6-17-134,-36 3-634</inkml:trace>
  <inkml:trace contextRef="#ctx0" brushRef="#br0" timeOffset="19.6015">7044 4371 477,'0'10'5,"-10"20"4,4-30 2,6-19-9,16-37-4,29-10 3,6 1-1,-5 16 0,-1 11-1,-7 21 0,-8 17 3,-5 0 5,0 16 21,-6 24 12,-5 3 7,0-5-25,7-6-11,11-16-11,24-16 5,25-19 10,29-48-2,8-22-8,1 7-3,-22 20 0,-19 35-2,-23 27 2,-17 11 4,-13 48 8,-14 16 16,-2 1-8,-5-12-3,-3-22-11,9-19-9,13-21-4,12-2 9,23-32 4,16-20-2,3-4-4,5 9-2,-17 24 1,-14 19-1,-14 4 1,-9 19 2,-7 20 2,-10 0-1,-2-9-1,3-14-3,7-16-3,16 0 6,31-52 3,22-32 0,20-17-4,8 12-1,-7 27-1,-17 35-1,-13 27 2,-23 9 1,-13 38 0,-10 18 1,-11-4-1,-8-10-2,1-16 0,4-21-2,16-14 1,29-14 6,23-50-4,23-18 1,6 4-2,-14 26-1,-16 32 1,-22 20 0,-12 20 2,-19 32 1,-7 13-1,-11-3-1,-6-16 1,-1-12-3,4-23 0,13-11-1,16 0 5,27-16 0,16-20-1,-1-1-2,-3 12 0,-20 19-1,-14 6 1,-10 12 1,-9 24 2,-10 3 0,-4-6-2,-4-10-1,3-13-2,12-10 0,13 0 4,19-44 0,16-23-1,7 0-1,4 14-2,-17 26 2,-11 27 0,-13 6 1,-10 50 0,-8 16 2,-12 3-2,2-10 0,2-19-2,5-20-1,12-21 0,25-5 3,16-42 0,36-28-1,4-8-1,0 14 1,-19 29-1,-21 28 1,-22 7 1,-18 42 0,-11 17 0,-9-1 1,-3-2-1,-4-17-1,13-16-2,7-21 1,27-2 1,22-34 0,25-27 0,14-3 0,-3 9 0,-15 24 0,-21 31 0,-16 0-1,-23 51 1,-5 15 1,-8 2 1,-6-10-1,2-17-1,9-13-1,11-21 1,22-7 0,20-30 1,8-26-1,5-2 0,-11 8-2,-14 25 2,-18 22-1,-11 3 0,-10 28 2,-5 16 1,-5-2-2,8-3-1,4-9 1,14-17 0,17-13 0,25-6 0,15-36-1,10-11 2,-4 8-2,-13 21 1,-20 21-1,-19 3 1,-14 39 2,-2 10-1,-10 5 4,-3-10 2,1-12-7,2-19 0,11-13-1,19-11 3,12-33-1,13-9-1,-1 5 0,-7 20-1,-10 23 0,-12 5 1,-5 30 2,-12 21-2,-2 4 2,-4-9 1,10-13-2,5-20-2,20-13 0,10-2 2,12-37-1,12-4 0,-5 17-4,-11 14 3,-5 12 1,-14 14 0,-14 30 0,-4 7 2,-8-5-3,-12-4 3,8-19-2,6-23-2,14-5 4,21-60-2,16-18 0,13-9-4,-6 14 4,-9 27-2,-21 32 1,-20 19 1,-7 22 2,-5 36 12,-8 8 20,-11-6-12,3-12-16,3-26-7,10-22 0,17-22 1,17-57-8,6-16-2,12-2 3,-10 27 6,-6 35-4,-4 35 3,-16 7 3,-9 55 1,-8 16 9,-6 3-2,-9-18-4,2-18-4,5-22-2,6-23 0,18-11 1,13-42 0,9-11-3,3 2-4,-5 17 3,-12 26 2,-8 19 1,-10 3 1,-3 36 2,-6 6 3,-3-6-3,10-12-3,-5-15 1,11-12 0,7-14 2,8-36-2,4-6 0,2 11-1,-5 25 0,-1 20 0,-13 23 1,2 35 0,-12 7 1,-8-1-2,-1-17 1,5-17 0,17-21 0,8-9-2,28-33 4,4-29-2,4-5-2,-4 14 1,-17 25-1,-5 28 2,-17 3 0,-6 50 2,-7 9-1,1-4 1,-2-10-2,8-20 0,1-24 0,12-4-15,9-18-156,-7-19-296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52"/>
    </inkml:context>
    <inkml:brush xml:id="br0">
      <inkml:brushProperty name="width" value="0.21167" units="cm"/>
      <inkml:brushProperty name="height" value="0.21167" units="cm"/>
      <inkml:brushProperty name="color" value="#F5F3EA"/>
      <inkml:brushProperty name="fitToCurve" value="1"/>
    </inkml:brush>
  </inkml:definitions>
  <inkml:trace contextRef="#ctx0" brushRef="#br0">1034 6 430,'3'0'144,"-3"2"-25,0-2-32,0 0-13,0 0-3,0 5-6,0-1-32,0-2-33,0-2 0,0 0 0,-30 0 0,-20 0 0,-19 0 0,-22 0 0,-9 0 0,-2 0 0,-1 3 0,9 11 0,14-3 0,11 0 0,15-1 0,14-8 0,15-2 0,8 2 0,15-2 0,-2 0 0,4 0 0,0 0 0,0 0 0,0 0 0,-2 19 0,-6 37 0,3 26 0,2 34 0,0 30 0,3 15 0,-3 33 0,-1 32 0,-3 21 0,-3 16 0,-2-9 0,6-20 0,-1-32 0,-3-30 0,7-16 0,3-11 0,-6-5 0,6-7 0,0-9 0,0-5 0,0-7 0,9-6 0,1 1 0,1-13 0,-1-11 0,1-7 0,-1-18 0,-6-14 0,-1-9 0,-3-5 0,0 4 0,0 11 0,0 10 0,3 7 0,4 5 0,2-3 0,-5-6 0,3-3 0,-1-9 0,0-7 0,-4-6 0,-1-5 0,-1 3 0,0-1 0,6 8 0,-4-3 0,-2 4 0,2 3 0,-2-5 0,2-4 0,-2-2 0,0-10 0,0-1 0,0-3 0,0 2 0,3-1 0,-3-2 0,0-5 0,0-2 0,0-1 0,0 1 0,0 2 0,0 5 0,0 6 0,0 1 0,0 6 0,0-2 0,0 2 0,0-11 0,0 3 0,0 0 0,0-3 0,0 1 0,0 0 0,0-5 0,0-3 0,0 0 0,0-4 0,0-7 0,0 7 0,0 7 0,0 8 0,0 7 0,0 4 0,0 0 0,0-2 0,0-6 0,0-9 0,0-9 0,0-5 0,0-2 0,0 0 0,0 0 0,0 0 0,0 0 0,0 0 0,0 0 0,0 0 0,0 0 0,0 0 0,0 0 0,0 0 0,0 0 0,0 0 0,0 0 0,0 0 0,0 0 0,0 0 0,37 0 0,24 0 0,34 0 0,26-17 0,15-16 0,12-12 0,-1-5 0,-4 9 0,-21 4 0,-14 16 0,-22 3 0,-45 18-519</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2:59.79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67375D54-52C2-40DB-8422-EF80EF7B9F95}" emma:medium="tactile" emma:mode="ink">
          <msink:context xmlns:msink="http://schemas.microsoft.com/ink/2010/main" type="writingRegion" rotatedBoundingBox="2136,9306 23180,9361 23178,10306 2134,10251"/>
        </emma:interpretation>
      </emma:emma>
    </inkml:annotationXML>
    <inkml:traceGroup>
      <inkml:annotationXML>
        <emma:emma xmlns:emma="http://www.w3.org/2003/04/emma" version="1.0">
          <emma:interpretation id="{0899A5C4-9C50-412B-9EA5-E52BCD3EC020}" emma:medium="tactile" emma:mode="ink">
            <msink:context xmlns:msink="http://schemas.microsoft.com/ink/2010/main" type="paragraph" rotatedBoundingBox="2136,9306 23180,9361 23178,10306 2134,10251" alignmentLevel="1"/>
          </emma:interpretation>
        </emma:emma>
      </inkml:annotationXML>
      <inkml:traceGroup>
        <inkml:annotationXML>
          <emma:emma xmlns:emma="http://www.w3.org/2003/04/emma" version="1.0">
            <emma:interpretation id="{93CBDC67-3B3A-4E89-84C1-2361F4854B5B}" emma:medium="tactile" emma:mode="ink">
              <msink:context xmlns:msink="http://schemas.microsoft.com/ink/2010/main" type="line" rotatedBoundingBox="2136,9306 23180,9361 23178,10306 2134,10251"/>
            </emma:interpretation>
          </emma:emma>
        </inkml:annotationXML>
        <inkml:traceGroup>
          <inkml:annotationXML>
            <emma:emma xmlns:emma="http://www.w3.org/2003/04/emma" version="1.0">
              <emma:interpretation id="{F0C06885-B259-486C-8D38-2136627325EC}" emma:medium="tactile" emma:mode="ink">
                <msink:context xmlns:msink="http://schemas.microsoft.com/ink/2010/main" type="inkWord" rotatedBoundingBox="9455,9438 10047,9440 10044,10272 9453,10270"/>
              </emma:interpretation>
              <emma:one-of disjunction-type="recognition" id="oneOf0">
                <emma:interpretation id="interp0" emma:lang="en-US" emma:confidence="0">
                  <emma:literal>CNNacc</emma:literal>
                </emma:interpretation>
                <emma:interpretation id="interp1" emma:lang="en-US" emma:confidence="0">
                  <emma:literal>CANCAN</emma:literal>
                </emma:interpretation>
                <emma:interpretation id="interp2" emma:lang="en-US" emma:confidence="0">
                  <emma:literal>cnnacc</emma:literal>
                </emma:interpretation>
                <emma:interpretation id="interp3" emma:lang="en-US" emma:confidence="0">
                  <emma:literal>cnnace</emma:literal>
                </emma:interpretation>
                <emma:interpretation id="interp4" emma:lang="en-US" emma:confidence="0">
                  <emma:literal>€NNacc</emma:literal>
                </emma:interpretation>
              </emma:one-of>
            </emma:emma>
          </inkml:annotationXML>
          <inkml:trace contextRef="#ctx0" brushRef="#br0">7326 294 892,'0'-20'196,"0"0"-23,0 3-16,0 9-41,0-3-39,0 5-7,0 6-25,0 0-4,5 0-49,20 25 36,10 22-41,6 13 56,21 21-26,-2 4-4,-4 3 2,4-3-21,-9-19 14,-10-15-18,-5-21 34,-12-21-40,-2-9 48,-13-36-33,1-29 50,-5-26-13,1-9-17,-6-6-5,0 4-14,5 21 6,-5 27-13,0 19 14,0 8-14,4 18 7,6 9-43,6 0-56,-7 0-51,-9 19-281</inkml:trace>
          <inkml:trace contextRef="#ctx0" brushRef="#br0" timeOffset="-1">7361 199 818,'0'-22'340,"0"18"-82,0 13-112,0 38-98,0 23-26,0 15-1,0 17 32,0-1-35,-5-5 31,1-9-53,4-18 26,0-12-35,0-17 15,0-20-14,0-16-73,0-4-145,0-31-208,-5-13-577</inkml:trace>
          <inkml:trace contextRef="#ctx0" brushRef="#br0" timeOffset="1483.3726">16729 258 526,'5'-14'437,"-5"4"-219,0 10 20,0 3-115,0 39-43,0 13-64,0 21 19,0 16-8,-10 4 4,4-6-22,-3-15-5,4-8 3,0-22-8,5-16-1,-6-18-13,6-11-11,-10 0-139,1-24-132,-7-12-292</inkml:trace>
          <inkml:trace contextRef="#ctx0" brushRef="#br0" timeOffset="1514.6385">16718 234 740,'6'-16'270,"-6"10"-109,5 6-30,11 0-60,3 6-30,11 25 30,6 9 14,5 15-34,10 11-17,-6-1-10,1 0-10,0-3 9,-11-6-10,6-11 28,-11-15-29,-5-9 28,0-21-35,-9 0 2,-2-46 14,-8-20 4,-1-19 6,-5-12-29,0 2 22,0 4-37,-5 21 36,-1 12-40,1 20 14,5 22-54,-4 10-42,4 6-140,-10 11-371</inkml:trace>
          <inkml:trace contextRef="#ctx0" brushRef="#br0" timeOffset="3045.8374">558 182 675,'5'-30'311,"-5"-6"-82,0-2-36,-5 1-94,-20 7-33,-16 20-24,-10 10-7,-15 20-18,-5 45-17,-9 26 8,4 16-21,10 4 45,15 4-13,26-8 40,25-11-11,5-20-14,50-21-10,27-24-12,19-26 3,10-5-20,10-25 24,2-22-47,-17-2 0,-15 3-135,-20 6-343</inkml:trace>
          <inkml:trace contextRef="#ctx0" brushRef="#br0" timeOffset="3983.3895">4458 249 145,'5'0'869,"1"0"-686,-6-31 54,0-5-137,-11-4-39,-14-5-27,-16 14-13,-9 11 1,-26 20-27,-5 15 31,-5 35-38,0 27 26,9 9-21,22 10 18,14 6 11,27-7 16,14-10 6,14-14-19,43-16 16,23-19-51,16-16 46,16-20-46,5 0 20,-6-26-19,-20-12-33,-20 1-80,-20 2-558</inkml:trace>
          <inkml:trace contextRef="#ctx0" brushRef="#br0" timeOffset="5061.445">10994 284 1134,'-6'-30'219,"-19"-6"16,-10 0-147,-6 11-37,-14 10-10,-16 15-21,-5 15-15,-10 35-4,-6 32-2,7 13 10,14 7-24,20-6 42,26 5-29,20-21 52,10-9-29,55-14-4,22-19-2,29-16-17,10-17 5,11-5-13,-5-10 24,-15-25-86,-32 4-26,-29-5-338</inkml:trace>
          <inkml:trace contextRef="#ctx0" brushRef="#br0" timeOffset="6311.4565">13998 309 516,'5'-20'527,"-5"-11"-381,0-4 31,-14 5-95,-18 0-33,-7 13-18,-23 17 3,-9 17-13,-9 32-38,-2 28 40,1 8-36,15 8 26,16-3-20,20-9 34,19-11 22,11-5-2,41-19-9,25-10-20,25-11 19,26-14-41,9-11 34,5 0-42,-9-25 30,-20-7-107,-31 1-336</inkml:trace>
          <inkml:trace contextRef="#ctx0" brushRef="#br0" timeOffset="8186.4586">20721 244 721,'0'-26'280,"0"1"-115,-15-11-45,-10 1-20,-16 5-43,-5 16 35,-20 14-45,-5 0-20,-14 44-8,-2 27-5,7 15 9,9 9-16,14 11 27,17-4-34,25-1 53,15-11-38,30-14 20,36-21-19,35-23-2,16-27-7,25-5-6,9-30 8,-9-20-17,-20-8 17,-26 9-161,-35 8-357</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2.716"/>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3B02B47-FDE3-4118-B913-B51787A25C53}" emma:medium="tactile" emma:mode="ink">
          <msink:context xmlns:msink="http://schemas.microsoft.com/ink/2010/main" type="writingRegion" rotatedBoundingBox="11722,9134 14069,9163 14057,10150 11709,10120"/>
        </emma:interpretation>
      </emma:emma>
    </inkml:annotationXML>
    <inkml:traceGroup>
      <inkml:annotationXML>
        <emma:emma xmlns:emma="http://www.w3.org/2003/04/emma" version="1.0">
          <emma:interpretation id="{84209304-E0CB-436D-8EBA-B0AE86F0D5A2}" emma:medium="tactile" emma:mode="ink">
            <msink:context xmlns:msink="http://schemas.microsoft.com/ink/2010/main" type="paragraph" rotatedBoundingBox="11722,9134 14069,9163 14057,10150 11709,10120" alignmentLevel="1"/>
          </emma:interpretation>
        </emma:emma>
      </inkml:annotationXML>
      <inkml:traceGroup>
        <inkml:annotationXML>
          <emma:emma xmlns:emma="http://www.w3.org/2003/04/emma" version="1.0">
            <emma:interpretation id="{327B71B2-2174-4E6D-8785-D2DD6E73622B}" emma:medium="tactile" emma:mode="ink">
              <msink:context xmlns:msink="http://schemas.microsoft.com/ink/2010/main" type="line" rotatedBoundingBox="11722,9134 14069,9163 14057,10150 11709,10120"/>
            </emma:interpretation>
          </emma:emma>
        </inkml:annotationXML>
        <inkml:traceGroup>
          <inkml:annotationXML>
            <emma:emma xmlns:emma="http://www.w3.org/2003/04/emma" version="1.0">
              <emma:interpretation id="{1CB4A6B9-49B5-4AE8-AA6E-61F04DE6CEE1}" emma:medium="tactile" emma:mode="ink">
                <msink:context xmlns:msink="http://schemas.microsoft.com/ink/2010/main" type="inkWord" rotatedBoundingBox="11722,9134 14069,9163 14057,10150 11709,10120">
                  <msink:destinationLink direction="with" ref="{46F98AFA-FB06-426F-A712-C06CF500DA56}"/>
                </msink:context>
              </emma:interpretation>
              <emma:one-of disjunction-type="recognition" id="oneOf0">
                <emma:interpretation id="interp0" emma:lang="en-US" emma:confidence="1">
                  <emma:literal>(mew)</emma:literal>
                </emma:interpretation>
                <emma:interpretation id="interp1" emma:lang="en-US" emma:confidence="1">
                  <emma:literal>(me w)</emma:literal>
                </emma:interpretation>
                <emma:interpretation id="interp2" emma:lang="en-US" emma:confidence="0">
                  <emma:literal>•me w)</emma:literal>
                </emma:interpretation>
                <emma:interpretation id="interp3" emma:lang="en-US" emma:confidence="0">
                  <emma:literal>(mew w)</emma:literal>
                </emma:interpretation>
                <emma:interpretation id="interp4" emma:lang="en-US" emma:confidence="0">
                  <emma:literal>(meg w)</emma:literal>
                </emma:interpretation>
              </emma:one-of>
            </emma:emma>
          </inkml:annotationXML>
          <inkml:trace contextRef="#ctx0" brushRef="#br0">174-6 544,'0'-5'251,"0"5"-49,-16 0-66,7 15-47,-12 20-50,1 16 6,-10 10-3,4 19 25,1 2 12,10 5-31,10-1 0,5-9-35,5-13 19,31-1-41,9-8 24,6-9-25,4-16 15,5 0-3,-14-4-37,-5-10-131,-21-7-150,-10-4-240</inkml:trace>
          <inkml:trace contextRef="#ctx0" brushRef="#br0" timeOffset="1031.2092">503 400 244,'0'0'59,"0"0"187,0 5-140,0 15-63,0 6 10,0 9-32,5 7 7,-5-4-9,0-2 14,0-6-1,0-3 12,0-12-3,5-15-14,0 0-1,6-11-38,-2-20 29,7-12-18,4-13 13,1-2-16,-2 8 4,2 10 2,-1 13 14,1 13 13,-6 14-30,0 0 26,-6 30-17,2 6 18,0 5-23,-2-1 7,1-3-6,-5-13-2,11-10 7,-7-14-9,12-8 8,-1-22-26,5-17 38,7-4-30,-2 6 19,-5 9-13,0 21 3,-4 15 2,-12 5-5,-4 30 10,-5 6 0,0 4 34,0 1-40,0-5 24,6-5-32,-1-12 16,0-13-28,0-5-96,1-6-112,3 0-461</inkml:trace>
          <inkml:trace contextRef="#ctx0" brushRef="#br0" timeOffset="1734.3698">1242 536 48,'0'0'474,"6"0"-197,10 0-208,3 0-14,11-3 24,6-19-17,-1-3-15,-4-1-15,-1-4-13,-14 0-5,-1 4-28,-11 1 38,-4 10-33,0 0 22,-25 9-16,-5 6 4,0 0-3,-6 26-6,6 9 13,0 11-14,9 4 32,12-4-16,9 4 53,0-14-28,9-6 4,26-13-34,1-7-1,15-10 1,-1 0-6,-4-10 9,0-12-41,-16-3-91,-10 6-193</inkml:trace>
          <inkml:trace contextRef="#ctx0" brushRef="#br0" timeOffset="2718.7063">1734 435 178,'0'0'85,"0"0"12,0 0 81,0 0-120,0 0-26,0 0 7,0 0 32,0-5 18,0 0 43,0-5-16,0 5 24,0 0-52,0 0 4,0 5-48,0 0-7,0 0-27,0 0-5,0 0 3,0 0 1,0 25 9,0 6-21,5 14 26,6-4-35,-6 6 25,4-12-21,2-10 13,4-11-6,-5-14-4,5 0 8,0-14-12,1-17 25,-6-10-34,-1 0 36,2 6-36,-6 9 31,6 16-22,-6 10 3,4 5-2,7 21 5,-6 6 10,5 6-17,1-10 27,-2-4-28,2-10 29,-2-14-29,-3 0 16,-1-5-7,0-25 6,0-4 10,1-1-6,-1-7 5,-6 12-29,-4-1 40,0 11-85,0 0-89,0 4-188</inkml:trace>
          <inkml:trace contextRef="#ctx0" brushRef="#br0" timeOffset="3218.7567">2105-52 460,'0'-5'533,"0"5"-453,25 0-45,15 24-2,5 28 8,1 19-30,-5 25 16,-11 12-27,-9 13 18,-21-8-20,0-9 22,-32-11-16,-3-17 3,-10-26-1,5-8 0,-6-28-1,10-3-85,1-11-96,4 0-282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0.623"/>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6F98AFA-FB06-426F-A712-C06CF500DA56}" emma:medium="tactile" emma:mode="ink">
          <msink:context xmlns:msink="http://schemas.microsoft.com/ink/2010/main" type="inkDrawing" rotatedBoundingBox="9172,8802 10823,7672 11438,8570 9788,9701" semanticType="callout" shapeName="Other">
            <msink:sourceLink direction="with" ref="{1CB4A6B9-49B5-4AE8-AA6E-61F04DE6CEE1}"/>
          </msink:context>
        </emma:interpretation>
      </emma:emma>
    </inkml:annotationXML>
    <inkml:trace contextRef="#ctx0" brushRef="#br0">5 1265 381,'-6'21'461,"6"-11"-329,0-5 37,6-5-120,24 0-4,11-15 31,14-25 36,16-26-16,10-16-28,0-20-11,5-14-33,1-10 22,-7-12-51,2 9 19,-17 8-32,-4 10 19,-10 19 0,-10 21-6,-16 20 9,-6 21-11,-13 19 24,-6 11-36,0 6 41,-20 39-29,-10 23 17,0 12-21,-2 21 14,2 11-3,5-6-3,9-4 9,12-15-15,4-22 31,15-19-38,25-25 31,16-21-33,20-21 22,5-40-9,5-25 1,6-25 4,-7-12-8,-3 7 15,-17 10-31,-19 18 47,-10 27-42,-22 31 28,-14 25-16,0 5 7,0 46 26,-9 20-28,-7 9 10,2 23-18,9-2 29,5 1-30,0-16 34,30-10-35,10-20 25,10-16-23,7-15-41,-12-15-196,-10-5-430</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51.263"/>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D1976CA-284E-433E-9B46-E9A9008A7C7D}" emma:medium="tactile" emma:mode="ink">
          <msink:context xmlns:msink="http://schemas.microsoft.com/ink/2010/main" type="inkDrawing" rotatedBoundingBox="17068,9478 17143,7702 17931,7735 17856,9511" hotPoints="17137,7710 0,0 17309,9484" semanticType="enclosure" shapeName="RightTriangle"/>
        </emma:interpretation>
      </emma:emma>
    </inkml:annotationXML>
    <inkml:trace contextRef="#ctx0" brushRef="#br0">23-99 522,'0'0'480,"0"0"-340,0 21 92,5 43-177,4 39 4,2 30-11,10 34-1,-7 20-8,7 22 4,-1-7-2,-4-3-14,-2-26 0,7-37-45,-11-34 41,0-36-38,1-41 28,-6-25-42,-1-30-66,-4-37-67,0-23-139,0-17-189</inkml:trace>
    <inkml:trace contextRef="#ctx0" brushRef="#br0" timeOffset="812.539">7 200 521,'-5'0'433,"1"0"-283,4-5 106,14-20-148,43-16-66,23-4 8,16-1 5,21 16-14,5 25 2,-15 10-41,-17 61 29,-24 30-41,-36 31 34,-30 21-27,-14 4 10,-52-4 1,-36-17 10,-9-28 18,-11-28-5,10-34 13,11-31-46,30-10 40,26-41-50,24-9 18,21-12-41,0 6-5,25 11-55,2 14-169,-8 16-481</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00.248"/>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1CCCCFA-C66F-4419-8F3C-4FC7F440BFB4}" emma:medium="tactile" emma:mode="ink">
          <msink:context xmlns:msink="http://schemas.microsoft.com/ink/2010/main" type="writingRegion" rotatedBoundingBox="18242,9103 20228,9198 20177,10259 18192,10164"/>
        </emma:interpretation>
      </emma:emma>
    </inkml:annotationXML>
    <inkml:traceGroup>
      <inkml:annotationXML>
        <emma:emma xmlns:emma="http://www.w3.org/2003/04/emma" version="1.0">
          <emma:interpretation id="{A5A59A18-ABB7-4AC0-A340-F0529096B6C1}" emma:medium="tactile" emma:mode="ink">
            <msink:context xmlns:msink="http://schemas.microsoft.com/ink/2010/main" type="paragraph" rotatedBoundingBox="18242,9103 20228,9198 20177,10259 18192,10164" alignmentLevel="1"/>
          </emma:interpretation>
        </emma:emma>
      </inkml:annotationXML>
      <inkml:traceGroup>
        <inkml:annotationXML>
          <emma:emma xmlns:emma="http://www.w3.org/2003/04/emma" version="1.0">
            <emma:interpretation id="{B9D0DD13-0CBD-404E-BF11-79393031A3B7}" emma:medium="tactile" emma:mode="ink">
              <msink:context xmlns:msink="http://schemas.microsoft.com/ink/2010/main" type="line" rotatedBoundingBox="18242,9103 20228,9198 20177,10259 18192,10164"/>
            </emma:interpretation>
          </emma:emma>
        </inkml:annotationXML>
        <inkml:traceGroup>
          <inkml:annotationXML>
            <emma:emma xmlns:emma="http://www.w3.org/2003/04/emma" version="1.0">
              <emma:interpretation id="{A9442B5A-611A-4F4C-A3AB-CE6C49342D64}" emma:medium="tactile" emma:mode="ink">
                <msink:context xmlns:msink="http://schemas.microsoft.com/ink/2010/main" type="inkWord" rotatedBoundingBox="18242,9103 20228,9198 20177,10259 18192,10164"/>
              </emma:interpretation>
              <emma:one-of disjunction-type="recognition" id="oneOf0">
                <emma:interpretation id="interp0" emma:lang="en-US" emma:confidence="1">
                  <emma:literal>(pee)</emma:literal>
                </emma:interpretation>
                <emma:interpretation id="interp1" emma:lang="en-US" emma:confidence="0">
                  <emma:literal>[pee)</emma:literal>
                </emma:interpretation>
                <emma:interpretation id="interp2" emma:lang="en-US" emma:confidence="0">
                  <emma:literal>{pee)</emma:literal>
                </emma:interpretation>
                <emma:interpretation id="interp3" emma:lang="en-US" emma:confidence="0">
                  <emma:literal>(Pee)</emma:literal>
                </emma:interpretation>
                <emma:interpretation id="interp4" emma:lang="en-US" emma:confidence="0">
                  <emma:literal>(pee}</emma:literal>
                </emma:interpretation>
              </emma:one-of>
            </emma:emma>
          </inkml:annotationXML>
          <inkml:trace contextRef="#ctx0" brushRef="#br0">2861 1524 253,'4'-5'41,"-4"-1"194,6 1-94,-6 5-25,0 0-15,5 24 15,0 18-19,0 14-28,1 14-23,3 7 23,-4 0-34,0-2 10,6-9-35,-6-15-8,4-11 2,-9-25-34,0-15-120,0 0-173,0-24-414</inkml:trace>
          <inkml:trace contextRef="#ctx0" brushRef="#br0" timeOffset="140.6429">2840 1604 577,'16'-19'559,"4"3"-519,5 1 46,10 10 2,1 5-65,-1 0-14,-3 25-12,-18 21 17,-14-1-24,0 11 34,-5-5-30,-31 1 20,6-19-15,0-1 25,0-12 48,14-9-20,2-11-19,8 0-30,6-5 18,0-17-69,6 8-36,8-3-169,-3 9-149</inkml:trace>
          <inkml:trace contextRef="#ctx0" brushRef="#br0" timeOffset="1093.806">3246 1763 97,'0'0'447,"0"0"-176,0 0-118,0 0-29,0 0-43,0 0-66,4 0 2,7 0 5,10 0 20,-1 0 5,10-5-10,0-12-11,0-3-24,1-1 23,-10-4-36,-2 5 25,-8-5-22,-11-1-3,0 7-16,-16 3-3,-9 4 13,-10 12-10,-1 0 29,1 0-21,4 28 41,6 7-12,4 0 38,12 5-22,4-4 13,5-1-14,0-5-11,10-2 0,21-15-22,-1 4 25,11-14-29,-1-3 27,5 0-34,-4 0-102,-6-9-147,-5-2-260</inkml:trace>
          <inkml:trace contextRef="#ctx0" brushRef="#br0" timeOffset="1937.548">3733 1763 253,'0'0'649,"0"3"-529,0-3-38,19 0-72,6-3 32,6-14 7,4-8-16,-9-1-1,-1-4-6,-5 5-15,-9 0-21,-6 4 31,-5 6-36,0 10 21,-11 5-16,-14 0 7,-10 11-9,5 13 2,-6 12 11,11 5 2,4-1 43,7-3-19,14 1 47,0-12-35,0 1 2,25-12-29,10-10-4,1 0 1,4-5-11,5 0 10,-4-10-18,0-5-29,-11-2-170,0 7-115</inkml:trace>
          <inkml:trace contextRef="#ctx0" brushRef="#br0" timeOffset="2562.546">4047 1244 1012,'-16'0'167,"11"0"47,5 0-93,16 0-101,14 25-25,16 21 10,-2 15 17,2 24-6,-10 18 15,-11 8-38,-15 10 43,-10-8-33,0-6 13,-5-22-17,-9-13 1,-7-22 2,-4-20-8,4-18-19,-4-12-176,-6 0-169</inkml:trace>
          <inkml:trace contextRef="#ctx0" brushRef="#br0" timeOffset="-828.0921">2597 1136 214,'0'-5'623,"-5"2"-511,-9 3 72,-13 0-55,2 14-23,-5 27-36,-5 15-35,-1 14 53,1 22-37,-1 4 21,11 6-30,4 4-11,12-10-8,9-8-18,0-12 3,25-10-10,16-20 11,9-11-22,15-20 35,6-10-50,0-5-7,-4 0-110,-12-9-202,-19-7-188</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2.82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7A3CC929-8AE2-48B1-AB8A-97E5275137B4}" emma:medium="tactile" emma:mode="ink">
          <msink:context xmlns:msink="http://schemas.microsoft.com/ink/2010/main" type="inkDrawing" rotatedBoundingBox="9960,12259 11088,12215 11092,12309 9963,12353" shapeName="Other"/>
        </emma:interpretation>
      </emma:emma>
    </inkml:annotationXML>
    <inkml:trace contextRef="#ctx0" brushRef="#br0">-2 74 354,'14'0'803,"13"0"-714,13 0-10,16 0 151,29-8-129,12-15-17,24 4-49,7 3-18,3 13-11,1 3-13,-10 9-8,-21 20-122,-25 8-347</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36FB1E-540E-444B-8476-0C2BD785FC77}" type="datetimeFigureOut">
              <a:rPr lang="en-US"/>
              <a:pPr/>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03BC67-D9DA-184C-B368-4CEB9125E3B1}" type="slidenum">
              <a:rPr lang="en-US"/>
              <a:pPr/>
              <a:t>‹#›</a:t>
            </a:fld>
            <a:endParaRPr lang="en-US"/>
          </a:p>
        </p:txBody>
      </p:sp>
    </p:spTree>
    <p:extLst>
      <p:ext uri="{BB962C8B-B14F-4D97-AF65-F5344CB8AC3E}">
        <p14:creationId xmlns:p14="http://schemas.microsoft.com/office/powerpoint/2010/main" val="1321836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79B6A6-4A36-47B7-A8F7-B172E3B140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41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F57AB7-CAC0-4499-A472-9F4935BB1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1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37E149-F82C-47F6-91CC-5EE44BD44D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976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452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11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24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781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6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3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685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136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668256-C179-40B8-B5BF-F26EFE95D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23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8425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426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30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334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6725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47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7661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6559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899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673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6DBEC-636B-4B17-996F-4FC0C1EE4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552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450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2204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14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069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8120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42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7346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721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3561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67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699DE-3768-4F2E-A46A-FFF8C77C4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4404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756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329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198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4273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7328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2905200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1235178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1269492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1985520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59779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02A56F-A312-41B7-B392-1BB824865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834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710870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157834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2232972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1259133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427122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3034472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206179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3769511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3571612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110027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08D0C5-F53E-4D85-A6A2-354499F7C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112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708049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549238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2769651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1122625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21436882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1638041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161087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1087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5719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431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1FAFF0-A662-4CB7-ADA1-6244710B5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506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1740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5678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593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6727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28533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4222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922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04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734A5-6505-4A2D-A433-2058AF6CF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7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14FD03-7459-4BB2-AFE8-B0FAA72AF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49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A27E8B-81CA-428C-B043-86640F48B9A3}" type="slidenum">
              <a:rPr lang="en-US">
                <a:solidFill>
                  <a:srgbClr val="000000"/>
                </a:solidFill>
                <a:latin typeface="Times New Roman" pitchFamily="18" charset="0"/>
                <a:ea typeface="+mn-ea"/>
                <a:cs typeface="+mn-cs"/>
              </a:rPr>
              <a:pPr>
                <a:defRPr/>
              </a:pPr>
              <a:t>‹#›</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879117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9884772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6223355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505495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cs typeface="+mn-cs"/>
              </a:rPr>
              <a:pPr>
                <a:defRPr/>
              </a:pPr>
              <a:t>‹#›</a:t>
            </a:fld>
            <a:endParaRPr lang="en-US">
              <a:ea typeface="+mn-ea"/>
              <a:cs typeface="+mn-cs"/>
            </a:endParaRPr>
          </a:p>
        </p:txBody>
      </p:sp>
    </p:spTree>
    <p:extLst>
      <p:ext uri="{BB962C8B-B14F-4D97-AF65-F5344CB8AC3E}">
        <p14:creationId xmlns:p14="http://schemas.microsoft.com/office/powerpoint/2010/main" val="64167951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rPr>
              <a:pPr>
                <a:defRPr/>
              </a:pPr>
              <a:t>‹#›</a:t>
            </a:fld>
            <a:endParaRPr lang="en-US">
              <a:ea typeface="+mn-ea"/>
            </a:endParaRPr>
          </a:p>
        </p:txBody>
      </p:sp>
    </p:spTree>
    <p:extLst>
      <p:ext uri="{BB962C8B-B14F-4D97-AF65-F5344CB8AC3E}">
        <p14:creationId xmlns:p14="http://schemas.microsoft.com/office/powerpoint/2010/main" val="3774492500"/>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rPr>
              <a:pPr eaLnBrk="0" hangingPunct="0"/>
              <a:t>‹#›</a:t>
            </a:fld>
            <a:endParaRPr lang="en-US" smtClean="0">
              <a:solidFill>
                <a:srgbClr val="000000"/>
              </a:solidFill>
              <a:latin typeface="Times New Roman" pitchFamily="18" charset="0"/>
              <a:ea typeface="+mn-ea"/>
            </a:endParaRPr>
          </a:p>
        </p:txBody>
      </p:sp>
    </p:spTree>
    <p:extLst>
      <p:ext uri="{BB962C8B-B14F-4D97-AF65-F5344CB8AC3E}">
        <p14:creationId xmlns:p14="http://schemas.microsoft.com/office/powerpoint/2010/main" val="202854058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10.xml"/><Relationship Id="rId18" Type="http://schemas.openxmlformats.org/officeDocument/2006/relationships/image" Target="../media/image13.emf"/><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10.emf"/><Relationship Id="rId17" Type="http://schemas.openxmlformats.org/officeDocument/2006/relationships/customXml" Target="../ink/ink12.xml"/><Relationship Id="rId2" Type="http://schemas.openxmlformats.org/officeDocument/2006/relationships/slideLayout" Target="../slideLayouts/slideLayout35.xml"/><Relationship Id="rId16" Type="http://schemas.openxmlformats.org/officeDocument/2006/relationships/image" Target="../media/image12.emf"/><Relationship Id="rId1" Type="http://schemas.openxmlformats.org/officeDocument/2006/relationships/tags" Target="../tags/tag14.xml"/><Relationship Id="rId6" Type="http://schemas.openxmlformats.org/officeDocument/2006/relationships/image" Target="../media/image7.emf"/><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8.xml"/><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5.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438400"/>
            <a:ext cx="7848600" cy="914400"/>
          </a:xfrm>
        </p:spPr>
        <p:txBody>
          <a:bodyPr/>
          <a:lstStyle/>
          <a:p>
            <a:r>
              <a:rPr lang="en-US" dirty="0" smtClean="0">
                <a:solidFill>
                  <a:schemeClr val="bg1"/>
                </a:solidFill>
                <a:effectLst>
                  <a:outerShdw blurRad="38100" dist="38100" dir="2700000" algn="tl">
                    <a:srgbClr val="000000">
                      <a:alpha val="43137"/>
                    </a:srgbClr>
                  </a:outerShdw>
                </a:effectLst>
                <a:latin typeface="Eurostile LT Bold" pitchFamily="2" charset="0"/>
              </a:rPr>
              <a:t>Random Sampling</a:t>
            </a:r>
          </a:p>
        </p:txBody>
      </p:sp>
      <p:sp>
        <p:nvSpPr>
          <p:cNvPr id="6147" name="Rectangle 3"/>
          <p:cNvSpPr>
            <a:spLocks noGrp="1" noChangeArrowheads="1"/>
          </p:cNvSpPr>
          <p:nvPr>
            <p:ph type="body" idx="1"/>
          </p:nvPr>
        </p:nvSpPr>
        <p:spPr>
          <a:xfrm>
            <a:off x="685800" y="3276600"/>
            <a:ext cx="8001000" cy="3505200"/>
          </a:xfrm>
        </p:spPr>
        <p:txBody>
          <a:bodyPr/>
          <a:lstStyle/>
          <a:p>
            <a:r>
              <a:rPr lang="en-US" dirty="0" smtClean="0">
                <a:solidFill>
                  <a:schemeClr val="bg1"/>
                </a:solidFill>
                <a:latin typeface="Eurostile LT" pitchFamily="2" charset="0"/>
              </a:rPr>
              <a:t>All statistical sampling designs have in common the idea that </a:t>
            </a:r>
          </a:p>
          <a:p>
            <a:pPr algn="ctr">
              <a:buFontTx/>
              <a:buNone/>
            </a:pPr>
            <a:r>
              <a:rPr lang="en-US" u="sng" dirty="0" smtClean="0">
                <a:solidFill>
                  <a:schemeClr val="bg1"/>
                </a:solidFill>
                <a:latin typeface="Eurostile LT Bold" pitchFamily="2" charset="0"/>
              </a:rPr>
              <a:t>chance</a:t>
            </a:r>
            <a:r>
              <a:rPr lang="en-US" dirty="0" smtClean="0">
                <a:solidFill>
                  <a:schemeClr val="bg1"/>
                </a:solidFill>
                <a:latin typeface="Eurostile LT" pitchFamily="2" charset="0"/>
              </a:rPr>
              <a:t> </a:t>
            </a:r>
          </a:p>
          <a:p>
            <a:pPr algn="ctr">
              <a:buFontTx/>
              <a:buNone/>
            </a:pPr>
            <a:r>
              <a:rPr lang="en-US" sz="5400" dirty="0" smtClean="0">
                <a:solidFill>
                  <a:schemeClr val="bg1"/>
                </a:solidFill>
                <a:latin typeface="Creepy" pitchFamily="82" charset="0"/>
              </a:rPr>
              <a:t>  not human choice</a:t>
            </a:r>
          </a:p>
          <a:p>
            <a:pPr algn="ctr">
              <a:buFontTx/>
              <a:buNone/>
            </a:pPr>
            <a:r>
              <a:rPr lang="en-US" dirty="0" smtClean="0">
                <a:solidFill>
                  <a:schemeClr val="bg1"/>
                </a:solidFill>
                <a:latin typeface="Eurostile LT" pitchFamily="2" charset="0"/>
              </a:rPr>
              <a:t>is used to select the sample.</a:t>
            </a:r>
          </a:p>
          <a:p>
            <a:endParaRPr lang="en-US" dirty="0" smtClean="0">
              <a:solidFill>
                <a:schemeClr val="bg1"/>
              </a:solidFill>
              <a:latin typeface="Eurostile LT" pitchFamily="2"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8440" y="401280"/>
              <a:ext cx="3400920" cy="1019520"/>
            </p14:xfrm>
          </p:contentPart>
        </mc:Choice>
        <mc:Fallback xmlns="">
          <p:pic>
            <p:nvPicPr>
              <p:cNvPr id="4" name="Ink 3"/>
              <p:cNvPicPr/>
              <p:nvPr/>
            </p:nvPicPr>
            <p:blipFill>
              <a:blip r:embed="rId4"/>
              <a:stretch>
                <a:fillRect/>
              </a:stretch>
            </p:blipFill>
            <p:spPr>
              <a:xfrm>
                <a:off x="639360" y="386160"/>
                <a:ext cx="3454560" cy="107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325440" y="990600"/>
              <a:ext cx="5056560" cy="1085400"/>
            </p14:xfrm>
          </p:contentPart>
        </mc:Choice>
        <mc:Fallback xmlns="">
          <p:pic>
            <p:nvPicPr>
              <p:cNvPr id="5" name="Ink 4"/>
              <p:cNvPicPr/>
              <p:nvPr/>
            </p:nvPicPr>
            <p:blipFill>
              <a:blip r:embed="rId6"/>
              <a:stretch>
                <a:fillRect/>
              </a:stretch>
            </p:blipFill>
            <p:spPr>
              <a:xfrm>
                <a:off x="3301680" y="958920"/>
                <a:ext cx="5098320" cy="115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2900520" y="272880"/>
              <a:ext cx="501120" cy="2013120"/>
            </p14:xfrm>
          </p:contentPart>
        </mc:Choice>
        <mc:Fallback xmlns="">
          <p:pic>
            <p:nvPicPr>
              <p:cNvPr id="6" name="Ink 5"/>
              <p:cNvPicPr/>
              <p:nvPr/>
            </p:nvPicPr>
            <p:blipFill>
              <a:blip r:embed="rId8"/>
              <a:stretch>
                <a:fillRect/>
              </a:stretch>
            </p:blipFill>
            <p:spPr>
              <a:xfrm>
                <a:off x="2862360" y="238320"/>
                <a:ext cx="563040" cy="2085840"/>
              </a:xfrm>
              <a:prstGeom prst="rect">
                <a:avLst/>
              </a:prstGeom>
            </p:spPr>
          </p:pic>
        </mc:Fallback>
      </mc:AlternateContent>
      <p:sp>
        <p:nvSpPr>
          <p:cNvPr id="2" name="TextBox 1"/>
          <p:cNvSpPr txBox="1"/>
          <p:nvPr/>
        </p:nvSpPr>
        <p:spPr>
          <a:xfrm>
            <a:off x="6164979" y="87868"/>
            <a:ext cx="2979021" cy="369332"/>
          </a:xfrm>
          <a:prstGeom prst="rect">
            <a:avLst/>
          </a:prstGeom>
          <a:noFill/>
        </p:spPr>
        <p:txBody>
          <a:bodyPr wrap="none" rtlCol="0">
            <a:spAutoFit/>
          </a:bodyPr>
          <a:lstStyle/>
          <a:p>
            <a:r>
              <a:rPr lang="en-US" dirty="0" smtClean="0">
                <a:solidFill>
                  <a:schemeClr val="bg1"/>
                </a:solidFill>
                <a:latin typeface="Gotham Black" pitchFamily="50" charset="0"/>
              </a:rPr>
              <a:t>[notes for days 2 and 3]</a:t>
            </a:r>
            <a:endParaRPr lang="en-US" dirty="0">
              <a:solidFill>
                <a:schemeClr val="bg1"/>
              </a:solidFill>
              <a:latin typeface="Gotham Black" pitchFamily="50" charset="0"/>
            </a:endParaRPr>
          </a:p>
        </p:txBody>
      </p:sp>
    </p:spTree>
    <p:custDataLst>
      <p:tags r:id="rId1"/>
    </p:custDataLst>
    <p:extLst>
      <p:ext uri="{BB962C8B-B14F-4D97-AF65-F5344CB8AC3E}">
        <p14:creationId xmlns:p14="http://schemas.microsoft.com/office/powerpoint/2010/main" val="5307467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1258193"/>
            <a:ext cx="8763000" cy="3847207"/>
          </a:xfrm>
          <a:prstGeom prst="rect">
            <a:avLst/>
          </a:prstGeom>
        </p:spPr>
        <p:txBody>
          <a:bodyPr wrap="square">
            <a:spAutoFit/>
          </a:bodyPr>
          <a:lstStyle/>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so if samples are prone to sampling error,</a:t>
            </a:r>
          </a:p>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why not conduct a census </a:t>
            </a:r>
            <a:r>
              <a:rPr lang="en-US" sz="3600" dirty="0" smtClean="0">
                <a:solidFill>
                  <a:schemeClr val="bg1"/>
                </a:solidFill>
                <a:effectLst>
                  <a:outerShdw blurRad="38100" dist="38100" dir="2700000" algn="tl">
                    <a:srgbClr val="000000">
                      <a:alpha val="43137"/>
                    </a:srgbClr>
                  </a:outerShdw>
                </a:effectLst>
                <a:latin typeface="Gotham Black" pitchFamily="50" charset="0"/>
              </a:rPr>
              <a:t>EVERY TIME?</a:t>
            </a:r>
          </a:p>
          <a:p>
            <a:pPr marL="0" lvl="1" algn="ctr">
              <a:buFontTx/>
              <a:buNone/>
            </a:pPr>
            <a:endParaRPr lang="en-US" sz="3600" dirty="0" smtClean="0">
              <a:solidFill>
                <a:schemeClr val="bg1"/>
              </a:solidFill>
              <a:effectLst>
                <a:outerShdw blurRad="38100" dist="38100" dir="2700000" algn="tl">
                  <a:srgbClr val="000000">
                    <a:alpha val="43137"/>
                  </a:srgbClr>
                </a:outerShdw>
              </a:effectLst>
              <a:latin typeface="Gotham Black" pitchFamily="50" charset="0"/>
            </a:endParaRPr>
          </a:p>
          <a:p>
            <a:pPr marL="0" lvl="1" algn="ctr">
              <a:buFontTx/>
              <a:buNone/>
            </a:pPr>
            <a:endParaRPr lang="en-US" sz="3600" dirty="0">
              <a:solidFill>
                <a:schemeClr val="bg1"/>
              </a:solidFill>
              <a:effectLst>
                <a:outerShdw blurRad="38100" dist="38100" dir="2700000" algn="tl">
                  <a:srgbClr val="000000">
                    <a:alpha val="43137"/>
                  </a:srgbClr>
                </a:outerShdw>
              </a:effectLst>
              <a:latin typeface="Gotham Black" pitchFamily="50" charset="0"/>
            </a:endParaRPr>
          </a:p>
          <a:p>
            <a:pPr marL="0" lvl="1" algn="ctr">
              <a:buFontTx/>
              <a:buNone/>
            </a:pPr>
            <a:r>
              <a:rPr lang="en-US" sz="3600" dirty="0" smtClean="0">
                <a:solidFill>
                  <a:schemeClr val="bg1"/>
                </a:solidFill>
                <a:effectLst>
                  <a:outerShdw blurRad="38100" dist="38100" dir="2700000" algn="tl">
                    <a:srgbClr val="000000">
                      <a:alpha val="43137"/>
                    </a:srgbClr>
                  </a:outerShdw>
                </a:effectLst>
                <a:latin typeface="Gotham Black" pitchFamily="50" charset="0"/>
              </a:rPr>
              <a:t>Taking a CENSUS of the population is (usually) time-consuming and (often) error-prone</a:t>
            </a:r>
          </a:p>
        </p:txBody>
      </p:sp>
    </p:spTree>
    <p:custDataLst>
      <p:tags r:id="rId1"/>
    </p:custDataLst>
    <p:extLst>
      <p:ext uri="{BB962C8B-B14F-4D97-AF65-F5344CB8AC3E}">
        <p14:creationId xmlns:p14="http://schemas.microsoft.com/office/powerpoint/2010/main" val="98426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 y="228600"/>
            <a:ext cx="8763000" cy="523220"/>
          </a:xfrm>
          <a:prstGeom prst="rect">
            <a:avLst/>
          </a:prstGeom>
        </p:spPr>
        <p:txBody>
          <a:bodyPr wrap="square">
            <a:spAutoFit/>
          </a:bodyPr>
          <a:lstStyle/>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Types of data – Numerical </a:t>
            </a:r>
            <a:r>
              <a:rPr lang="en-US" sz="2800" dirty="0" err="1" smtClean="0">
                <a:solidFill>
                  <a:schemeClr val="bg1"/>
                </a:solidFill>
                <a:effectLst>
                  <a:outerShdw blurRad="38100" dist="38100" dir="2700000" algn="tl">
                    <a:srgbClr val="000000">
                      <a:alpha val="43137"/>
                    </a:srgbClr>
                  </a:outerShdw>
                </a:effectLst>
                <a:latin typeface="Gotham Black" pitchFamily="50" charset="0"/>
              </a:rPr>
              <a:t>vs</a:t>
            </a:r>
            <a:r>
              <a:rPr lang="en-US" sz="2800" dirty="0" smtClean="0">
                <a:solidFill>
                  <a:schemeClr val="bg1"/>
                </a:solidFill>
                <a:effectLst>
                  <a:outerShdw blurRad="38100" dist="38100" dir="2700000" algn="tl">
                    <a:srgbClr val="000000">
                      <a:alpha val="43137"/>
                    </a:srgbClr>
                  </a:outerShdw>
                </a:effectLst>
                <a:latin typeface="Gotham Black" pitchFamily="50" charset="0"/>
              </a:rPr>
              <a:t> Categorical</a:t>
            </a:r>
          </a:p>
        </p:txBody>
      </p:sp>
      <p:graphicFrame>
        <p:nvGraphicFramePr>
          <p:cNvPr id="4" name="Table 3"/>
          <p:cNvGraphicFramePr>
            <a:graphicFrameLocks noGrp="1"/>
          </p:cNvGraphicFramePr>
          <p:nvPr>
            <p:extLst>
              <p:ext uri="{D42A27DB-BD31-4B8C-83A1-F6EECF244321}">
                <p14:modId xmlns:p14="http://schemas.microsoft.com/office/powerpoint/2010/main" val="1685444343"/>
              </p:ext>
            </p:extLst>
          </p:nvPr>
        </p:nvGraphicFramePr>
        <p:xfrm>
          <a:off x="304800" y="3870960"/>
          <a:ext cx="8534400" cy="2072640"/>
        </p:xfrm>
        <a:graphic>
          <a:graphicData uri="http://schemas.openxmlformats.org/drawingml/2006/table">
            <a:tbl>
              <a:tblPr firstRow="1" bandRow="1">
                <a:tableStyleId>{5C22544A-7EE6-4342-B048-85BDC9FD1C3A}</a:tableStyleId>
              </a:tblPr>
              <a:tblGrid>
                <a:gridCol w="1295399"/>
                <a:gridCol w="1600200"/>
                <a:gridCol w="762001"/>
                <a:gridCol w="1219200"/>
                <a:gridCol w="1219200"/>
                <a:gridCol w="1219200"/>
                <a:gridCol w="1219200"/>
              </a:tblGrid>
              <a:tr h="323850">
                <a:tc>
                  <a:txBody>
                    <a:bodyPr/>
                    <a:lstStyle/>
                    <a:p>
                      <a:r>
                        <a:rPr lang="en-US" sz="1600" b="0" dirty="0" smtClean="0">
                          <a:effectLst>
                            <a:outerShdw blurRad="38100" dist="38100" dir="2700000" algn="tl">
                              <a:srgbClr val="000000">
                                <a:alpha val="43137"/>
                              </a:srgbClr>
                            </a:outerShdw>
                          </a:effectLst>
                          <a:latin typeface="Gotham Black" pitchFamily="50" charset="0"/>
                        </a:rPr>
                        <a:t>Name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Job Type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Age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Gender</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Race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Salary</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Zip Code</a:t>
                      </a:r>
                      <a:endParaRPr lang="en-US" sz="1600" b="0" dirty="0">
                        <a:effectLst>
                          <a:outerShdw blurRad="38100" dist="38100" dir="2700000" algn="tl">
                            <a:srgbClr val="000000">
                              <a:alpha val="43137"/>
                            </a:srgbClr>
                          </a:outerShdw>
                        </a:effectLst>
                        <a:latin typeface="Gotham Black" pitchFamily="50" charset="0"/>
                      </a:endParaRPr>
                    </a:p>
                  </a:txBody>
                  <a:tcPr/>
                </a:tc>
              </a:tr>
              <a:tr h="552450">
                <a:tc>
                  <a:txBody>
                    <a:bodyPr/>
                    <a:lstStyle/>
                    <a:p>
                      <a:r>
                        <a:rPr lang="en-US" sz="1600" dirty="0" smtClean="0">
                          <a:latin typeface="Gotham Medium" pitchFamily="50" charset="0"/>
                        </a:rPr>
                        <a:t>Jose</a:t>
                      </a:r>
                      <a:r>
                        <a:rPr lang="en-US" sz="1600" baseline="0" dirty="0" smtClean="0">
                          <a:latin typeface="Gotham Medium" pitchFamily="50" charset="0"/>
                        </a:rPr>
                        <a:t> </a:t>
                      </a:r>
                      <a:r>
                        <a:rPr lang="en-US" sz="1600" baseline="0" dirty="0" err="1" smtClean="0">
                          <a:latin typeface="Gotham Medium" pitchFamily="50" charset="0"/>
                        </a:rPr>
                        <a:t>Cedillo</a:t>
                      </a:r>
                      <a:endParaRPr lang="en-US" sz="1600" dirty="0">
                        <a:latin typeface="Gotham Medium" pitchFamily="50" charset="0"/>
                      </a:endParaRPr>
                    </a:p>
                  </a:txBody>
                  <a:tcPr/>
                </a:tc>
                <a:tc>
                  <a:txBody>
                    <a:bodyPr/>
                    <a:lstStyle/>
                    <a:p>
                      <a:r>
                        <a:rPr lang="en-US" sz="1600" dirty="0" smtClean="0">
                          <a:latin typeface="Gotham Medium" pitchFamily="50" charset="0"/>
                        </a:rPr>
                        <a:t>Technical</a:t>
                      </a:r>
                      <a:endParaRPr lang="en-US" sz="1600" dirty="0">
                        <a:latin typeface="Gotham Medium" pitchFamily="50" charset="0"/>
                      </a:endParaRPr>
                    </a:p>
                  </a:txBody>
                  <a:tcPr/>
                </a:tc>
                <a:tc>
                  <a:txBody>
                    <a:bodyPr/>
                    <a:lstStyle/>
                    <a:p>
                      <a:r>
                        <a:rPr lang="en-US" sz="1600" dirty="0" smtClean="0">
                          <a:latin typeface="Gotham Medium" pitchFamily="50" charset="0"/>
                        </a:rPr>
                        <a:t>27</a:t>
                      </a:r>
                      <a:endParaRPr lang="en-US" sz="1600" dirty="0">
                        <a:latin typeface="Gotham Medium" pitchFamily="50" charset="0"/>
                      </a:endParaRPr>
                    </a:p>
                  </a:txBody>
                  <a:tcPr/>
                </a:tc>
                <a:tc>
                  <a:txBody>
                    <a:bodyPr/>
                    <a:lstStyle/>
                    <a:p>
                      <a:r>
                        <a:rPr lang="en-US" sz="1600" dirty="0" smtClean="0">
                          <a:latin typeface="Gotham Medium" pitchFamily="50" charset="0"/>
                        </a:rPr>
                        <a:t>Male</a:t>
                      </a:r>
                      <a:endParaRPr lang="en-US" sz="1600" dirty="0">
                        <a:latin typeface="Gotham Medium" pitchFamily="50" charset="0"/>
                      </a:endParaRPr>
                    </a:p>
                  </a:txBody>
                  <a:tcPr/>
                </a:tc>
                <a:tc>
                  <a:txBody>
                    <a:bodyPr/>
                    <a:lstStyle/>
                    <a:p>
                      <a:r>
                        <a:rPr lang="en-US" sz="1600" dirty="0" smtClean="0">
                          <a:latin typeface="Gotham Medium" pitchFamily="50" charset="0"/>
                        </a:rPr>
                        <a:t>Hispanic</a:t>
                      </a:r>
                      <a:endParaRPr lang="en-US" sz="1600" dirty="0">
                        <a:latin typeface="Gotham Medium" pitchFamily="50" charset="0"/>
                      </a:endParaRPr>
                    </a:p>
                  </a:txBody>
                  <a:tcPr/>
                </a:tc>
                <a:tc>
                  <a:txBody>
                    <a:bodyPr/>
                    <a:lstStyle/>
                    <a:p>
                      <a:r>
                        <a:rPr lang="en-US" sz="1600" dirty="0" smtClean="0">
                          <a:latin typeface="Gotham Medium" pitchFamily="50" charset="0"/>
                        </a:rPr>
                        <a:t>52,300</a:t>
                      </a:r>
                      <a:endParaRPr lang="en-US" sz="1600" dirty="0">
                        <a:latin typeface="Gotham Medium" pitchFamily="50" charset="0"/>
                      </a:endParaRPr>
                    </a:p>
                  </a:txBody>
                  <a:tcPr/>
                </a:tc>
                <a:tc>
                  <a:txBody>
                    <a:bodyPr/>
                    <a:lstStyle/>
                    <a:p>
                      <a:r>
                        <a:rPr lang="en-US" sz="1600" dirty="0" smtClean="0">
                          <a:latin typeface="Gotham Medium" pitchFamily="50" charset="0"/>
                        </a:rPr>
                        <a:t>90630</a:t>
                      </a:r>
                      <a:endParaRPr lang="en-US" sz="1600" dirty="0">
                        <a:latin typeface="Gotham Medium" pitchFamily="50" charset="0"/>
                      </a:endParaRPr>
                    </a:p>
                  </a:txBody>
                  <a:tcPr/>
                </a:tc>
              </a:tr>
              <a:tr h="552450">
                <a:tc>
                  <a:txBody>
                    <a:bodyPr/>
                    <a:lstStyle/>
                    <a:p>
                      <a:r>
                        <a:rPr lang="en-US" sz="1600" dirty="0" smtClean="0">
                          <a:latin typeface="Gotham Medium" pitchFamily="50" charset="0"/>
                        </a:rPr>
                        <a:t>Amanda Childers</a:t>
                      </a:r>
                      <a:endParaRPr lang="en-US" sz="1600" dirty="0">
                        <a:latin typeface="Gotham Medium" pitchFamily="50" charset="0"/>
                      </a:endParaRPr>
                    </a:p>
                  </a:txBody>
                  <a:tcPr/>
                </a:tc>
                <a:tc>
                  <a:txBody>
                    <a:bodyPr/>
                    <a:lstStyle/>
                    <a:p>
                      <a:r>
                        <a:rPr lang="en-US" sz="1600" dirty="0" smtClean="0">
                          <a:latin typeface="Gotham Medium" pitchFamily="50" charset="0"/>
                        </a:rPr>
                        <a:t>Clerical</a:t>
                      </a:r>
                      <a:endParaRPr lang="en-US" sz="1600" dirty="0">
                        <a:latin typeface="Gotham Medium" pitchFamily="50" charset="0"/>
                      </a:endParaRPr>
                    </a:p>
                  </a:txBody>
                  <a:tcPr/>
                </a:tc>
                <a:tc>
                  <a:txBody>
                    <a:bodyPr/>
                    <a:lstStyle/>
                    <a:p>
                      <a:r>
                        <a:rPr lang="en-US" sz="1600" dirty="0" smtClean="0">
                          <a:latin typeface="Gotham Medium" pitchFamily="50" charset="0"/>
                        </a:rPr>
                        <a:t>42</a:t>
                      </a:r>
                      <a:endParaRPr lang="en-US" sz="1600" dirty="0">
                        <a:latin typeface="Gotham Medium" pitchFamily="50" charset="0"/>
                      </a:endParaRPr>
                    </a:p>
                  </a:txBody>
                  <a:tcPr/>
                </a:tc>
                <a:tc>
                  <a:txBody>
                    <a:bodyPr/>
                    <a:lstStyle/>
                    <a:p>
                      <a:r>
                        <a:rPr lang="en-US" sz="1600" dirty="0" smtClean="0">
                          <a:latin typeface="Gotham Medium" pitchFamily="50" charset="0"/>
                        </a:rPr>
                        <a:t>Female</a:t>
                      </a:r>
                      <a:endParaRPr lang="en-US" sz="1600" dirty="0">
                        <a:latin typeface="Gotham Medium" pitchFamily="50" charset="0"/>
                      </a:endParaRPr>
                    </a:p>
                  </a:txBody>
                  <a:tcPr/>
                </a:tc>
                <a:tc>
                  <a:txBody>
                    <a:bodyPr/>
                    <a:lstStyle/>
                    <a:p>
                      <a:r>
                        <a:rPr lang="en-US" sz="1600" dirty="0" smtClean="0">
                          <a:latin typeface="Gotham Medium" pitchFamily="50" charset="0"/>
                        </a:rPr>
                        <a:t>White</a:t>
                      </a:r>
                      <a:endParaRPr lang="en-US" sz="1600" dirty="0">
                        <a:latin typeface="Gotham Medium" pitchFamily="50" charset="0"/>
                      </a:endParaRPr>
                    </a:p>
                  </a:txBody>
                  <a:tcPr/>
                </a:tc>
                <a:tc>
                  <a:txBody>
                    <a:bodyPr/>
                    <a:lstStyle/>
                    <a:p>
                      <a:r>
                        <a:rPr lang="en-US" sz="1600" dirty="0" smtClean="0">
                          <a:latin typeface="Gotham Medium" pitchFamily="50" charset="0"/>
                        </a:rPr>
                        <a:t>27,500</a:t>
                      </a:r>
                      <a:endParaRPr lang="en-US" sz="1600" dirty="0">
                        <a:latin typeface="Gotham Medium" pitchFamily="50" charset="0"/>
                      </a:endParaRPr>
                    </a:p>
                  </a:txBody>
                  <a:tcPr/>
                </a:tc>
                <a:tc>
                  <a:txBody>
                    <a:bodyPr/>
                    <a:lstStyle/>
                    <a:p>
                      <a:r>
                        <a:rPr lang="en-US" sz="1600" dirty="0" smtClean="0">
                          <a:latin typeface="Gotham Medium" pitchFamily="50" charset="0"/>
                        </a:rPr>
                        <a:t>90521</a:t>
                      </a:r>
                      <a:endParaRPr lang="en-US" sz="1600" dirty="0">
                        <a:latin typeface="Gotham Medium" pitchFamily="50" charset="0"/>
                      </a:endParaRPr>
                    </a:p>
                  </a:txBody>
                  <a:tcPr/>
                </a:tc>
              </a:tr>
              <a:tr h="552450">
                <a:tc>
                  <a:txBody>
                    <a:bodyPr/>
                    <a:lstStyle/>
                    <a:p>
                      <a:r>
                        <a:rPr lang="en-US" sz="1600" dirty="0" smtClean="0">
                          <a:latin typeface="Gotham Medium" pitchFamily="50" charset="0"/>
                        </a:rPr>
                        <a:t>Tonia</a:t>
                      </a:r>
                    </a:p>
                    <a:p>
                      <a:r>
                        <a:rPr lang="en-US" sz="1600" dirty="0" smtClean="0">
                          <a:latin typeface="Gotham Medium" pitchFamily="50" charset="0"/>
                        </a:rPr>
                        <a:t>Chen</a:t>
                      </a:r>
                      <a:endParaRPr lang="en-US" sz="1600" dirty="0">
                        <a:latin typeface="Gotham Medium" pitchFamily="50" charset="0"/>
                      </a:endParaRPr>
                    </a:p>
                  </a:txBody>
                  <a:tcPr/>
                </a:tc>
                <a:tc>
                  <a:txBody>
                    <a:bodyPr/>
                    <a:lstStyle/>
                    <a:p>
                      <a:r>
                        <a:rPr lang="en-US" sz="1600" dirty="0" smtClean="0">
                          <a:latin typeface="Gotham Medium" pitchFamily="50" charset="0"/>
                        </a:rPr>
                        <a:t>Management</a:t>
                      </a:r>
                      <a:endParaRPr lang="en-US" sz="1600" dirty="0">
                        <a:latin typeface="Gotham Medium" pitchFamily="50" charset="0"/>
                      </a:endParaRPr>
                    </a:p>
                  </a:txBody>
                  <a:tcPr/>
                </a:tc>
                <a:tc>
                  <a:txBody>
                    <a:bodyPr/>
                    <a:lstStyle/>
                    <a:p>
                      <a:r>
                        <a:rPr lang="en-US" sz="1600" dirty="0" smtClean="0">
                          <a:latin typeface="Gotham Medium" pitchFamily="50" charset="0"/>
                        </a:rPr>
                        <a:t>51</a:t>
                      </a:r>
                      <a:endParaRPr lang="en-US" sz="1600" dirty="0">
                        <a:latin typeface="Gotham Medium" pitchFamily="50" charset="0"/>
                      </a:endParaRPr>
                    </a:p>
                  </a:txBody>
                  <a:tcPr/>
                </a:tc>
                <a:tc>
                  <a:txBody>
                    <a:bodyPr/>
                    <a:lstStyle/>
                    <a:p>
                      <a:r>
                        <a:rPr lang="en-US" sz="1600" dirty="0" smtClean="0">
                          <a:latin typeface="Gotham Medium" pitchFamily="50" charset="0"/>
                        </a:rPr>
                        <a:t>Female</a:t>
                      </a:r>
                      <a:endParaRPr lang="en-US" sz="1600" dirty="0">
                        <a:latin typeface="Gotham Medium" pitchFamily="50" charset="0"/>
                      </a:endParaRPr>
                    </a:p>
                  </a:txBody>
                  <a:tcPr/>
                </a:tc>
                <a:tc>
                  <a:txBody>
                    <a:bodyPr/>
                    <a:lstStyle/>
                    <a:p>
                      <a:r>
                        <a:rPr lang="en-US" sz="1600" dirty="0" smtClean="0">
                          <a:latin typeface="Gotham Medium" pitchFamily="50" charset="0"/>
                        </a:rPr>
                        <a:t>Asian</a:t>
                      </a:r>
                      <a:endParaRPr lang="en-US" sz="1600" dirty="0">
                        <a:latin typeface="Gotham Medium" pitchFamily="50" charset="0"/>
                      </a:endParaRPr>
                    </a:p>
                  </a:txBody>
                  <a:tcPr/>
                </a:tc>
                <a:tc>
                  <a:txBody>
                    <a:bodyPr/>
                    <a:lstStyle/>
                    <a:p>
                      <a:r>
                        <a:rPr lang="en-US" sz="1600" dirty="0" smtClean="0">
                          <a:latin typeface="Gotham Medium" pitchFamily="50" charset="0"/>
                        </a:rPr>
                        <a:t>83,600</a:t>
                      </a:r>
                      <a:endParaRPr lang="en-US" sz="1600" dirty="0">
                        <a:latin typeface="Gotham Medium" pitchFamily="50" charset="0"/>
                      </a:endParaRPr>
                    </a:p>
                  </a:txBody>
                  <a:tcPr/>
                </a:tc>
                <a:tc>
                  <a:txBody>
                    <a:bodyPr/>
                    <a:lstStyle/>
                    <a:p>
                      <a:r>
                        <a:rPr lang="en-US" sz="1600" dirty="0" smtClean="0">
                          <a:latin typeface="Gotham Medium" pitchFamily="50" charset="0"/>
                        </a:rPr>
                        <a:t>90629</a:t>
                      </a:r>
                      <a:endParaRPr lang="en-US" sz="1600" dirty="0">
                        <a:latin typeface="Gotham Medium" pitchFamily="50" charset="0"/>
                      </a:endParaRPr>
                    </a:p>
                  </a:txBody>
                  <a:tcPr/>
                </a:tc>
              </a:tr>
            </a:tbl>
          </a:graphicData>
        </a:graphic>
      </p:graphicFrame>
      <mc:AlternateContent xmlns:mc="http://schemas.openxmlformats.org/markup-compatibility/2006" xmlns:p14="http://schemas.microsoft.com/office/powerpoint/2010/main">
        <mc:Choice Requires="p14">
          <p:contentPart p14:bwMode="auto" r:id="rId3">
            <p14:nvContentPartPr>
              <p14:cNvPr id="58" name="Ink 57"/>
              <p14:cNvContentPartPr/>
              <p14:nvPr/>
            </p14:nvContentPartPr>
            <p14:xfrm>
              <a:off x="766738" y="3350830"/>
              <a:ext cx="7578360" cy="349560"/>
            </p14:xfrm>
          </p:contentPart>
        </mc:Choice>
        <mc:Fallback xmlns="">
          <p:pic>
            <p:nvPicPr>
              <p:cNvPr id="58" name="Ink 57"/>
              <p:cNvPicPr/>
              <p:nvPr/>
            </p:nvPicPr>
            <p:blipFill>
              <a:blip r:embed="rId4"/>
              <a:stretch>
                <a:fillRect/>
              </a:stretch>
            </p:blipFill>
            <p:spPr>
              <a:xfrm>
                <a:off x="751618" y="3336790"/>
                <a:ext cx="7604280" cy="378000"/>
              </a:xfrm>
              <a:prstGeom prst="rect">
                <a:avLst/>
              </a:prstGeom>
            </p:spPr>
          </p:pic>
        </mc:Fallback>
      </mc:AlternateContent>
      <p:sp>
        <p:nvSpPr>
          <p:cNvPr id="63" name="TextBox 62"/>
          <p:cNvSpPr txBox="1"/>
          <p:nvPr/>
        </p:nvSpPr>
        <p:spPr>
          <a:xfrm>
            <a:off x="304800" y="1066800"/>
            <a:ext cx="8458200" cy="1692771"/>
          </a:xfrm>
          <a:prstGeom prst="rect">
            <a:avLst/>
          </a:prstGeom>
          <a:noFill/>
        </p:spPr>
        <p:txBody>
          <a:bodyPr wrap="square" rtlCol="0">
            <a:spAutoFit/>
          </a:bodyPr>
          <a:lstStyle/>
          <a:p>
            <a:r>
              <a:rPr lang="en-US" sz="2800" dirty="0" smtClean="0">
                <a:solidFill>
                  <a:schemeClr val="bg1"/>
                </a:solidFill>
                <a:latin typeface="Gotham Black" pitchFamily="50" charset="0"/>
              </a:rPr>
              <a:t>Numerical</a:t>
            </a:r>
            <a:r>
              <a:rPr lang="en-US" sz="2400" dirty="0" smtClean="0">
                <a:solidFill>
                  <a:schemeClr val="bg1"/>
                </a:solidFill>
                <a:latin typeface="Gotham Medium" pitchFamily="50" charset="0"/>
              </a:rPr>
              <a:t>: Does it make sense to take an average?</a:t>
            </a:r>
          </a:p>
          <a:p>
            <a:endParaRPr lang="en-US" sz="2400" dirty="0">
              <a:solidFill>
                <a:schemeClr val="bg1"/>
              </a:solidFill>
              <a:latin typeface="Gotham Medium" pitchFamily="50" charset="0"/>
            </a:endParaRPr>
          </a:p>
          <a:p>
            <a:r>
              <a:rPr lang="en-US" sz="2800" dirty="0" err="1" smtClean="0">
                <a:solidFill>
                  <a:schemeClr val="bg1"/>
                </a:solidFill>
                <a:latin typeface="Gotham Black" pitchFamily="50" charset="0"/>
              </a:rPr>
              <a:t>Catergorical</a:t>
            </a:r>
            <a:r>
              <a:rPr lang="en-US" sz="2400" dirty="0" smtClean="0">
                <a:solidFill>
                  <a:schemeClr val="bg1"/>
                </a:solidFill>
                <a:latin typeface="Gotham Medium" pitchFamily="50" charset="0"/>
              </a:rPr>
              <a:t>: Cannot take an average, but we CAN take a proportion (or percentage) of…</a:t>
            </a:r>
            <a:endParaRPr lang="en-US" sz="2400" dirty="0">
              <a:solidFill>
                <a:schemeClr val="bg1"/>
              </a:solidFill>
              <a:latin typeface="Gotham Medium" pitchFamily="50" charset="0"/>
            </a:endParaRPr>
          </a:p>
        </p:txBody>
      </p:sp>
    </p:spTree>
    <p:custDataLst>
      <p:tags r:id="rId1"/>
    </p:custDataLst>
    <p:extLst>
      <p:ext uri="{BB962C8B-B14F-4D97-AF65-F5344CB8AC3E}">
        <p14:creationId xmlns:p14="http://schemas.microsoft.com/office/powerpoint/2010/main" val="98426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382000" cy="2677656"/>
          </a:xfrm>
          <a:prstGeom prst="rect">
            <a:avLst/>
          </a:prstGeom>
          <a:noFill/>
        </p:spPr>
        <p:txBody>
          <a:bodyPr wrap="square" rtlCol="0">
            <a:spAutoFit/>
          </a:bodyPr>
          <a:lstStyle/>
          <a:p>
            <a:r>
              <a:rPr lang="en-US" sz="2400" dirty="0">
                <a:solidFill>
                  <a:srgbClr val="FFFFFF"/>
                </a:solidFill>
                <a:latin typeface="Adelle Rg" pitchFamily="50" charset="0"/>
              </a:rPr>
              <a:t>A research group wishes to know the mean GPA of all 2600(</a:t>
            </a:r>
            <a:r>
              <a:rPr lang="en-US" sz="2400" dirty="0" err="1">
                <a:solidFill>
                  <a:srgbClr val="FFFFFF"/>
                </a:solidFill>
                <a:latin typeface="Adelle Rg" pitchFamily="50" charset="0"/>
              </a:rPr>
              <a:t>ish</a:t>
            </a:r>
            <a:r>
              <a:rPr lang="en-US" sz="2400" dirty="0">
                <a:solidFill>
                  <a:srgbClr val="FFFFFF"/>
                </a:solidFill>
                <a:latin typeface="Adelle Rg" pitchFamily="50" charset="0"/>
              </a:rPr>
              <a:t>) students at Podunk High School.  To estimate this, they take a random sample of 189 students that are enrolled in Pre-AP/AP math classes, and pull those records.  The mean GPA of the students in the sample is 3.38.  According to the school registrar, the GPA of all 2600(</a:t>
            </a:r>
            <a:r>
              <a:rPr lang="en-US" sz="2400" dirty="0" err="1">
                <a:solidFill>
                  <a:srgbClr val="FFFFFF"/>
                </a:solidFill>
                <a:latin typeface="Adelle Rg" pitchFamily="50" charset="0"/>
              </a:rPr>
              <a:t>ish</a:t>
            </a:r>
            <a:r>
              <a:rPr lang="en-US" sz="2400" dirty="0">
                <a:solidFill>
                  <a:srgbClr val="FFFFFF"/>
                </a:solidFill>
                <a:latin typeface="Adelle Rg" pitchFamily="50" charset="0"/>
              </a:rPr>
              <a:t>) students at Podunk High School is 3.09. </a:t>
            </a:r>
          </a:p>
        </p:txBody>
      </p:sp>
      <p:sp>
        <p:nvSpPr>
          <p:cNvPr id="3" name="TextBox 2"/>
          <p:cNvSpPr txBox="1"/>
          <p:nvPr/>
        </p:nvSpPr>
        <p:spPr>
          <a:xfrm>
            <a:off x="228600" y="2743211"/>
            <a:ext cx="7543800" cy="3323987"/>
          </a:xfrm>
          <a:prstGeom prst="rect">
            <a:avLst/>
          </a:prstGeom>
          <a:noFill/>
        </p:spPr>
        <p:txBody>
          <a:bodyPr wrap="square" rtlCol="0">
            <a:spAutoFit/>
          </a:bodyPr>
          <a:lstStyle/>
          <a:p>
            <a:pPr>
              <a:lnSpc>
                <a:spcPct val="150000"/>
              </a:lnSpc>
            </a:pPr>
            <a:r>
              <a:rPr lang="en-US" sz="2800" b="1" dirty="0" smtClean="0">
                <a:solidFill>
                  <a:srgbClr val="FFFFFF"/>
                </a:solidFill>
                <a:latin typeface="Adelle Rg" pitchFamily="50" charset="0"/>
              </a:rPr>
              <a:t>Identify the following</a:t>
            </a:r>
            <a:r>
              <a:rPr lang="en-US" sz="2800" dirty="0" smtClean="0">
                <a:solidFill>
                  <a:srgbClr val="FFFFFF"/>
                </a:solidFill>
                <a:latin typeface="Adelle Rg" pitchFamily="50" charset="0"/>
              </a:rPr>
              <a:t> </a:t>
            </a:r>
          </a:p>
          <a:p>
            <a:pPr marL="514350" indent="-514350">
              <a:lnSpc>
                <a:spcPct val="150000"/>
              </a:lnSpc>
              <a:buFont typeface="+mj-lt"/>
              <a:buAutoNum type="alphaLcParenR"/>
            </a:pPr>
            <a:r>
              <a:rPr lang="en-US" sz="2800" dirty="0" smtClean="0">
                <a:solidFill>
                  <a:srgbClr val="FFFFFF"/>
                </a:solidFill>
                <a:latin typeface="Adelle Rg" pitchFamily="50" charset="0"/>
              </a:rPr>
              <a:t>Population (of interest):</a:t>
            </a:r>
          </a:p>
          <a:p>
            <a:pPr marL="514350" indent="-514350">
              <a:lnSpc>
                <a:spcPct val="150000"/>
              </a:lnSpc>
              <a:buFont typeface="+mj-lt"/>
              <a:buAutoNum type="alphaLcParenR"/>
            </a:pPr>
            <a:r>
              <a:rPr lang="en-US" sz="2800" dirty="0" smtClean="0">
                <a:solidFill>
                  <a:srgbClr val="FFFFFF"/>
                </a:solidFill>
                <a:latin typeface="Adelle Rg" pitchFamily="50" charset="0"/>
              </a:rPr>
              <a:t>Parameter of interest:</a:t>
            </a:r>
          </a:p>
          <a:p>
            <a:pPr marL="514350" indent="-514350">
              <a:lnSpc>
                <a:spcPct val="150000"/>
              </a:lnSpc>
              <a:buFont typeface="+mj-lt"/>
              <a:buAutoNum type="alphaLcParenR"/>
            </a:pPr>
            <a:r>
              <a:rPr lang="en-US" sz="2800" dirty="0" smtClean="0">
                <a:solidFill>
                  <a:srgbClr val="FFFFFF"/>
                </a:solidFill>
                <a:latin typeface="Adelle Rg" pitchFamily="50" charset="0"/>
              </a:rPr>
              <a:t>Sampling frame:</a:t>
            </a:r>
          </a:p>
          <a:p>
            <a:pPr marL="514350" indent="-514350">
              <a:lnSpc>
                <a:spcPct val="150000"/>
              </a:lnSpc>
              <a:buFont typeface="+mj-lt"/>
              <a:buAutoNum type="alphaLcParenR"/>
            </a:pPr>
            <a:r>
              <a:rPr lang="en-US" sz="2800" dirty="0" smtClean="0">
                <a:solidFill>
                  <a:srgbClr val="FFFFFF"/>
                </a:solidFill>
                <a:latin typeface="Adelle Rg" pitchFamily="50" charset="0"/>
              </a:rPr>
              <a:t>Sample:</a:t>
            </a:r>
            <a:endParaRPr lang="en-US" sz="2800" dirty="0">
              <a:solidFill>
                <a:srgbClr val="FFFFFF"/>
              </a:solidFill>
              <a:latin typeface="Adelle Rg" pitchFamily="50" charset="0"/>
            </a:endParaRPr>
          </a:p>
        </p:txBody>
      </p:sp>
      <p:sp>
        <p:nvSpPr>
          <p:cNvPr id="4" name="TextBox 3"/>
          <p:cNvSpPr txBox="1"/>
          <p:nvPr/>
        </p:nvSpPr>
        <p:spPr>
          <a:xfrm>
            <a:off x="4800600" y="3323998"/>
            <a:ext cx="3482235" cy="646331"/>
          </a:xfrm>
          <a:prstGeom prst="rect">
            <a:avLst/>
          </a:prstGeom>
          <a:noFill/>
        </p:spPr>
        <p:txBody>
          <a:bodyPr wrap="none" rtlCol="0">
            <a:spAutoFit/>
          </a:bodyPr>
          <a:lstStyle/>
          <a:p>
            <a:r>
              <a:rPr lang="en-US" dirty="0" smtClean="0">
                <a:solidFill>
                  <a:srgbClr val="FFFF00"/>
                </a:solidFill>
                <a:latin typeface="Gotham Medium" pitchFamily="50" charset="0"/>
              </a:rPr>
              <a:t>(</a:t>
            </a:r>
            <a:r>
              <a:rPr lang="en-US" u="sng" dirty="0" smtClean="0">
                <a:solidFill>
                  <a:srgbClr val="FFFF00"/>
                </a:solidFill>
                <a:latin typeface="Gotham Medium" pitchFamily="50" charset="0"/>
              </a:rPr>
              <a:t>WHO</a:t>
            </a:r>
            <a:r>
              <a:rPr lang="en-US" dirty="0" smtClean="0">
                <a:solidFill>
                  <a:srgbClr val="FFFF00"/>
                </a:solidFill>
                <a:latin typeface="Gotham Medium" pitchFamily="50" charset="0"/>
              </a:rPr>
              <a:t> are we interested in?)</a:t>
            </a:r>
          </a:p>
          <a:p>
            <a:r>
              <a:rPr lang="en-US" dirty="0" smtClean="0">
                <a:solidFill>
                  <a:srgbClr val="FFFF00"/>
                </a:solidFill>
                <a:latin typeface="Gotham Medium" pitchFamily="50" charset="0"/>
              </a:rPr>
              <a:t>ALL students at PHS</a:t>
            </a:r>
            <a:endParaRPr lang="en-US" dirty="0">
              <a:solidFill>
                <a:srgbClr val="FFFF00"/>
              </a:solidFill>
              <a:latin typeface="Gotham Medium" pitchFamily="50" charset="0"/>
            </a:endParaRPr>
          </a:p>
        </p:txBody>
      </p:sp>
      <p:sp>
        <p:nvSpPr>
          <p:cNvPr id="5" name="TextBox 4"/>
          <p:cNvSpPr txBox="1"/>
          <p:nvPr/>
        </p:nvSpPr>
        <p:spPr>
          <a:xfrm>
            <a:off x="4478352" y="4049267"/>
            <a:ext cx="4127668" cy="646331"/>
          </a:xfrm>
          <a:prstGeom prst="rect">
            <a:avLst/>
          </a:prstGeom>
          <a:noFill/>
        </p:spPr>
        <p:txBody>
          <a:bodyPr wrap="none" rtlCol="0">
            <a:spAutoFit/>
          </a:bodyPr>
          <a:lstStyle/>
          <a:p>
            <a:r>
              <a:rPr lang="en-US" dirty="0" smtClean="0">
                <a:solidFill>
                  <a:srgbClr val="FFFF00"/>
                </a:solidFill>
                <a:latin typeface="Gotham Medium" pitchFamily="50" charset="0"/>
              </a:rPr>
              <a:t>(</a:t>
            </a:r>
            <a:r>
              <a:rPr lang="en-US" u="sng" dirty="0" smtClean="0">
                <a:solidFill>
                  <a:srgbClr val="FFFF00"/>
                </a:solidFill>
                <a:latin typeface="Gotham Medium" pitchFamily="50" charset="0"/>
              </a:rPr>
              <a:t>WHAT</a:t>
            </a:r>
            <a:r>
              <a:rPr lang="en-US" dirty="0" smtClean="0">
                <a:solidFill>
                  <a:srgbClr val="FFFF00"/>
                </a:solidFill>
                <a:latin typeface="Gotham Medium" pitchFamily="50" charset="0"/>
              </a:rPr>
              <a:t> are we interested in?)</a:t>
            </a:r>
          </a:p>
          <a:p>
            <a:r>
              <a:rPr lang="en-US" dirty="0" smtClean="0">
                <a:solidFill>
                  <a:srgbClr val="FFFF00"/>
                </a:solidFill>
                <a:latin typeface="Gotham Medium" pitchFamily="50" charset="0"/>
              </a:rPr>
              <a:t>Mean GPA of ALL students at PHS</a:t>
            </a:r>
            <a:endParaRPr lang="en-US" dirty="0">
              <a:solidFill>
                <a:srgbClr val="FFFF00"/>
              </a:solidFill>
              <a:latin typeface="Gotham Medium" pitchFamily="50" charset="0"/>
            </a:endParaRPr>
          </a:p>
        </p:txBody>
      </p:sp>
      <p:sp>
        <p:nvSpPr>
          <p:cNvPr id="6" name="TextBox 5"/>
          <p:cNvSpPr txBox="1"/>
          <p:nvPr/>
        </p:nvSpPr>
        <p:spPr>
          <a:xfrm>
            <a:off x="3581400" y="4771798"/>
            <a:ext cx="4892430" cy="646331"/>
          </a:xfrm>
          <a:prstGeom prst="rect">
            <a:avLst/>
          </a:prstGeom>
          <a:noFill/>
        </p:spPr>
        <p:txBody>
          <a:bodyPr wrap="none" rtlCol="0">
            <a:spAutoFit/>
          </a:bodyPr>
          <a:lstStyle/>
          <a:p>
            <a:r>
              <a:rPr lang="en-US" dirty="0" smtClean="0">
                <a:solidFill>
                  <a:srgbClr val="FFFF00"/>
                </a:solidFill>
                <a:latin typeface="Gotham Medium" pitchFamily="50" charset="0"/>
              </a:rPr>
              <a:t>(who had a CHANCE of being selected?)</a:t>
            </a:r>
          </a:p>
          <a:p>
            <a:r>
              <a:rPr lang="en-US" dirty="0" smtClean="0">
                <a:solidFill>
                  <a:srgbClr val="FFFF00"/>
                </a:solidFill>
                <a:latin typeface="Gotham Medium" pitchFamily="50" charset="0"/>
              </a:rPr>
              <a:t>All students enrolled in Pre-AP/AP Math</a:t>
            </a:r>
            <a:endParaRPr lang="en-US" dirty="0">
              <a:solidFill>
                <a:srgbClr val="FFFF00"/>
              </a:solidFill>
              <a:latin typeface="Gotham Medium" pitchFamily="50" charset="0"/>
            </a:endParaRPr>
          </a:p>
        </p:txBody>
      </p:sp>
      <p:sp>
        <p:nvSpPr>
          <p:cNvPr id="7" name="TextBox 6"/>
          <p:cNvSpPr txBox="1"/>
          <p:nvPr/>
        </p:nvSpPr>
        <p:spPr>
          <a:xfrm>
            <a:off x="2133600" y="5420867"/>
            <a:ext cx="3544496" cy="646331"/>
          </a:xfrm>
          <a:prstGeom prst="rect">
            <a:avLst/>
          </a:prstGeom>
          <a:noFill/>
        </p:spPr>
        <p:txBody>
          <a:bodyPr wrap="none" rtlCol="0">
            <a:spAutoFit/>
          </a:bodyPr>
          <a:lstStyle/>
          <a:p>
            <a:r>
              <a:rPr lang="en-US" dirty="0" smtClean="0">
                <a:solidFill>
                  <a:srgbClr val="FFFF00"/>
                </a:solidFill>
                <a:latin typeface="Gotham Medium" pitchFamily="50" charset="0"/>
              </a:rPr>
              <a:t>(who was actually selected?)</a:t>
            </a:r>
          </a:p>
          <a:p>
            <a:r>
              <a:rPr lang="en-US" dirty="0" smtClean="0">
                <a:solidFill>
                  <a:srgbClr val="FFFF00"/>
                </a:solidFill>
                <a:latin typeface="Gotham Medium" pitchFamily="50" charset="0"/>
              </a:rPr>
              <a:t>The 189 students.</a:t>
            </a:r>
            <a:endParaRPr lang="en-US" dirty="0">
              <a:solidFill>
                <a:srgbClr val="FFFF00"/>
              </a:solidFill>
              <a:latin typeface="Gotham Medium" pitchFamily="50" charset="0"/>
            </a:endParaRPr>
          </a:p>
        </p:txBody>
      </p:sp>
      <p:sp>
        <p:nvSpPr>
          <p:cNvPr id="8" name="TextBox 7"/>
          <p:cNvSpPr txBox="1"/>
          <p:nvPr/>
        </p:nvSpPr>
        <p:spPr>
          <a:xfrm>
            <a:off x="228600" y="5934670"/>
            <a:ext cx="7621189" cy="923330"/>
          </a:xfrm>
          <a:prstGeom prst="rect">
            <a:avLst/>
          </a:prstGeom>
          <a:noFill/>
        </p:spPr>
        <p:txBody>
          <a:bodyPr wrap="none" rtlCol="0">
            <a:spAutoFit/>
          </a:bodyPr>
          <a:lstStyle/>
          <a:p>
            <a:r>
              <a:rPr lang="en-US" dirty="0" smtClean="0">
                <a:solidFill>
                  <a:srgbClr val="FFFF00"/>
                </a:solidFill>
                <a:latin typeface="Gotham Medium" pitchFamily="50" charset="0"/>
              </a:rPr>
              <a:t>GPA is numerical data:</a:t>
            </a:r>
          </a:p>
          <a:p>
            <a:r>
              <a:rPr lang="en-US" dirty="0" smtClean="0">
                <a:solidFill>
                  <a:srgbClr val="FFFF00"/>
                </a:solidFill>
                <a:latin typeface="Gotham Medium" pitchFamily="50" charset="0"/>
              </a:rPr>
              <a:t>3.09 – this number is the PARAMETER (refers to the </a:t>
            </a:r>
            <a:r>
              <a:rPr lang="en-US" u="sng" dirty="0" smtClean="0">
                <a:solidFill>
                  <a:srgbClr val="FFFF00"/>
                </a:solidFill>
                <a:latin typeface="Gotham Medium" pitchFamily="50" charset="0"/>
              </a:rPr>
              <a:t>p</a:t>
            </a:r>
            <a:r>
              <a:rPr lang="en-US" dirty="0" smtClean="0">
                <a:solidFill>
                  <a:srgbClr val="FFFF00"/>
                </a:solidFill>
                <a:latin typeface="Gotham Medium" pitchFamily="50" charset="0"/>
              </a:rPr>
              <a:t>opulation)</a:t>
            </a:r>
          </a:p>
          <a:p>
            <a:r>
              <a:rPr lang="en-US" dirty="0" smtClean="0">
                <a:solidFill>
                  <a:srgbClr val="FFFF00"/>
                </a:solidFill>
                <a:latin typeface="Gotham Medium" pitchFamily="50" charset="0"/>
              </a:rPr>
              <a:t>3.38 – this number is the STATISTIC (refers to the </a:t>
            </a:r>
            <a:r>
              <a:rPr lang="en-US" u="sng" dirty="0" smtClean="0">
                <a:solidFill>
                  <a:srgbClr val="FFFF00"/>
                </a:solidFill>
                <a:latin typeface="Gotham Medium" pitchFamily="50" charset="0"/>
              </a:rPr>
              <a:t>s</a:t>
            </a:r>
            <a:r>
              <a:rPr lang="en-US" dirty="0" smtClean="0">
                <a:solidFill>
                  <a:srgbClr val="FFFF00"/>
                </a:solidFill>
                <a:latin typeface="Gotham Medium" pitchFamily="50" charset="0"/>
              </a:rPr>
              <a:t>ample)</a:t>
            </a:r>
            <a:endParaRPr lang="en-US" dirty="0">
              <a:solidFill>
                <a:srgbClr val="FFFF00"/>
              </a:solidFill>
              <a:latin typeface="Gotham Medium" pitchFamily="50" charset="0"/>
            </a:endParaRPr>
          </a:p>
        </p:txBody>
      </p:sp>
    </p:spTree>
    <p:custDataLst>
      <p:tags r:id="rId1"/>
    </p:custDataLst>
    <p:extLst>
      <p:ext uri="{BB962C8B-B14F-4D97-AF65-F5344CB8AC3E}">
        <p14:creationId xmlns:p14="http://schemas.microsoft.com/office/powerpoint/2010/main" val="15360874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76200"/>
            <a:ext cx="8382000" cy="2677656"/>
          </a:xfrm>
          <a:prstGeom prst="rect">
            <a:avLst/>
          </a:prstGeom>
          <a:noFill/>
        </p:spPr>
        <p:txBody>
          <a:bodyPr wrap="square" rtlCol="0">
            <a:spAutoFit/>
          </a:bodyPr>
          <a:lstStyle/>
          <a:p>
            <a:r>
              <a:rPr lang="en-US" sz="2400" dirty="0">
                <a:solidFill>
                  <a:srgbClr val="FFFFFF"/>
                </a:solidFill>
                <a:latin typeface="Adelle Rg" pitchFamily="50" charset="0"/>
              </a:rPr>
              <a:t>A neighborhood interest group wants to know what proportion of households in Austin watch the TV show “Dancing with the Comets.”  They select a random sample of 59 houses from Northwest Austin, and find that 35.6% of those families watch the program regularly.  Local ratings indicate that about 22% of all households watch “Dancing with the Comets” on a regular basis. </a:t>
            </a:r>
          </a:p>
        </p:txBody>
      </p:sp>
      <p:sp>
        <p:nvSpPr>
          <p:cNvPr id="3" name="TextBox 2"/>
          <p:cNvSpPr txBox="1"/>
          <p:nvPr/>
        </p:nvSpPr>
        <p:spPr>
          <a:xfrm>
            <a:off x="228600" y="2743211"/>
            <a:ext cx="7543800" cy="3323987"/>
          </a:xfrm>
          <a:prstGeom prst="rect">
            <a:avLst/>
          </a:prstGeom>
          <a:noFill/>
        </p:spPr>
        <p:txBody>
          <a:bodyPr wrap="square" rtlCol="0">
            <a:spAutoFit/>
          </a:bodyPr>
          <a:lstStyle/>
          <a:p>
            <a:pPr>
              <a:lnSpc>
                <a:spcPct val="150000"/>
              </a:lnSpc>
            </a:pPr>
            <a:r>
              <a:rPr lang="en-US" sz="2800" b="1" dirty="0" smtClean="0">
                <a:solidFill>
                  <a:srgbClr val="FFFFFF"/>
                </a:solidFill>
                <a:latin typeface="Adelle Rg" pitchFamily="50" charset="0"/>
              </a:rPr>
              <a:t>Identify the following</a:t>
            </a:r>
            <a:r>
              <a:rPr lang="en-US" sz="2800" dirty="0" smtClean="0">
                <a:solidFill>
                  <a:srgbClr val="FFFFFF"/>
                </a:solidFill>
                <a:latin typeface="Adelle Rg" pitchFamily="50" charset="0"/>
              </a:rPr>
              <a:t> </a:t>
            </a:r>
          </a:p>
          <a:p>
            <a:pPr marL="514350" indent="-514350">
              <a:lnSpc>
                <a:spcPct val="150000"/>
              </a:lnSpc>
              <a:buFont typeface="+mj-lt"/>
              <a:buAutoNum type="alphaLcParenR"/>
            </a:pPr>
            <a:r>
              <a:rPr lang="en-US" sz="2800" dirty="0" smtClean="0">
                <a:solidFill>
                  <a:srgbClr val="FFFFFF"/>
                </a:solidFill>
                <a:latin typeface="Adelle Rg" pitchFamily="50" charset="0"/>
              </a:rPr>
              <a:t>Population (of interest):</a:t>
            </a:r>
          </a:p>
          <a:p>
            <a:pPr marL="514350" indent="-514350">
              <a:lnSpc>
                <a:spcPct val="150000"/>
              </a:lnSpc>
              <a:buFont typeface="+mj-lt"/>
              <a:buAutoNum type="alphaLcParenR"/>
            </a:pPr>
            <a:r>
              <a:rPr lang="en-US" sz="2800" dirty="0" smtClean="0">
                <a:solidFill>
                  <a:srgbClr val="FFFFFF"/>
                </a:solidFill>
                <a:latin typeface="Adelle Rg" pitchFamily="50" charset="0"/>
              </a:rPr>
              <a:t>Parameter of interest:</a:t>
            </a:r>
          </a:p>
          <a:p>
            <a:pPr marL="514350" indent="-514350">
              <a:lnSpc>
                <a:spcPct val="150000"/>
              </a:lnSpc>
              <a:buFont typeface="+mj-lt"/>
              <a:buAutoNum type="alphaLcParenR"/>
            </a:pPr>
            <a:r>
              <a:rPr lang="en-US" sz="2800" dirty="0" smtClean="0">
                <a:solidFill>
                  <a:srgbClr val="FFFFFF"/>
                </a:solidFill>
                <a:latin typeface="Adelle Rg" pitchFamily="50" charset="0"/>
              </a:rPr>
              <a:t>Sampling frame:</a:t>
            </a:r>
          </a:p>
          <a:p>
            <a:pPr marL="514350" indent="-514350">
              <a:lnSpc>
                <a:spcPct val="150000"/>
              </a:lnSpc>
              <a:buFont typeface="+mj-lt"/>
              <a:buAutoNum type="alphaLcParenR"/>
            </a:pPr>
            <a:r>
              <a:rPr lang="en-US" sz="2800" dirty="0" smtClean="0">
                <a:solidFill>
                  <a:srgbClr val="FFFFFF"/>
                </a:solidFill>
                <a:latin typeface="Adelle Rg" pitchFamily="50" charset="0"/>
              </a:rPr>
              <a:t>Sample:</a:t>
            </a:r>
            <a:endParaRPr lang="en-US" sz="2800" dirty="0">
              <a:solidFill>
                <a:srgbClr val="FFFFFF"/>
              </a:solidFill>
              <a:latin typeface="Adelle Rg" pitchFamily="50" charset="0"/>
            </a:endParaRPr>
          </a:p>
        </p:txBody>
      </p:sp>
      <p:sp>
        <p:nvSpPr>
          <p:cNvPr id="5" name="TextBox 4"/>
          <p:cNvSpPr txBox="1"/>
          <p:nvPr/>
        </p:nvSpPr>
        <p:spPr>
          <a:xfrm>
            <a:off x="4876800" y="3465731"/>
            <a:ext cx="3083729" cy="646331"/>
          </a:xfrm>
          <a:prstGeom prst="rect">
            <a:avLst/>
          </a:prstGeom>
          <a:noFill/>
        </p:spPr>
        <p:txBody>
          <a:bodyPr wrap="none" rtlCol="0">
            <a:spAutoFit/>
          </a:bodyPr>
          <a:lstStyle/>
          <a:p>
            <a:r>
              <a:rPr lang="en-US" dirty="0" smtClean="0">
                <a:solidFill>
                  <a:srgbClr val="FFFF00"/>
                </a:solidFill>
                <a:latin typeface="Gotham Medium" pitchFamily="50" charset="0"/>
              </a:rPr>
              <a:t>Households in Austin </a:t>
            </a:r>
            <a:br>
              <a:rPr lang="en-US" dirty="0" smtClean="0">
                <a:solidFill>
                  <a:srgbClr val="FFFF00"/>
                </a:solidFill>
                <a:latin typeface="Gotham Medium" pitchFamily="50" charset="0"/>
              </a:rPr>
            </a:br>
            <a:r>
              <a:rPr lang="en-US" dirty="0" smtClean="0">
                <a:solidFill>
                  <a:srgbClr val="FFFF00"/>
                </a:solidFill>
                <a:latin typeface="Gotham Medium" pitchFamily="50" charset="0"/>
              </a:rPr>
              <a:t>(probably ALL of Austin)</a:t>
            </a:r>
            <a:endParaRPr lang="en-US" dirty="0">
              <a:solidFill>
                <a:srgbClr val="FFFF00"/>
              </a:solidFill>
              <a:latin typeface="Gotham Medium" pitchFamily="50" charset="0"/>
            </a:endParaRPr>
          </a:p>
        </p:txBody>
      </p:sp>
      <p:sp>
        <p:nvSpPr>
          <p:cNvPr id="6" name="TextBox 5"/>
          <p:cNvSpPr txBox="1"/>
          <p:nvPr/>
        </p:nvSpPr>
        <p:spPr>
          <a:xfrm>
            <a:off x="4554553" y="4190999"/>
            <a:ext cx="4360848" cy="646331"/>
          </a:xfrm>
          <a:prstGeom prst="rect">
            <a:avLst/>
          </a:prstGeom>
          <a:noFill/>
        </p:spPr>
        <p:txBody>
          <a:bodyPr wrap="square" rtlCol="0">
            <a:spAutoFit/>
          </a:bodyPr>
          <a:lstStyle/>
          <a:p>
            <a:r>
              <a:rPr lang="en-US" dirty="0" smtClean="0">
                <a:solidFill>
                  <a:srgbClr val="FFFF00"/>
                </a:solidFill>
                <a:latin typeface="Gotham Medium" pitchFamily="50" charset="0"/>
              </a:rPr>
              <a:t>What </a:t>
            </a:r>
            <a:r>
              <a:rPr lang="en-US" u="sng" dirty="0" smtClean="0">
                <a:solidFill>
                  <a:srgbClr val="FFFF00"/>
                </a:solidFill>
                <a:latin typeface="Gotham Medium" pitchFamily="50" charset="0"/>
              </a:rPr>
              <a:t>proportion</a:t>
            </a:r>
            <a:r>
              <a:rPr lang="en-US" dirty="0" smtClean="0">
                <a:solidFill>
                  <a:srgbClr val="FFFF00"/>
                </a:solidFill>
                <a:latin typeface="Gotham Medium" pitchFamily="50" charset="0"/>
              </a:rPr>
              <a:t> of households in Austin watch “DWTC”</a:t>
            </a:r>
            <a:endParaRPr lang="en-US" dirty="0">
              <a:solidFill>
                <a:srgbClr val="FFFF00"/>
              </a:solidFill>
              <a:latin typeface="Gotham Medium" pitchFamily="50" charset="0"/>
            </a:endParaRPr>
          </a:p>
        </p:txBody>
      </p:sp>
      <p:sp>
        <p:nvSpPr>
          <p:cNvPr id="7" name="TextBox 6"/>
          <p:cNvSpPr txBox="1"/>
          <p:nvPr/>
        </p:nvSpPr>
        <p:spPr>
          <a:xfrm>
            <a:off x="3657600" y="4913531"/>
            <a:ext cx="3897092" cy="369332"/>
          </a:xfrm>
          <a:prstGeom prst="rect">
            <a:avLst/>
          </a:prstGeom>
          <a:noFill/>
        </p:spPr>
        <p:txBody>
          <a:bodyPr wrap="none" rtlCol="0">
            <a:spAutoFit/>
          </a:bodyPr>
          <a:lstStyle/>
          <a:p>
            <a:r>
              <a:rPr lang="en-US" dirty="0" smtClean="0">
                <a:solidFill>
                  <a:srgbClr val="FFFF00"/>
                </a:solidFill>
                <a:latin typeface="Gotham Medium" pitchFamily="50" charset="0"/>
              </a:rPr>
              <a:t>Households in Northwest Austin</a:t>
            </a:r>
            <a:endParaRPr lang="en-US" dirty="0">
              <a:solidFill>
                <a:srgbClr val="FFFF00"/>
              </a:solidFill>
              <a:latin typeface="Gotham Medium" pitchFamily="50" charset="0"/>
            </a:endParaRPr>
          </a:p>
        </p:txBody>
      </p:sp>
      <p:sp>
        <p:nvSpPr>
          <p:cNvPr id="8" name="TextBox 7"/>
          <p:cNvSpPr txBox="1"/>
          <p:nvPr/>
        </p:nvSpPr>
        <p:spPr>
          <a:xfrm>
            <a:off x="2209800" y="5562600"/>
            <a:ext cx="4127668" cy="369332"/>
          </a:xfrm>
          <a:prstGeom prst="rect">
            <a:avLst/>
          </a:prstGeom>
          <a:noFill/>
        </p:spPr>
        <p:txBody>
          <a:bodyPr wrap="none" rtlCol="0">
            <a:spAutoFit/>
          </a:bodyPr>
          <a:lstStyle/>
          <a:p>
            <a:r>
              <a:rPr lang="en-US" dirty="0" smtClean="0">
                <a:solidFill>
                  <a:srgbClr val="FFFF00"/>
                </a:solidFill>
                <a:latin typeface="Gotham Medium" pitchFamily="50" charset="0"/>
              </a:rPr>
              <a:t>The 59 houses that were selected.</a:t>
            </a:r>
            <a:endParaRPr lang="en-US" dirty="0">
              <a:solidFill>
                <a:srgbClr val="FFFF00"/>
              </a:solidFill>
              <a:latin typeface="Gotham Medium" pitchFamily="50" charset="0"/>
            </a:endParaRPr>
          </a:p>
        </p:txBody>
      </p:sp>
      <p:sp>
        <p:nvSpPr>
          <p:cNvPr id="9" name="TextBox 8"/>
          <p:cNvSpPr txBox="1"/>
          <p:nvPr/>
        </p:nvSpPr>
        <p:spPr>
          <a:xfrm>
            <a:off x="172792" y="5943600"/>
            <a:ext cx="8839200" cy="923330"/>
          </a:xfrm>
          <a:prstGeom prst="rect">
            <a:avLst/>
          </a:prstGeom>
          <a:noFill/>
        </p:spPr>
        <p:txBody>
          <a:bodyPr wrap="square" rtlCol="0">
            <a:spAutoFit/>
          </a:bodyPr>
          <a:lstStyle/>
          <a:p>
            <a:r>
              <a:rPr lang="en-US" dirty="0" smtClean="0">
                <a:solidFill>
                  <a:srgbClr val="FFFF00"/>
                </a:solidFill>
                <a:latin typeface="Gotham Medium" pitchFamily="50" charset="0"/>
              </a:rPr>
              <a:t>This is categorical data (think: The answer is Yes/No.</a:t>
            </a:r>
          </a:p>
          <a:p>
            <a:r>
              <a:rPr lang="en-US" dirty="0" smtClean="0">
                <a:solidFill>
                  <a:srgbClr val="FFFF00"/>
                </a:solidFill>
                <a:latin typeface="Gotham Medium" pitchFamily="50" charset="0"/>
              </a:rPr>
              <a:t>22% or 0.22 – this number is the PARAMETER (refers to the </a:t>
            </a:r>
            <a:r>
              <a:rPr lang="en-US" u="sng" dirty="0" smtClean="0">
                <a:solidFill>
                  <a:srgbClr val="FFFF00"/>
                </a:solidFill>
                <a:latin typeface="Gotham Medium" pitchFamily="50" charset="0"/>
              </a:rPr>
              <a:t>p</a:t>
            </a:r>
            <a:r>
              <a:rPr lang="en-US" dirty="0" smtClean="0">
                <a:solidFill>
                  <a:srgbClr val="FFFF00"/>
                </a:solidFill>
                <a:latin typeface="Gotham Medium" pitchFamily="50" charset="0"/>
              </a:rPr>
              <a:t>opulation)</a:t>
            </a:r>
          </a:p>
          <a:p>
            <a:r>
              <a:rPr lang="en-US" dirty="0" smtClean="0">
                <a:solidFill>
                  <a:srgbClr val="FFFF00"/>
                </a:solidFill>
                <a:latin typeface="Gotham Medium" pitchFamily="50" charset="0"/>
              </a:rPr>
              <a:t>35.6% or 0.356 – this number is the STATISTIC (refers to the </a:t>
            </a:r>
            <a:r>
              <a:rPr lang="en-US" u="sng" dirty="0" smtClean="0">
                <a:solidFill>
                  <a:srgbClr val="FFFF00"/>
                </a:solidFill>
                <a:latin typeface="Gotham Medium" pitchFamily="50" charset="0"/>
              </a:rPr>
              <a:t>s</a:t>
            </a:r>
            <a:r>
              <a:rPr lang="en-US" dirty="0" smtClean="0">
                <a:solidFill>
                  <a:srgbClr val="FFFF00"/>
                </a:solidFill>
                <a:latin typeface="Gotham Medium" pitchFamily="50" charset="0"/>
              </a:rPr>
              <a:t>ample)</a:t>
            </a:r>
            <a:endParaRPr lang="en-US" dirty="0">
              <a:solidFill>
                <a:srgbClr val="FFFF00"/>
              </a:solidFill>
              <a:latin typeface="Gotham Medium" pitchFamily="50" charset="0"/>
            </a:endParaRPr>
          </a:p>
        </p:txBody>
      </p:sp>
    </p:spTree>
    <p:custDataLst>
      <p:tags r:id="rId1"/>
    </p:custDataLst>
    <p:extLst>
      <p:ext uri="{BB962C8B-B14F-4D97-AF65-F5344CB8AC3E}">
        <p14:creationId xmlns:p14="http://schemas.microsoft.com/office/powerpoint/2010/main" val="22260035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8382000" cy="646331"/>
          </a:xfrm>
          <a:prstGeom prst="rect">
            <a:avLst/>
          </a:prstGeom>
          <a:noFill/>
        </p:spPr>
        <p:txBody>
          <a:bodyPr wrap="square" rtlCol="0">
            <a:spAutoFit/>
          </a:bodyPr>
          <a:lstStyle/>
          <a:p>
            <a:r>
              <a:rPr lang="en-US" sz="3600" i="1" dirty="0" smtClean="0">
                <a:solidFill>
                  <a:srgbClr val="85DFFF"/>
                </a:solidFill>
                <a:effectLst>
                  <a:outerShdw blurRad="38100" dist="38100" dir="2700000" algn="tl">
                    <a:srgbClr val="000000">
                      <a:alpha val="43137"/>
                    </a:srgbClr>
                  </a:outerShdw>
                </a:effectLst>
                <a:latin typeface="Eurostile LT Bold" pitchFamily="2" charset="0"/>
              </a:rPr>
              <a:t>Parameters vs. Statistics</a:t>
            </a:r>
            <a:endParaRPr lang="en-US" sz="3600" i="1" dirty="0">
              <a:solidFill>
                <a:srgbClr val="85DFFF"/>
              </a:solidFill>
              <a:effectLst>
                <a:outerShdw blurRad="38100" dist="38100" dir="2700000" algn="tl">
                  <a:srgbClr val="000000">
                    <a:alpha val="43137"/>
                  </a:srgbClr>
                </a:outerShdw>
              </a:effectLst>
              <a:latin typeface="Eurostile LT Bold" pitchFamily="2" charset="0"/>
            </a:endParaRPr>
          </a:p>
        </p:txBody>
      </p:sp>
      <p:sp>
        <p:nvSpPr>
          <p:cNvPr id="4" name="TextBox 3"/>
          <p:cNvSpPr txBox="1"/>
          <p:nvPr/>
        </p:nvSpPr>
        <p:spPr>
          <a:xfrm>
            <a:off x="880454" y="2490216"/>
            <a:ext cx="1745221"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Parameter</a:t>
            </a:r>
          </a:p>
          <a:p>
            <a:pPr algn="r"/>
            <a:r>
              <a:rPr lang="en-US" sz="2800" b="1" dirty="0" smtClean="0">
                <a:solidFill>
                  <a:schemeClr val="bg1"/>
                </a:solidFill>
                <a:effectLst>
                  <a:outerShdw blurRad="38100" dist="38100" dir="2700000" algn="tl">
                    <a:srgbClr val="000000">
                      <a:alpha val="43137"/>
                    </a:srgbClr>
                  </a:outerShdw>
                </a:effectLst>
              </a:rPr>
              <a:t>(“truth”)</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94219" y="4038600"/>
            <a:ext cx="2007153"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Statistics</a:t>
            </a:r>
          </a:p>
          <a:p>
            <a:pPr algn="r"/>
            <a:r>
              <a:rPr lang="en-US" sz="2800" b="1" dirty="0" smtClean="0">
                <a:solidFill>
                  <a:schemeClr val="bg1"/>
                </a:solidFill>
                <a:effectLst>
                  <a:outerShdw blurRad="38100" dist="38100" dir="2700000" algn="tl">
                    <a:srgbClr val="000000">
                      <a:alpha val="43137"/>
                    </a:srgbClr>
                  </a:outerShdw>
                </a:effectLst>
              </a:rPr>
              <a:t>(“estimate”)</a:t>
            </a:r>
            <a:endParaRPr lang="en-US"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3048000" y="1333381"/>
            <a:ext cx="176112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Means</a:t>
            </a:r>
          </a:p>
          <a:p>
            <a:pPr algn="ctr"/>
            <a:r>
              <a:rPr lang="en-US" b="1" i="1" dirty="0" smtClean="0">
                <a:solidFill>
                  <a:schemeClr val="bg1"/>
                </a:solidFill>
                <a:effectLst>
                  <a:outerShdw blurRad="38100" dist="38100" dir="2700000" algn="tl">
                    <a:srgbClr val="000000">
                      <a:alpha val="43137"/>
                    </a:srgbClr>
                  </a:outerShdw>
                </a:effectLst>
              </a:rPr>
              <a:t>(numerical data)</a:t>
            </a:r>
            <a:endParaRPr lang="en-US" b="1"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70556" y="1333380"/>
            <a:ext cx="194521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Proportions</a:t>
            </a:r>
          </a:p>
          <a:p>
            <a:pPr algn="ctr"/>
            <a:r>
              <a:rPr lang="en-US" b="1" i="1" dirty="0" smtClean="0">
                <a:solidFill>
                  <a:schemeClr val="bg1"/>
                </a:solidFill>
                <a:effectLst>
                  <a:outerShdw blurRad="38100" dist="38100" dir="2700000" algn="tl">
                    <a:srgbClr val="000000">
                      <a:alpha val="43137"/>
                    </a:srgbClr>
                  </a:outerShdw>
                </a:effectLst>
              </a:rPr>
              <a:t>(categorical data)</a:t>
            </a:r>
            <a:endParaRPr lang="en-US"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052808" y="596797"/>
            <a:ext cx="1762021"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Eurostile" pitchFamily="34" charset="0"/>
              </a:rPr>
              <a:t>(</a:t>
            </a:r>
            <a:r>
              <a:rPr lang="en-US" sz="2400" b="1" dirty="0" smtClean="0">
                <a:solidFill>
                  <a:schemeClr val="bg1"/>
                </a:solidFill>
                <a:effectLst>
                  <a:outerShdw blurRad="38100" dist="38100" dir="2700000" algn="tl">
                    <a:srgbClr val="000000">
                      <a:alpha val="43137"/>
                    </a:srgbClr>
                  </a:outerShdw>
                </a:effectLst>
                <a:latin typeface="Eurostile" pitchFamily="34" charset="0"/>
              </a:rPr>
              <a:t>population)</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sp>
        <p:nvSpPr>
          <p:cNvPr id="9" name="TextBox 8"/>
          <p:cNvSpPr txBox="1"/>
          <p:nvPr/>
        </p:nvSpPr>
        <p:spPr>
          <a:xfrm>
            <a:off x="4419600" y="605135"/>
            <a:ext cx="1327608"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Eurostile" pitchFamily="34" charset="0"/>
              </a:rPr>
              <a:t>(sample)</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0386890"/>
              </p:ext>
            </p:extLst>
          </p:nvPr>
        </p:nvGraphicFramePr>
        <p:xfrm>
          <a:off x="2895600" y="2159000"/>
          <a:ext cx="4572000" cy="3403600"/>
        </p:xfrm>
        <a:graphic>
          <a:graphicData uri="http://schemas.openxmlformats.org/drawingml/2006/table">
            <a:tbl>
              <a:tblPr firstRow="1" bandRow="1">
                <a:tableStyleId>{5C22544A-7EE6-4342-B048-85BDC9FD1C3A}</a:tableStyleId>
              </a:tblPr>
              <a:tblGrid>
                <a:gridCol w="2286000"/>
                <a:gridCol w="2286000"/>
              </a:tblGrid>
              <a:tr h="1701800">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701800">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20" name="Ink 19"/>
              <p14:cNvContentPartPr/>
              <p14:nvPr/>
            </p14:nvContentPartPr>
            <p14:xfrm>
              <a:off x="4215178" y="3301150"/>
              <a:ext cx="847440" cy="347400"/>
            </p14:xfrm>
          </p:contentPart>
        </mc:Choice>
        <mc:Fallback xmlns="">
          <p:pic>
            <p:nvPicPr>
              <p:cNvPr id="20" name="Ink 19"/>
              <p:cNvPicPr/>
              <p:nvPr/>
            </p:nvPicPr>
            <p:blipFill>
              <a:blip r:embed="rId4"/>
              <a:stretch>
                <a:fillRect/>
              </a:stretch>
            </p:blipFill>
            <p:spPr>
              <a:xfrm>
                <a:off x="4201498" y="3291070"/>
                <a:ext cx="8722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3409858" y="2857270"/>
              <a:ext cx="636480" cy="468360"/>
            </p14:xfrm>
          </p:contentPart>
        </mc:Choice>
        <mc:Fallback xmlns="">
          <p:pic>
            <p:nvPicPr>
              <p:cNvPr id="23" name="Ink 22"/>
              <p:cNvPicPr/>
              <p:nvPr/>
            </p:nvPicPr>
            <p:blipFill>
              <a:blip r:embed="rId6"/>
              <a:stretch>
                <a:fillRect/>
              </a:stretch>
            </p:blipFill>
            <p:spPr>
              <a:xfrm>
                <a:off x="3399418" y="2842870"/>
                <a:ext cx="65448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p14:cNvContentPartPr/>
              <p14:nvPr/>
            </p14:nvContentPartPr>
            <p14:xfrm>
              <a:off x="6168178" y="2773390"/>
              <a:ext cx="282960" cy="643680"/>
            </p14:xfrm>
          </p:contentPart>
        </mc:Choice>
        <mc:Fallback xmlns="">
          <p:pic>
            <p:nvPicPr>
              <p:cNvPr id="35" name="Ink 34"/>
              <p:cNvPicPr/>
              <p:nvPr/>
            </p:nvPicPr>
            <p:blipFill>
              <a:blip r:embed="rId8"/>
              <a:stretch>
                <a:fillRect/>
              </a:stretch>
            </p:blipFill>
            <p:spPr>
              <a:xfrm>
                <a:off x="6156298" y="2762950"/>
                <a:ext cx="3096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p14:cNvContentPartPr/>
              <p14:nvPr/>
            </p14:nvContentPartPr>
            <p14:xfrm>
              <a:off x="6553378" y="3282070"/>
              <a:ext cx="718200" cy="409320"/>
            </p14:xfrm>
          </p:contentPart>
        </mc:Choice>
        <mc:Fallback xmlns="">
          <p:pic>
            <p:nvPicPr>
              <p:cNvPr id="42" name="Ink 41"/>
              <p:cNvPicPr/>
              <p:nvPr/>
            </p:nvPicPr>
            <p:blipFill>
              <a:blip r:embed="rId10"/>
              <a:stretch>
                <a:fillRect/>
              </a:stretch>
            </p:blipFill>
            <p:spPr>
              <a:xfrm>
                <a:off x="6538618" y="3270910"/>
                <a:ext cx="7470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6" name="Ink 65"/>
              <p14:cNvContentPartPr/>
              <p14:nvPr/>
            </p14:nvContentPartPr>
            <p14:xfrm>
              <a:off x="3587338" y="4402750"/>
              <a:ext cx="406440" cy="28440"/>
            </p14:xfrm>
          </p:contentPart>
        </mc:Choice>
        <mc:Fallback xmlns="">
          <p:pic>
            <p:nvPicPr>
              <p:cNvPr id="66" name="Ink 65"/>
              <p:cNvPicPr/>
              <p:nvPr/>
            </p:nvPicPr>
            <p:blipFill>
              <a:blip r:embed="rId12"/>
              <a:stretch>
                <a:fillRect/>
              </a:stretch>
            </p:blipFill>
            <p:spPr>
              <a:xfrm>
                <a:off x="3581938" y="4387630"/>
                <a:ext cx="422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 name="Ink 66"/>
              <p14:cNvContentPartPr/>
              <p14:nvPr/>
            </p14:nvContentPartPr>
            <p14:xfrm>
              <a:off x="3622978" y="4532350"/>
              <a:ext cx="208080" cy="303120"/>
            </p14:xfrm>
          </p:contentPart>
        </mc:Choice>
        <mc:Fallback xmlns="">
          <p:pic>
            <p:nvPicPr>
              <p:cNvPr id="67" name="Ink 66"/>
              <p:cNvPicPr/>
              <p:nvPr/>
            </p:nvPicPr>
            <p:blipFill>
              <a:blip r:embed="rId14"/>
              <a:stretch>
                <a:fillRect/>
              </a:stretch>
            </p:blipFill>
            <p:spPr>
              <a:xfrm>
                <a:off x="3611098" y="4527310"/>
                <a:ext cx="2282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k 67"/>
              <p14:cNvContentPartPr/>
              <p14:nvPr/>
            </p14:nvContentPartPr>
            <p14:xfrm>
              <a:off x="4053898" y="4822870"/>
              <a:ext cx="3295800" cy="621720"/>
            </p14:xfrm>
          </p:contentPart>
        </mc:Choice>
        <mc:Fallback xmlns="">
          <p:pic>
            <p:nvPicPr>
              <p:cNvPr id="68" name="Ink 67"/>
              <p:cNvPicPr/>
              <p:nvPr/>
            </p:nvPicPr>
            <p:blipFill>
              <a:blip r:embed="rId16"/>
              <a:stretch>
                <a:fillRect/>
              </a:stretch>
            </p:blipFill>
            <p:spPr>
              <a:xfrm>
                <a:off x="4039858" y="4812430"/>
                <a:ext cx="33238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Ink 68"/>
              <p14:cNvContentPartPr/>
              <p14:nvPr/>
            </p14:nvContentPartPr>
            <p14:xfrm>
              <a:off x="5799898" y="4178830"/>
              <a:ext cx="418320" cy="812520"/>
            </p14:xfrm>
          </p:contentPart>
        </mc:Choice>
        <mc:Fallback xmlns="">
          <p:pic>
            <p:nvPicPr>
              <p:cNvPr id="69" name="Ink 68"/>
              <p:cNvPicPr/>
              <p:nvPr/>
            </p:nvPicPr>
            <p:blipFill>
              <a:blip r:embed="rId18"/>
              <a:stretch>
                <a:fillRect/>
              </a:stretch>
            </p:blipFill>
            <p:spPr>
              <a:xfrm>
                <a:off x="5790538" y="4163710"/>
                <a:ext cx="435240" cy="843120"/>
              </a:xfrm>
              <a:prstGeom prst="rect">
                <a:avLst/>
              </a:prstGeom>
            </p:spPr>
          </p:pic>
        </mc:Fallback>
      </mc:AlternateContent>
    </p:spTree>
    <p:custDataLst>
      <p:tags r:id="rId1"/>
    </p:custDataLst>
    <p:extLst>
      <p:ext uri="{BB962C8B-B14F-4D97-AF65-F5344CB8AC3E}">
        <p14:creationId xmlns:p14="http://schemas.microsoft.com/office/powerpoint/2010/main" val="707518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2648456" y="3054147"/>
            <a:ext cx="3579826" cy="830997"/>
          </a:xfrm>
          <a:prstGeom prst="rect">
            <a:avLst/>
          </a:prstGeom>
          <a:noFill/>
        </p:spPr>
        <p:txBody>
          <a:bodyPr wrap="none" rtlCol="0">
            <a:spAutoFit/>
          </a:bodyPr>
          <a:lstStyle/>
          <a:p>
            <a:pPr algn="ctr"/>
            <a:r>
              <a:rPr lang="en-US" sz="4800" dirty="0" smtClean="0">
                <a:solidFill>
                  <a:srgbClr val="FFFFFF">
                    <a:lumMod val="95000"/>
                  </a:srgbClr>
                </a:solidFill>
                <a:effectLst>
                  <a:outerShdw blurRad="38100" dist="38100" dir="2700000" algn="tl">
                    <a:srgbClr val="000000">
                      <a:alpha val="43137"/>
                    </a:srgbClr>
                  </a:outerShdw>
                </a:effectLst>
                <a:latin typeface="Adobe Garamond Pro" pitchFamily="18" charset="0"/>
                <a:ea typeface="+mn-ea"/>
                <a:cs typeface="+mn-cs"/>
              </a:rPr>
              <a:t>about BIAS…</a:t>
            </a:r>
            <a:endParaRPr lang="en-US" sz="4800" dirty="0">
              <a:solidFill>
                <a:srgbClr val="FFFFFF">
                  <a:lumMod val="95000"/>
                </a:srgbClr>
              </a:solidFill>
              <a:effectLst>
                <a:outerShdw blurRad="38100" dist="38100" dir="2700000" algn="tl">
                  <a:srgbClr val="000000">
                    <a:alpha val="43137"/>
                  </a:srgbClr>
                </a:outerShdw>
              </a:effectLst>
              <a:latin typeface="Adobe Garamond Pro" pitchFamily="18" charset="0"/>
              <a:ea typeface="+mn-ea"/>
              <a:cs typeface="+mn-cs"/>
            </a:endParaRPr>
          </a:p>
        </p:txBody>
      </p:sp>
    </p:spTree>
    <p:custDataLst>
      <p:tags r:id="rId1"/>
    </p:custDataLst>
    <p:extLst>
      <p:ext uri="{BB962C8B-B14F-4D97-AF65-F5344CB8AC3E}">
        <p14:creationId xmlns:p14="http://schemas.microsoft.com/office/powerpoint/2010/main" val="1212375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pPr>
              <a:defRPr/>
            </a:pPr>
            <a:r>
              <a:rPr lang="en-US" sz="8000" b="1" smtClean="0">
                <a:solidFill>
                  <a:srgbClr val="FFFF66"/>
                </a:solidFill>
                <a:effectLst>
                  <a:outerShdw blurRad="38100" dist="38100" dir="2700000" algn="tl">
                    <a:srgbClr val="000000"/>
                  </a:outerShdw>
                </a:effectLst>
                <a:latin typeface="Comic Sans MS" pitchFamily="66" charset="0"/>
              </a:rPr>
              <a:t>Bias</a:t>
            </a:r>
          </a:p>
        </p:txBody>
      </p:sp>
      <p:sp>
        <p:nvSpPr>
          <p:cNvPr id="18435" name="Rectangle 3"/>
          <p:cNvSpPr>
            <a:spLocks noGrp="1" noChangeArrowheads="1"/>
          </p:cNvSpPr>
          <p:nvPr>
            <p:ph type="body" idx="4294967295"/>
          </p:nvPr>
        </p:nvSpPr>
        <p:spPr>
          <a:xfrm>
            <a:off x="685800" y="1676400"/>
            <a:ext cx="7772400" cy="4114800"/>
          </a:xfrm>
        </p:spPr>
        <p:txBody>
          <a:bodyPr/>
          <a:lstStyle/>
          <a:p>
            <a:r>
              <a:rPr lang="en-US" sz="3600" b="1" dirty="0" smtClean="0">
                <a:solidFill>
                  <a:srgbClr val="00FF00"/>
                </a:solidFill>
                <a:effectLst>
                  <a:outerShdw blurRad="38100" dist="38100" dir="2700000" algn="tl">
                    <a:srgbClr val="000000"/>
                  </a:outerShdw>
                </a:effectLst>
                <a:latin typeface="Comic Sans MS" pitchFamily="66" charset="0"/>
              </a:rPr>
              <a:t>A systematic error in  </a:t>
            </a:r>
            <a:r>
              <a:rPr lang="en-US" sz="3600" b="1" dirty="0" smtClean="0">
                <a:solidFill>
                  <a:srgbClr val="00FFFF"/>
                </a:solidFill>
                <a:effectLst>
                  <a:outerShdw blurRad="38100" dist="38100" dir="2700000" algn="tl">
                    <a:srgbClr val="000000"/>
                  </a:outerShdw>
                </a:effectLst>
                <a:latin typeface="Comic Sans MS" pitchFamily="66" charset="0"/>
              </a:rPr>
              <a:t>measuring</a:t>
            </a:r>
            <a:r>
              <a:rPr lang="en-US" sz="3600" b="1" dirty="0" smtClean="0">
                <a:solidFill>
                  <a:srgbClr val="00FF00"/>
                </a:solidFill>
                <a:effectLst>
                  <a:outerShdw blurRad="38100" dist="38100" dir="2700000" algn="tl">
                    <a:srgbClr val="000000"/>
                  </a:outerShdw>
                </a:effectLst>
                <a:latin typeface="Comic Sans MS" pitchFamily="66" charset="0"/>
              </a:rPr>
              <a:t> the estimate</a:t>
            </a:r>
            <a:endParaRPr lang="en-US" sz="3600" dirty="0" smtClean="0">
              <a:solidFill>
                <a:srgbClr val="00FF00"/>
              </a:solidFill>
              <a:effectLst>
                <a:outerShdw blurRad="38100" dist="38100" dir="2700000" algn="tl">
                  <a:srgbClr val="000000"/>
                </a:outerShdw>
              </a:effectLst>
              <a:latin typeface="Comic Sans MS" pitchFamily="66" charset="0"/>
            </a:endParaRPr>
          </a:p>
          <a:p>
            <a:r>
              <a:rPr lang="en-US" sz="3600" dirty="0" smtClean="0">
                <a:solidFill>
                  <a:srgbClr val="00FF00"/>
                </a:solidFill>
                <a:effectLst>
                  <a:outerShdw blurRad="38100" dist="38100" dir="2700000" algn="tl">
                    <a:srgbClr val="000000"/>
                  </a:outerShdw>
                </a:effectLst>
                <a:latin typeface="Comic Sans MS" pitchFamily="66" charset="0"/>
              </a:rPr>
              <a:t>favors certain </a:t>
            </a:r>
            <a:r>
              <a:rPr lang="en-US" sz="3600" dirty="0" smtClean="0">
                <a:solidFill>
                  <a:srgbClr val="00FF00"/>
                </a:solidFill>
                <a:effectLst>
                  <a:outerShdw blurRad="38100" dist="38100" dir="2700000" algn="tl">
                    <a:srgbClr val="000000"/>
                  </a:outerShdw>
                </a:effectLst>
                <a:latin typeface="Comic Sans MS" pitchFamily="66" charset="0"/>
              </a:rPr>
              <a:t>outcomes</a:t>
            </a:r>
          </a:p>
          <a:p>
            <a:r>
              <a:rPr lang="en-US" sz="3600" dirty="0">
                <a:solidFill>
                  <a:srgbClr val="FFFF00"/>
                </a:solidFill>
                <a:latin typeface="Comic Sans MS" pitchFamily="66" charset="0"/>
              </a:rPr>
              <a:t>Anything that causes the data to be wrong!  It might be attributed to the researchers, the respondent, or to the sampling method</a:t>
            </a:r>
            <a:r>
              <a:rPr lang="en-US" sz="3600" dirty="0" smtClean="0">
                <a:solidFill>
                  <a:srgbClr val="FFFF00"/>
                </a:solidFill>
                <a:latin typeface="Comic Sans MS" pitchFamily="66" charset="0"/>
              </a:rPr>
              <a:t>!</a:t>
            </a:r>
            <a:endParaRPr lang="en-US" sz="3600" dirty="0">
              <a:solidFill>
                <a:srgbClr val="FFFF00"/>
              </a:solidFill>
              <a:latin typeface="Comic Sans MS" pitchFamily="66" charset="0"/>
            </a:endParaRPr>
          </a:p>
        </p:txBody>
      </p:sp>
    </p:spTree>
    <p:custDataLst>
      <p:tags r:id="rId1"/>
    </p:custDataLst>
    <p:extLst>
      <p:ext uri="{BB962C8B-B14F-4D97-AF65-F5344CB8AC3E}">
        <p14:creationId xmlns:p14="http://schemas.microsoft.com/office/powerpoint/2010/main" val="79426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Sources of Bias</a:t>
            </a:r>
          </a:p>
        </p:txBody>
      </p:sp>
      <p:sp>
        <p:nvSpPr>
          <p:cNvPr id="36867" name="Rectangle 3"/>
          <p:cNvSpPr>
            <a:spLocks noGrp="1" noChangeArrowheads="1"/>
          </p:cNvSpPr>
          <p:nvPr>
            <p:ph type="body" idx="4294967295"/>
          </p:nvPr>
        </p:nvSpPr>
        <p:spPr>
          <a:xfrm>
            <a:off x="708804" y="1447800"/>
            <a:ext cx="7772400" cy="4114800"/>
          </a:xfrm>
        </p:spPr>
        <p:txBody>
          <a:bodyPr/>
          <a:lstStyle/>
          <a:p>
            <a:pPr>
              <a:defRPr/>
            </a:pPr>
            <a:r>
              <a:rPr lang="en-US" sz="6000" dirty="0" smtClean="0">
                <a:solidFill>
                  <a:srgbClr val="FFFF00"/>
                </a:solidFill>
                <a:effectLst>
                  <a:outerShdw blurRad="38100" dist="38100" dir="2700000" algn="tl">
                    <a:srgbClr val="000000"/>
                  </a:outerShdw>
                </a:effectLst>
                <a:latin typeface="Comic Sans MS" pitchFamily="66" charset="0"/>
              </a:rPr>
              <a:t>things that </a:t>
            </a:r>
            <a:r>
              <a:rPr lang="en-US" sz="6000" b="1" dirty="0" smtClean="0">
                <a:solidFill>
                  <a:srgbClr val="FFFF00"/>
                </a:solidFill>
                <a:effectLst>
                  <a:outerShdw blurRad="38100" dist="38100" dir="2700000" algn="tl">
                    <a:srgbClr val="000000"/>
                  </a:outerShdw>
                </a:effectLst>
                <a:latin typeface="Comic Sans MS" pitchFamily="66" charset="0"/>
              </a:rPr>
              <a:t>can cause</a:t>
            </a:r>
            <a:r>
              <a:rPr lang="en-US" sz="6000" dirty="0" smtClean="0">
                <a:solidFill>
                  <a:srgbClr val="FFFF00"/>
                </a:solidFill>
                <a:effectLst>
                  <a:outerShdw blurRad="38100" dist="38100" dir="2700000" algn="tl">
                    <a:srgbClr val="000000"/>
                  </a:outerShdw>
                </a:effectLst>
                <a:latin typeface="Comic Sans MS" pitchFamily="66" charset="0"/>
              </a:rPr>
              <a:t> bias in your sample</a:t>
            </a:r>
          </a:p>
          <a:p>
            <a:pPr>
              <a:defRPr/>
            </a:pPr>
            <a:r>
              <a:rPr lang="en-US" sz="6000" dirty="0" smtClean="0">
                <a:solidFill>
                  <a:srgbClr val="FFFF00"/>
                </a:solidFill>
                <a:effectLst>
                  <a:outerShdw blurRad="38100" dist="38100" dir="2700000" algn="tl">
                    <a:srgbClr val="000000"/>
                  </a:outerShdw>
                </a:effectLst>
                <a:latin typeface="Comic Sans MS" pitchFamily="66" charset="0"/>
              </a:rPr>
              <a:t>cannot do anything with bad data</a:t>
            </a:r>
          </a:p>
        </p:txBody>
      </p:sp>
    </p:spTree>
    <p:custDataLst>
      <p:tags r:id="rId1"/>
    </p:custDataLst>
    <p:extLst>
      <p:ext uri="{BB962C8B-B14F-4D97-AF65-F5344CB8AC3E}">
        <p14:creationId xmlns:p14="http://schemas.microsoft.com/office/powerpoint/2010/main" val="213415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8392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Voluntary response</a:t>
            </a:r>
          </a:p>
        </p:txBody>
      </p:sp>
      <p:sp>
        <p:nvSpPr>
          <p:cNvPr id="38915" name="Rectangle 3"/>
          <p:cNvSpPr>
            <a:spLocks noGrp="1" noChangeArrowheads="1"/>
          </p:cNvSpPr>
          <p:nvPr>
            <p:ph type="body" idx="4294967295"/>
          </p:nvPr>
        </p:nvSpPr>
        <p:spPr>
          <a:xfrm>
            <a:off x="685800" y="1752600"/>
            <a:ext cx="8229600" cy="4114800"/>
          </a:xfrm>
        </p:spPr>
        <p:txBody>
          <a:bodyPr/>
          <a:lstStyle/>
          <a:p>
            <a:pPr>
              <a:defRPr/>
            </a:pPr>
            <a:r>
              <a:rPr lang="en-US" sz="4400" dirty="0" smtClean="0">
                <a:solidFill>
                  <a:srgbClr val="00FF00"/>
                </a:solidFill>
                <a:effectLst>
                  <a:outerShdw blurRad="38100" dist="38100" dir="2700000" algn="tl">
                    <a:srgbClr val="000000"/>
                  </a:outerShdw>
                </a:effectLst>
                <a:latin typeface="Comic Sans MS" pitchFamily="66" charset="0"/>
              </a:rPr>
              <a:t>People chose to respond </a:t>
            </a:r>
          </a:p>
          <a:p>
            <a:pPr>
              <a:defRPr/>
            </a:pPr>
            <a:r>
              <a:rPr lang="en-US" sz="4400" dirty="0" smtClean="0">
                <a:solidFill>
                  <a:srgbClr val="00FF00"/>
                </a:solidFill>
                <a:effectLst>
                  <a:outerShdw blurRad="38100" dist="38100" dir="2700000" algn="tl">
                    <a:srgbClr val="000000"/>
                  </a:outerShdw>
                </a:effectLst>
                <a:latin typeface="Comic Sans MS" pitchFamily="66" charset="0"/>
              </a:rPr>
              <a:t>Usually only people with very strong opinions </a:t>
            </a:r>
            <a:r>
              <a:rPr lang="en-US" sz="4400" dirty="0" smtClean="0">
                <a:solidFill>
                  <a:srgbClr val="00FF00"/>
                </a:solidFill>
                <a:effectLst>
                  <a:outerShdw blurRad="38100" dist="38100" dir="2700000" algn="tl">
                    <a:srgbClr val="000000"/>
                  </a:outerShdw>
                </a:effectLst>
                <a:latin typeface="Comic Sans MS" pitchFamily="66" charset="0"/>
              </a:rPr>
              <a:t>respond</a:t>
            </a:r>
          </a:p>
          <a:p>
            <a:pPr>
              <a:defRPr/>
            </a:pPr>
            <a:r>
              <a:rPr lang="en-US" sz="4400" dirty="0" smtClean="0">
                <a:solidFill>
                  <a:srgbClr val="00FF00"/>
                </a:solidFill>
                <a:effectLst>
                  <a:outerShdw blurRad="38100" dist="38100" dir="2700000" algn="tl">
                    <a:srgbClr val="000000"/>
                  </a:outerShdw>
                </a:effectLst>
                <a:latin typeface="Comic Sans MS" pitchFamily="66" charset="0"/>
              </a:rPr>
              <a:t>The way to determine voluntary response: </a:t>
            </a:r>
            <a:br>
              <a:rPr lang="en-US" sz="4400" dirty="0" smtClean="0">
                <a:solidFill>
                  <a:srgbClr val="00FF00"/>
                </a:solidFill>
                <a:effectLst>
                  <a:outerShdw blurRad="38100" dist="38100" dir="2700000" algn="tl">
                    <a:srgbClr val="000000"/>
                  </a:outerShdw>
                </a:effectLst>
                <a:latin typeface="Comic Sans MS" pitchFamily="66" charset="0"/>
              </a:rPr>
            </a:br>
            <a:r>
              <a:rPr lang="en-US" sz="4400" b="1" dirty="0" smtClean="0">
                <a:solidFill>
                  <a:srgbClr val="00FF00"/>
                </a:solidFill>
                <a:effectLst>
                  <a:outerShdw blurRad="38100" dist="38100" dir="2700000" algn="tl">
                    <a:srgbClr val="000000"/>
                  </a:outerShdw>
                </a:effectLst>
                <a:latin typeface="Comic Sans MS" pitchFamily="66" charset="0"/>
              </a:rPr>
              <a:t>SELF SELECTION</a:t>
            </a:r>
            <a:endParaRPr lang="en-US" sz="4400" dirty="0" smtClean="0">
              <a:solidFill>
                <a:srgbClr val="00FF00"/>
              </a:solidFill>
              <a:effectLst>
                <a:outerShdw blurRad="38100" dist="38100" dir="2700000" algn="tl">
                  <a:srgbClr val="000000"/>
                </a:outerShdw>
              </a:effectLst>
              <a:latin typeface="Comic Sans MS" pitchFamily="66" charset="0"/>
            </a:endParaRPr>
          </a:p>
        </p:txBody>
      </p:sp>
    </p:spTree>
    <p:custDataLst>
      <p:tags r:id="rId1"/>
    </p:custDataLst>
    <p:extLst>
      <p:ext uri="{BB962C8B-B14F-4D97-AF65-F5344CB8AC3E}">
        <p14:creationId xmlns:p14="http://schemas.microsoft.com/office/powerpoint/2010/main" val="296145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143000"/>
          </a:xfrm>
        </p:spPr>
        <p:txBody>
          <a:bodyPr/>
          <a:lstStyle/>
          <a:p>
            <a:pPr>
              <a:defRPr/>
            </a:pPr>
            <a:r>
              <a:rPr lang="en-US" sz="5400" b="1" dirty="0" smtClean="0">
                <a:solidFill>
                  <a:srgbClr val="FFFF66"/>
                </a:solidFill>
                <a:effectLst>
                  <a:outerShdw blurRad="38100" dist="38100" dir="2700000" algn="tl">
                    <a:srgbClr val="000000"/>
                  </a:outerShdw>
                </a:effectLst>
                <a:latin typeface="Comic Sans MS" pitchFamily="66" charset="0"/>
              </a:rPr>
              <a:t>Convenience sampling</a:t>
            </a:r>
          </a:p>
        </p:txBody>
      </p:sp>
      <p:sp>
        <p:nvSpPr>
          <p:cNvPr id="40963" name="Rectangle 3"/>
          <p:cNvSpPr>
            <a:spLocks noGrp="1" noChangeArrowheads="1"/>
          </p:cNvSpPr>
          <p:nvPr>
            <p:ph type="body" idx="4294967295"/>
          </p:nvPr>
        </p:nvSpPr>
        <p:spPr>
          <a:xfrm>
            <a:off x="533400" y="1143000"/>
            <a:ext cx="8534400" cy="5562600"/>
          </a:xfrm>
        </p:spPr>
        <p:txBody>
          <a:bodyPr/>
          <a:lstStyle/>
          <a:p>
            <a:pPr>
              <a:defRPr/>
            </a:pPr>
            <a:r>
              <a:rPr lang="en-US" sz="3600" dirty="0" smtClean="0">
                <a:solidFill>
                  <a:srgbClr val="00FF00"/>
                </a:solidFill>
                <a:effectLst>
                  <a:outerShdw blurRad="38100" dist="38100" dir="2700000" algn="tl">
                    <a:srgbClr val="000000">
                      <a:alpha val="43137"/>
                    </a:srgbClr>
                  </a:outerShdw>
                </a:effectLst>
                <a:latin typeface="Comic Sans MS" pitchFamily="66" charset="0"/>
              </a:rPr>
              <a:t>Ask people who are easy to </a:t>
            </a:r>
            <a:r>
              <a:rPr lang="en-US" sz="3600" dirty="0" smtClean="0">
                <a:solidFill>
                  <a:srgbClr val="00FF00"/>
                </a:solidFill>
                <a:effectLst>
                  <a:outerShdw blurRad="38100" dist="38100" dir="2700000" algn="tl">
                    <a:srgbClr val="000000">
                      <a:alpha val="43137"/>
                    </a:srgbClr>
                  </a:outerShdw>
                </a:effectLst>
                <a:latin typeface="Comic Sans MS" pitchFamily="66" charset="0"/>
              </a:rPr>
              <a:t>ask</a:t>
            </a:r>
          </a:p>
          <a:p>
            <a:pPr>
              <a:defRPr/>
            </a:pPr>
            <a:r>
              <a:rPr lang="en-US" sz="3600" dirty="0">
                <a:solidFill>
                  <a:srgbClr val="00FF00"/>
                </a:solidFill>
                <a:effectLst>
                  <a:outerShdw blurRad="38100" dist="38100" dir="2700000" algn="tl">
                    <a:srgbClr val="000000">
                      <a:alpha val="43137"/>
                    </a:srgbClr>
                  </a:outerShdw>
                </a:effectLst>
                <a:latin typeface="Comic Sans MS" pitchFamily="66" charset="0"/>
              </a:rPr>
              <a:t>often used for surveys &amp; results reported in newspapers and magazines! </a:t>
            </a:r>
            <a:endParaRPr lang="en-US" sz="3600" dirty="0" smtClean="0">
              <a:solidFill>
                <a:srgbClr val="00FF00"/>
              </a:solidFill>
              <a:effectLst>
                <a:outerShdw blurRad="38100" dist="38100" dir="2700000" algn="tl">
                  <a:srgbClr val="000000">
                    <a:alpha val="43137"/>
                  </a:srgbClr>
                </a:outerShdw>
              </a:effectLst>
              <a:latin typeface="Comic Sans MS" pitchFamily="66" charset="0"/>
            </a:endParaRPr>
          </a:p>
          <a:p>
            <a:pPr>
              <a:defRPr/>
            </a:pPr>
            <a:r>
              <a:rPr lang="en-US" sz="3600" dirty="0">
                <a:solidFill>
                  <a:srgbClr val="FFFF00"/>
                </a:solidFill>
                <a:effectLst>
                  <a:outerShdw blurRad="38100" dist="38100" dir="2700000" algn="tl">
                    <a:srgbClr val="000000">
                      <a:alpha val="43137"/>
                    </a:srgbClr>
                  </a:outerShdw>
                </a:effectLst>
                <a:latin typeface="Comic Sans MS" pitchFamily="66" charset="0"/>
              </a:rPr>
              <a:t>An example would be stopping friendly-looking people in the mall to survey.  Another example is the surveys left on tables at restaurants -  a convenient method</a:t>
            </a:r>
            <a:r>
              <a:rPr lang="en-US" sz="3600" dirty="0" smtClean="0">
                <a:solidFill>
                  <a:srgbClr val="FFFF00"/>
                </a:solidFill>
                <a:effectLst>
                  <a:outerShdw blurRad="38100" dist="38100" dir="2700000" algn="tl">
                    <a:srgbClr val="000000">
                      <a:alpha val="43137"/>
                    </a:srgbClr>
                  </a:outerShdw>
                </a:effectLst>
                <a:latin typeface="Comic Sans MS" pitchFamily="66" charset="0"/>
              </a:rPr>
              <a:t>!</a:t>
            </a:r>
            <a:endParaRPr lang="en-US" sz="3600" dirty="0">
              <a:solidFill>
                <a:srgbClr val="FFFF00"/>
              </a:solidFill>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26879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305800" cy="1296988"/>
          </a:xfrm>
        </p:spPr>
        <p:txBody>
          <a:bodyPr/>
          <a:lstStyle/>
          <a:p>
            <a:r>
              <a:rPr lang="en-US" sz="3200" b="1" smtClean="0">
                <a:solidFill>
                  <a:schemeClr val="bg1"/>
                </a:solidFill>
                <a:latin typeface="Eurostile LT" pitchFamily="2" charset="0"/>
              </a:rPr>
              <a:t>Randomize – </a:t>
            </a:r>
            <a:br>
              <a:rPr lang="en-US" sz="3200" b="1" smtClean="0">
                <a:solidFill>
                  <a:schemeClr val="bg1"/>
                </a:solidFill>
                <a:latin typeface="Eurostile LT" pitchFamily="2" charset="0"/>
              </a:rPr>
            </a:br>
            <a:r>
              <a:rPr lang="en-US" sz="3200" b="1" smtClean="0">
                <a:solidFill>
                  <a:schemeClr val="bg1"/>
                </a:solidFill>
                <a:latin typeface="Eurostile LT" pitchFamily="2" charset="0"/>
              </a:rPr>
              <a:t>		let chance do the choosing!</a:t>
            </a:r>
          </a:p>
        </p:txBody>
      </p:sp>
      <p:sp>
        <p:nvSpPr>
          <p:cNvPr id="87043" name="Rectangle 3"/>
          <p:cNvSpPr>
            <a:spLocks noGrp="1" noChangeArrowheads="1"/>
          </p:cNvSpPr>
          <p:nvPr>
            <p:ph type="body" idx="1"/>
          </p:nvPr>
        </p:nvSpPr>
        <p:spPr>
          <a:xfrm>
            <a:off x="685800" y="1981200"/>
            <a:ext cx="8458200" cy="2468563"/>
          </a:xfrm>
        </p:spPr>
        <p:txBody>
          <a:bodyPr/>
          <a:lstStyle/>
          <a:p>
            <a:pPr>
              <a:buFontTx/>
              <a:buNone/>
            </a:pPr>
            <a:r>
              <a:rPr lang="en-US" dirty="0" smtClean="0">
                <a:solidFill>
                  <a:schemeClr val="bg1"/>
                </a:solidFill>
                <a:latin typeface="Eurostile LT" pitchFamily="2" charset="0"/>
              </a:rPr>
              <a:t>Randomization can protect you against </a:t>
            </a:r>
          </a:p>
          <a:p>
            <a:pPr>
              <a:buFontTx/>
              <a:buNone/>
            </a:pPr>
            <a:r>
              <a:rPr lang="en-US" dirty="0" smtClean="0">
                <a:solidFill>
                  <a:schemeClr val="bg1"/>
                </a:solidFill>
                <a:latin typeface="Eurostile LT" pitchFamily="2" charset="0"/>
              </a:rPr>
              <a:t>  -factors that you know are in the data </a:t>
            </a:r>
          </a:p>
          <a:p>
            <a:pPr>
              <a:buFontTx/>
              <a:buNone/>
            </a:pPr>
            <a:r>
              <a:rPr lang="en-US" dirty="0" smtClean="0">
                <a:solidFill>
                  <a:schemeClr val="bg1"/>
                </a:solidFill>
                <a:latin typeface="Eurostile LT" pitchFamily="2" charset="0"/>
              </a:rPr>
              <a:t>  -factors you are not even aware of</a:t>
            </a:r>
          </a:p>
          <a:p>
            <a:pPr lvl="1">
              <a:buFontTx/>
              <a:buNone/>
            </a:pPr>
            <a:endParaRPr lang="en-US" sz="1400" dirty="0" smtClean="0">
              <a:solidFill>
                <a:schemeClr val="bg1"/>
              </a:solidFill>
              <a:latin typeface="Eurostile LT" pitchFamily="2" charset="0"/>
            </a:endParaRPr>
          </a:p>
          <a:p>
            <a:pPr>
              <a:buFontTx/>
              <a:buNone/>
            </a:pPr>
            <a:r>
              <a:rPr lang="en-US" dirty="0" smtClean="0">
                <a:solidFill>
                  <a:schemeClr val="bg1"/>
                </a:solidFill>
                <a:latin typeface="Eurostile LT" pitchFamily="2" charset="0"/>
              </a:rPr>
              <a:t>Randomizing makes sure that </a:t>
            </a:r>
          </a:p>
          <a:p>
            <a:pPr>
              <a:buFontTx/>
              <a:buNone/>
            </a:pPr>
            <a:r>
              <a:rPr lang="en-US" dirty="0" smtClean="0">
                <a:solidFill>
                  <a:schemeClr val="bg1"/>
                </a:solidFill>
                <a:latin typeface="Eurostile LT" pitchFamily="2" charset="0"/>
              </a:rPr>
              <a:t>          </a:t>
            </a:r>
            <a:r>
              <a:rPr lang="en-US" i="1" dirty="0" smtClean="0">
                <a:solidFill>
                  <a:schemeClr val="bg1"/>
                </a:solidFill>
                <a:latin typeface="Eurostile LT" pitchFamily="2" charset="0"/>
              </a:rPr>
              <a:t>on the average</a:t>
            </a:r>
            <a:r>
              <a:rPr lang="en-US" dirty="0" smtClean="0">
                <a:solidFill>
                  <a:schemeClr val="bg1"/>
                </a:solidFill>
                <a:latin typeface="Eurostile LT" pitchFamily="2" charset="0"/>
              </a:rPr>
              <a:t> </a:t>
            </a:r>
          </a:p>
          <a:p>
            <a:pPr>
              <a:buFontTx/>
              <a:buNone/>
            </a:pPr>
            <a:r>
              <a:rPr lang="en-US" dirty="0" smtClean="0">
                <a:solidFill>
                  <a:schemeClr val="bg1"/>
                </a:solidFill>
                <a:latin typeface="Eurostile LT" pitchFamily="2" charset="0"/>
              </a:rPr>
              <a:t>the sample looks like the population. </a:t>
            </a:r>
          </a:p>
          <a:p>
            <a:pPr lvl="1"/>
            <a:endParaRPr lang="en-US" dirty="0" smtClean="0">
              <a:solidFill>
                <a:schemeClr val="bg1"/>
              </a:solidFill>
              <a:latin typeface="Eurostile LT" pitchFamily="2" charset="0"/>
            </a:endParaRPr>
          </a:p>
          <a:p>
            <a:pPr lvl="1">
              <a:buFontTx/>
              <a:buNone/>
            </a:pPr>
            <a:endParaRPr lang="en-US" sz="2400" dirty="0" smtClean="0">
              <a:solidFill>
                <a:schemeClr val="bg1"/>
              </a:solidFill>
              <a:latin typeface="Eurostile LT" pitchFamily="2" charset="0"/>
            </a:endParaRPr>
          </a:p>
          <a:p>
            <a:pPr lvl="1"/>
            <a:endParaRPr lang="en-US" sz="2400" dirty="0" smtClean="0">
              <a:solidFill>
                <a:schemeClr val="bg1"/>
              </a:solidFill>
              <a:latin typeface="Eurostile LT" pitchFamily="2" charset="0"/>
            </a:endParaRPr>
          </a:p>
        </p:txBody>
      </p:sp>
      <p:pic>
        <p:nvPicPr>
          <p:cNvPr id="7172" name="Picture 4" descr="Pink tissue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8600"/>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14123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8000" b="1" dirty="0" err="1" smtClean="0">
                <a:solidFill>
                  <a:srgbClr val="FFFF66"/>
                </a:solidFill>
                <a:effectLst>
                  <a:outerShdw blurRad="38100" dist="38100" dir="2700000" algn="tl">
                    <a:srgbClr val="000000"/>
                  </a:outerShdw>
                </a:effectLst>
                <a:latin typeface="Comic Sans MS" pitchFamily="66" charset="0"/>
              </a:rPr>
              <a:t>Undercoverage</a:t>
            </a:r>
            <a:endParaRPr lang="en-US" sz="8000" b="1" dirty="0" smtClean="0">
              <a:solidFill>
                <a:srgbClr val="FFFF66"/>
              </a:solidFill>
              <a:effectLst>
                <a:outerShdw blurRad="38100" dist="38100" dir="2700000" algn="tl">
                  <a:srgbClr val="000000"/>
                </a:outerShdw>
              </a:effectLst>
              <a:latin typeface="Comic Sans MS" pitchFamily="66" charset="0"/>
            </a:endParaRPr>
          </a:p>
        </p:txBody>
      </p:sp>
      <p:sp>
        <p:nvSpPr>
          <p:cNvPr id="43011" name="Rectangle 3"/>
          <p:cNvSpPr>
            <a:spLocks noGrp="1" noChangeArrowheads="1"/>
          </p:cNvSpPr>
          <p:nvPr>
            <p:ph type="body" idx="4294967295"/>
          </p:nvPr>
        </p:nvSpPr>
        <p:spPr/>
        <p:txBody>
          <a:bodyPr/>
          <a:lstStyle/>
          <a:p>
            <a:pPr>
              <a:defRPr/>
            </a:pPr>
            <a:r>
              <a:rPr lang="en-US" sz="4000" dirty="0" smtClean="0">
                <a:solidFill>
                  <a:srgbClr val="00FF00"/>
                </a:solidFill>
                <a:effectLst>
                  <a:outerShdw blurRad="38100" dist="38100" dir="2700000" algn="tl">
                    <a:srgbClr val="000000"/>
                  </a:outerShdw>
                </a:effectLst>
                <a:latin typeface="Comic Sans MS" pitchFamily="66" charset="0"/>
              </a:rPr>
              <a:t>some groups of population are left out of the sampling </a:t>
            </a:r>
            <a:r>
              <a:rPr lang="en-US" sz="4000" dirty="0" smtClean="0">
                <a:solidFill>
                  <a:srgbClr val="00FF00"/>
                </a:solidFill>
                <a:effectLst>
                  <a:outerShdw blurRad="38100" dist="38100" dir="2700000" algn="tl">
                    <a:srgbClr val="000000"/>
                  </a:outerShdw>
                </a:effectLst>
                <a:latin typeface="Comic Sans MS" pitchFamily="66" charset="0"/>
              </a:rPr>
              <a:t>process</a:t>
            </a:r>
          </a:p>
          <a:p>
            <a:pPr>
              <a:defRPr/>
            </a:pPr>
            <a:r>
              <a:rPr lang="en-US" sz="4000" dirty="0" smtClean="0">
                <a:solidFill>
                  <a:srgbClr val="00FF00"/>
                </a:solidFill>
                <a:effectLst>
                  <a:outerShdw blurRad="38100" dist="38100" dir="2700000" algn="tl">
                    <a:srgbClr val="000000"/>
                  </a:outerShdw>
                </a:effectLst>
                <a:latin typeface="Comic Sans MS" pitchFamily="66" charset="0"/>
              </a:rPr>
              <a:t>Example: selecting people from the phone book – unlisted numbers are left out</a:t>
            </a:r>
            <a:endParaRPr lang="en-US" sz="4000" dirty="0" smtClean="0">
              <a:solidFill>
                <a:srgbClr val="00FF00"/>
              </a:solidFill>
              <a:effectLst>
                <a:outerShdw blurRad="38100" dist="38100" dir="2700000" algn="tl">
                  <a:srgbClr val="000000"/>
                </a:outerShdw>
              </a:effectLst>
              <a:latin typeface="Comic Sans MS" pitchFamily="66" charset="0"/>
            </a:endParaRPr>
          </a:p>
        </p:txBody>
      </p:sp>
    </p:spTree>
    <p:custDataLst>
      <p:tags r:id="rId1"/>
    </p:custDataLst>
    <p:extLst>
      <p:ext uri="{BB962C8B-B14F-4D97-AF65-F5344CB8AC3E}">
        <p14:creationId xmlns:p14="http://schemas.microsoft.com/office/powerpoint/2010/main" val="273362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308"/>
            <a:ext cx="9144000" cy="661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7233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pPr>
              <a:defRPr/>
            </a:pPr>
            <a:r>
              <a:rPr lang="en-US" sz="8000" b="1" dirty="0" smtClean="0">
                <a:solidFill>
                  <a:srgbClr val="FFFF66"/>
                </a:solidFill>
                <a:effectLst>
                  <a:outerShdw blurRad="38100" dist="38100" dir="2700000" algn="tl">
                    <a:srgbClr val="000000"/>
                  </a:outerShdw>
                </a:effectLst>
                <a:latin typeface="Comic Sans MS" pitchFamily="66" charset="0"/>
              </a:rPr>
              <a:t>Nonresponse</a:t>
            </a:r>
          </a:p>
        </p:txBody>
      </p:sp>
      <p:sp>
        <p:nvSpPr>
          <p:cNvPr id="45059" name="Rectangle 3"/>
          <p:cNvSpPr>
            <a:spLocks noGrp="1" noChangeArrowheads="1"/>
          </p:cNvSpPr>
          <p:nvPr>
            <p:ph type="body" idx="4294967295"/>
          </p:nvPr>
        </p:nvSpPr>
        <p:spPr>
          <a:xfrm>
            <a:off x="685800" y="1447800"/>
            <a:ext cx="7772400" cy="4114800"/>
          </a:xfrm>
        </p:spPr>
        <p:txBody>
          <a:bodyPr/>
          <a:lstStyle/>
          <a:p>
            <a:pPr>
              <a:defRPr/>
            </a:pPr>
            <a:r>
              <a:rPr lang="en-US" sz="4000" dirty="0" smtClean="0">
                <a:solidFill>
                  <a:srgbClr val="00FF00"/>
                </a:solidFill>
                <a:effectLst>
                  <a:outerShdw blurRad="38100" dist="38100" dir="2700000" algn="tl">
                    <a:srgbClr val="000000"/>
                  </a:outerShdw>
                </a:effectLst>
                <a:latin typeface="Comic Sans MS" pitchFamily="66" charset="0"/>
              </a:rPr>
              <a:t>individuals </a:t>
            </a:r>
            <a:r>
              <a:rPr lang="en-US" sz="4000" dirty="0" smtClean="0">
                <a:solidFill>
                  <a:srgbClr val="00FF00"/>
                </a:solidFill>
                <a:effectLst>
                  <a:outerShdw blurRad="38100" dist="38100" dir="2700000" algn="tl">
                    <a:srgbClr val="000000"/>
                  </a:outerShdw>
                </a:effectLst>
                <a:latin typeface="Comic Sans MS" pitchFamily="66" charset="0"/>
              </a:rPr>
              <a:t>chosen for the sample can’t be contacted or </a:t>
            </a:r>
            <a:r>
              <a:rPr lang="en-US" sz="4000" b="1" dirty="0" smtClean="0">
                <a:solidFill>
                  <a:srgbClr val="00FF00"/>
                </a:solidFill>
                <a:effectLst>
                  <a:outerShdw blurRad="38100" dist="38100" dir="2700000" algn="tl">
                    <a:srgbClr val="000000"/>
                  </a:outerShdw>
                </a:effectLst>
                <a:latin typeface="Comic Sans MS" pitchFamily="66" charset="0"/>
              </a:rPr>
              <a:t>refuse </a:t>
            </a:r>
            <a:r>
              <a:rPr lang="en-US" sz="4000" b="1" dirty="0" smtClean="0">
                <a:solidFill>
                  <a:srgbClr val="00FF00"/>
                </a:solidFill>
                <a:effectLst>
                  <a:outerShdw blurRad="38100" dist="38100" dir="2700000" algn="tl">
                    <a:srgbClr val="000000"/>
                  </a:outerShdw>
                </a:effectLst>
                <a:latin typeface="Comic Sans MS" pitchFamily="66" charset="0"/>
              </a:rPr>
              <a:t>to </a:t>
            </a:r>
            <a:r>
              <a:rPr lang="en-US" sz="4000" b="1" dirty="0" smtClean="0">
                <a:solidFill>
                  <a:srgbClr val="00FF00"/>
                </a:solidFill>
                <a:effectLst>
                  <a:outerShdw blurRad="38100" dist="38100" dir="2700000" algn="tl">
                    <a:srgbClr val="000000"/>
                  </a:outerShdw>
                </a:effectLst>
                <a:latin typeface="Comic Sans MS" pitchFamily="66" charset="0"/>
              </a:rPr>
              <a:t>cooperate</a:t>
            </a:r>
          </a:p>
          <a:p>
            <a:pPr>
              <a:defRPr/>
            </a:pPr>
            <a:r>
              <a:rPr lang="en-US" sz="4000" dirty="0" smtClean="0">
                <a:solidFill>
                  <a:srgbClr val="00FF00"/>
                </a:solidFill>
                <a:effectLst>
                  <a:outerShdw blurRad="38100" dist="38100" dir="2700000" algn="tl">
                    <a:srgbClr val="000000"/>
                  </a:outerShdw>
                </a:effectLst>
                <a:latin typeface="Comic Sans MS" pitchFamily="66" charset="0"/>
              </a:rPr>
              <a:t>NOT the same thing as self-selection (voluntary response)</a:t>
            </a:r>
            <a:endParaRPr lang="en-US" sz="4000" dirty="0" smtClean="0">
              <a:solidFill>
                <a:srgbClr val="00FF00"/>
              </a:solidFill>
              <a:effectLst>
                <a:outerShdw blurRad="38100" dist="38100" dir="2700000" algn="tl">
                  <a:srgbClr val="000000"/>
                </a:outerShdw>
              </a:effectLst>
              <a:latin typeface="Comic Sans MS" pitchFamily="66" charset="0"/>
            </a:endParaRPr>
          </a:p>
          <a:p>
            <a:pPr>
              <a:defRPr/>
            </a:pPr>
            <a:r>
              <a:rPr lang="en-US" sz="4000" dirty="0" smtClean="0">
                <a:solidFill>
                  <a:srgbClr val="00FF00"/>
                </a:solidFill>
                <a:effectLst>
                  <a:outerShdw blurRad="38100" dist="38100" dir="2700000" algn="tl">
                    <a:srgbClr val="000000"/>
                  </a:outerShdw>
                </a:effectLst>
                <a:latin typeface="Comic Sans MS" pitchFamily="66" charset="0"/>
              </a:rPr>
              <a:t>telephone surveys 70% nonresponse</a:t>
            </a:r>
          </a:p>
        </p:txBody>
      </p:sp>
    </p:spTree>
    <p:custDataLst>
      <p:tags r:id="rId1"/>
    </p:custDataLst>
    <p:extLst>
      <p:ext uri="{BB962C8B-B14F-4D97-AF65-F5344CB8AC3E}">
        <p14:creationId xmlns:p14="http://schemas.microsoft.com/office/powerpoint/2010/main" val="3425061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533400" y="1066800"/>
            <a:ext cx="8294688" cy="4419600"/>
          </a:xfrm>
        </p:spPr>
        <p:txBody>
          <a:bodyPr/>
          <a:lstStyle/>
          <a:p>
            <a:pPr marL="4763" lvl="1" indent="-4763">
              <a:buFontTx/>
              <a:buNone/>
            </a:pPr>
            <a:r>
              <a:rPr lang="en-US" sz="3200" dirty="0" smtClean="0">
                <a:solidFill>
                  <a:srgbClr val="FFFF00"/>
                </a:solidFill>
                <a:latin typeface="Comic Sans MS" pitchFamily="66" charset="0"/>
              </a:rPr>
              <a:t>anything in the survey design that influences the responses</a:t>
            </a:r>
          </a:p>
          <a:p>
            <a:pPr lvl="1">
              <a:buFont typeface="Arial" charset="0"/>
              <a:buChar char="•"/>
            </a:pPr>
            <a:r>
              <a:rPr lang="en-US" sz="3200" dirty="0" smtClean="0">
                <a:solidFill>
                  <a:srgbClr val="FFFF00"/>
                </a:solidFill>
                <a:latin typeface="Comic Sans MS" pitchFamily="66" charset="0"/>
              </a:rPr>
              <a:t>Interviewer bias/intimidation</a:t>
            </a:r>
          </a:p>
          <a:p>
            <a:pPr lvl="1">
              <a:buFont typeface="Arial" charset="0"/>
              <a:buChar char="•"/>
            </a:pPr>
            <a:r>
              <a:rPr lang="en-US" sz="3200" dirty="0" smtClean="0">
                <a:solidFill>
                  <a:srgbClr val="FFFF00"/>
                </a:solidFill>
                <a:latin typeface="Comic Sans MS" pitchFamily="66" charset="0"/>
              </a:rPr>
              <a:t>Untruthful responses</a:t>
            </a:r>
          </a:p>
          <a:p>
            <a:pPr lvl="1">
              <a:buFont typeface="Arial" charset="0"/>
              <a:buChar char="•"/>
            </a:pPr>
            <a:r>
              <a:rPr lang="en-US" sz="3200" dirty="0" smtClean="0">
                <a:solidFill>
                  <a:srgbClr val="FFFF00"/>
                </a:solidFill>
                <a:latin typeface="Comic Sans MS" pitchFamily="66" charset="0"/>
              </a:rPr>
              <a:t>The </a:t>
            </a:r>
            <a:r>
              <a:rPr lang="en-US" sz="3200" i="1" dirty="0" smtClean="0">
                <a:solidFill>
                  <a:srgbClr val="FFFF00"/>
                </a:solidFill>
                <a:latin typeface="Comic Sans MS" pitchFamily="66" charset="0"/>
              </a:rPr>
              <a:t>wording</a:t>
            </a:r>
            <a:r>
              <a:rPr lang="en-US" sz="3200" dirty="0" smtClean="0">
                <a:solidFill>
                  <a:srgbClr val="FFFF00"/>
                </a:solidFill>
                <a:latin typeface="Comic Sans MS" pitchFamily="66" charset="0"/>
              </a:rPr>
              <a:t> of a question</a:t>
            </a:r>
          </a:p>
        </p:txBody>
      </p:sp>
      <p:sp>
        <p:nvSpPr>
          <p:cNvPr id="4" name="Rectangle 2"/>
          <p:cNvSpPr>
            <a:spLocks noGrp="1" noChangeArrowheads="1"/>
          </p:cNvSpPr>
          <p:nvPr>
            <p:ph type="title"/>
          </p:nvPr>
        </p:nvSpPr>
        <p:spPr>
          <a:xfrm>
            <a:off x="685800" y="0"/>
            <a:ext cx="7772400" cy="1143000"/>
          </a:xfrm>
        </p:spPr>
        <p:txBody>
          <a:bodyPr/>
          <a:lstStyle/>
          <a:p>
            <a:pPr>
              <a:defRPr/>
            </a:pPr>
            <a:r>
              <a:rPr lang="en-US" sz="8000" b="1" dirty="0" smtClean="0">
                <a:solidFill>
                  <a:srgbClr val="FFFF66"/>
                </a:solidFill>
                <a:effectLst>
                  <a:outerShdw blurRad="38100" dist="38100" dir="2700000" algn="tl">
                    <a:srgbClr val="000000"/>
                  </a:outerShdw>
                </a:effectLst>
                <a:latin typeface="Comic Sans MS" pitchFamily="66" charset="0"/>
              </a:rPr>
              <a:t>Response Bias</a:t>
            </a:r>
          </a:p>
        </p:txBody>
      </p:sp>
      <p:pic>
        <p:nvPicPr>
          <p:cNvPr id="5" name="Picture 4" descr="12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26" y="3937000"/>
            <a:ext cx="84582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542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2400" y="76200"/>
            <a:ext cx="8534400" cy="685800"/>
          </a:xfrm>
        </p:spPr>
        <p:txBody>
          <a:bodyPr/>
          <a:lstStyle/>
          <a:p>
            <a:pPr>
              <a:buFontTx/>
              <a:buNone/>
            </a:pPr>
            <a:r>
              <a:rPr lang="en-US" dirty="0" smtClean="0">
                <a:solidFill>
                  <a:srgbClr val="FFFF00"/>
                </a:solidFill>
                <a:latin typeface="Comic Sans MS" pitchFamily="66" charset="0"/>
              </a:rPr>
              <a:t>(examples of response bias)</a:t>
            </a:r>
          </a:p>
          <a:p>
            <a:pPr lvl="1">
              <a:buFontTx/>
              <a:buNone/>
            </a:pPr>
            <a:r>
              <a:rPr lang="en-US" dirty="0" smtClean="0">
                <a:solidFill>
                  <a:srgbClr val="FFFF00"/>
                </a:solidFill>
                <a:latin typeface="Comic Sans MS" pitchFamily="66" charset="0"/>
              </a:rPr>
              <a:t>  </a:t>
            </a:r>
          </a:p>
          <a:p>
            <a:pPr lvl="1">
              <a:buFontTx/>
              <a:buNone/>
            </a:pPr>
            <a:endParaRPr lang="en-US" sz="3200" dirty="0" smtClean="0">
              <a:solidFill>
                <a:srgbClr val="FFFF00"/>
              </a:solidFill>
              <a:latin typeface="Comic Sans MS" pitchFamily="66" charset="0"/>
            </a:endParaRPr>
          </a:p>
        </p:txBody>
      </p:sp>
      <p:sp>
        <p:nvSpPr>
          <p:cNvPr id="4" name="TextBox 3"/>
          <p:cNvSpPr txBox="1">
            <a:spLocks noChangeArrowheads="1"/>
          </p:cNvSpPr>
          <p:nvPr/>
        </p:nvSpPr>
        <p:spPr bwMode="auto">
          <a:xfrm>
            <a:off x="457200" y="762000"/>
            <a:ext cx="8001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0" hangingPunct="0">
              <a:buFont typeface="Arial" pitchFamily="34" charset="0"/>
              <a:buChar char="•"/>
            </a:pPr>
            <a:r>
              <a:rPr lang="en-US" sz="2800" dirty="0" smtClean="0">
                <a:solidFill>
                  <a:srgbClr val="FFFFFF"/>
                </a:solidFill>
                <a:latin typeface="Comic Sans MS" pitchFamily="66" charset="0"/>
                <a:ea typeface="+mn-ea"/>
                <a:cs typeface="+mn-cs"/>
              </a:rPr>
              <a:t>A uniformed campus police office visits your class and asks every student about their drug use in the last 30 days…</a:t>
            </a:r>
            <a:br>
              <a:rPr lang="en-US" sz="2800" dirty="0" smtClean="0">
                <a:solidFill>
                  <a:srgbClr val="FFFFFF"/>
                </a:solidFill>
                <a:latin typeface="Comic Sans MS" pitchFamily="66" charset="0"/>
                <a:ea typeface="+mn-ea"/>
                <a:cs typeface="+mn-cs"/>
              </a:rPr>
            </a:br>
            <a:endParaRPr lang="en-US" sz="2800" dirty="0" smtClean="0">
              <a:solidFill>
                <a:srgbClr val="FFFFFF"/>
              </a:solidFill>
              <a:latin typeface="Comic Sans MS" pitchFamily="66" charset="0"/>
              <a:ea typeface="+mn-ea"/>
              <a:cs typeface="+mn-cs"/>
            </a:endParaRPr>
          </a:p>
          <a:p>
            <a:pPr marL="457200" indent="-457200" eaLnBrk="0" hangingPunct="0">
              <a:buFont typeface="Arial" pitchFamily="34" charset="0"/>
              <a:buChar char="•"/>
            </a:pPr>
            <a:r>
              <a:rPr lang="en-US" sz="2800" dirty="0" smtClean="0">
                <a:solidFill>
                  <a:srgbClr val="FFFFFF"/>
                </a:solidFill>
                <a:latin typeface="Comic Sans MS" pitchFamily="66" charset="0"/>
                <a:ea typeface="+mn-ea"/>
                <a:cs typeface="+mn-cs"/>
              </a:rPr>
              <a:t>In 2011, Leander ISD was forced to cut a number of jobs due to budget cuts.  As part of their exit surveys, they asked teachers the following question:</a:t>
            </a:r>
            <a:br>
              <a:rPr lang="en-US" sz="2800" dirty="0" smtClean="0">
                <a:solidFill>
                  <a:srgbClr val="FFFFFF"/>
                </a:solidFill>
                <a:latin typeface="Comic Sans MS" pitchFamily="66" charset="0"/>
                <a:ea typeface="+mn-ea"/>
                <a:cs typeface="+mn-cs"/>
              </a:rPr>
            </a:br>
            <a:r>
              <a:rPr lang="en-US" sz="2800"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“Would you recommend Leander ISD to a friend as a </a:t>
            </a:r>
            <a:r>
              <a:rPr lang="en-US" sz="2800" b="1"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good place to work</a:t>
            </a:r>
            <a:r>
              <a:rPr lang="en-US" sz="2800"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a:t>
            </a:r>
          </a:p>
        </p:txBody>
      </p:sp>
    </p:spTree>
    <p:custDataLst>
      <p:tags r:id="rId1"/>
    </p:custDataLst>
    <p:extLst>
      <p:ext uri="{BB962C8B-B14F-4D97-AF65-F5344CB8AC3E}">
        <p14:creationId xmlns:p14="http://schemas.microsoft.com/office/powerpoint/2010/main" val="16212394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2" y="1219200"/>
            <a:ext cx="895137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1364007">
            <a:off x="1143000" y="2113627"/>
            <a:ext cx="7010400" cy="2554545"/>
          </a:xfrm>
          <a:prstGeom prst="rect">
            <a:avLst/>
          </a:prstGeom>
          <a:solidFill>
            <a:schemeClr val="accent6">
              <a:lumMod val="20000"/>
              <a:lumOff val="80000"/>
            </a:schemeClr>
          </a:solidFill>
        </p:spPr>
        <p:txBody>
          <a:bodyPr wrap="square">
            <a:spAutoFit/>
          </a:bodyPr>
          <a:lstStyle/>
          <a:p>
            <a:r>
              <a:rPr lang="en-US" sz="3200" dirty="0" smtClean="0">
                <a:latin typeface="Gotham Medium" pitchFamily="50" charset="0"/>
              </a:rPr>
              <a:t>“We </a:t>
            </a:r>
            <a:r>
              <a:rPr lang="en-US" sz="3200" dirty="0">
                <a:latin typeface="Gotham Medium" pitchFamily="50" charset="0"/>
              </a:rPr>
              <a:t>went somewhere from 74 percent of staff would recommend Leander ISD to others as a place to work (in 2010) to 94 percent (in 2011</a:t>
            </a:r>
            <a:r>
              <a:rPr lang="en-US" sz="3200" dirty="0" smtClean="0">
                <a:latin typeface="Gotham Medium" pitchFamily="50" charset="0"/>
              </a:rPr>
              <a:t>).”</a:t>
            </a:r>
            <a:endParaRPr lang="en-US" sz="3200" dirty="0">
              <a:latin typeface="Gotham Medium" pitchFamily="50" charset="0"/>
            </a:endParaRPr>
          </a:p>
        </p:txBody>
      </p:sp>
    </p:spTree>
    <p:custDataLst>
      <p:tags r:id="rId1"/>
    </p:custDataLst>
    <p:extLst>
      <p:ext uri="{BB962C8B-B14F-4D97-AF65-F5344CB8AC3E}">
        <p14:creationId xmlns:p14="http://schemas.microsoft.com/office/powerpoint/2010/main" val="31877392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1800"/>
            <a:ext cx="8686800" cy="838200"/>
          </a:xfrm>
        </p:spPr>
        <p:txBody>
          <a:bodyPr/>
          <a:lstStyle/>
          <a:p>
            <a:pPr algn="ctr">
              <a:buFontTx/>
              <a:buNone/>
              <a:defRPr/>
            </a:pPr>
            <a:r>
              <a:rPr lang="en-US" sz="3600" b="1" dirty="0" smtClean="0">
                <a:solidFill>
                  <a:srgbClr val="FFFF00"/>
                </a:solidFill>
                <a:effectLst>
                  <a:outerShdw blurRad="38100" dist="38100" dir="2700000" algn="tl">
                    <a:srgbClr val="000000">
                      <a:alpha val="43137"/>
                    </a:srgbClr>
                  </a:outerShdw>
                </a:effectLst>
                <a:latin typeface="Comic Sans MS" pitchFamily="66" charset="0"/>
              </a:rPr>
              <a:t>Bias through wording of a question</a:t>
            </a:r>
            <a:endParaRPr lang="en-US" sz="3600" b="1" dirty="0">
              <a:solidFill>
                <a:srgbClr val="FFFF00"/>
              </a:solidFill>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799465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400" b="1" dirty="0" smtClean="0">
                <a:solidFill>
                  <a:schemeClr val="bg1"/>
                </a:solidFill>
                <a:latin typeface="Agency FB" pitchFamily="34" charset="0"/>
              </a:rPr>
              <a:t>Subtle differences in phrasing can make a big difference</a:t>
            </a:r>
            <a:endParaRPr lang="en-US" sz="2400" b="1" dirty="0">
              <a:solidFill>
                <a:schemeClr val="bg1"/>
              </a:solidFill>
              <a:latin typeface="Agency FB" pitchFamily="34" charset="0"/>
            </a:endParaRPr>
          </a:p>
        </p:txBody>
      </p:sp>
      <p:sp>
        <p:nvSpPr>
          <p:cNvPr id="3" name="Content Placeholder 2"/>
          <p:cNvSpPr>
            <a:spLocks noGrp="1"/>
          </p:cNvSpPr>
          <p:nvPr>
            <p:ph idx="1"/>
          </p:nvPr>
        </p:nvSpPr>
        <p:spPr>
          <a:xfrm>
            <a:off x="685800" y="685800"/>
            <a:ext cx="7772400" cy="5715000"/>
          </a:xfrm>
        </p:spPr>
        <p:txBody>
          <a:bodyPr/>
          <a:lstStyle/>
          <a:p>
            <a:pPr>
              <a:buFontTx/>
              <a:buNone/>
            </a:pPr>
            <a:r>
              <a:rPr lang="en-US" sz="2400" dirty="0" smtClean="0">
                <a:solidFill>
                  <a:schemeClr val="bg1"/>
                </a:solidFill>
              </a:rPr>
              <a:t>In January 2006, the </a:t>
            </a:r>
            <a:r>
              <a:rPr lang="en-US" sz="2400" i="1" dirty="0" smtClean="0">
                <a:solidFill>
                  <a:schemeClr val="bg1"/>
                </a:solidFill>
              </a:rPr>
              <a:t>New York Times </a:t>
            </a:r>
            <a:r>
              <a:rPr lang="en-US" sz="2400" dirty="0" smtClean="0">
                <a:solidFill>
                  <a:schemeClr val="bg1"/>
                </a:solidFill>
              </a:rPr>
              <a:t>asked half of the 1229 U.S. adults in their sample the following question:</a:t>
            </a:r>
          </a:p>
          <a:p>
            <a:pPr>
              <a:buFontTx/>
              <a:buNone/>
            </a:pPr>
            <a:endParaRPr lang="en-US" sz="16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p>
          <a:p>
            <a:pPr>
              <a:buFontTx/>
              <a:buNone/>
            </a:pPr>
            <a:endParaRPr lang="en-US" sz="1200"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53% of respondents approved.</a:t>
            </a:r>
          </a:p>
        </p:txBody>
      </p:sp>
    </p:spTree>
    <p:custDataLst>
      <p:tags r:id="rId1"/>
    </p:custDataLst>
    <p:extLst>
      <p:ext uri="{BB962C8B-B14F-4D97-AF65-F5344CB8AC3E}">
        <p14:creationId xmlns:p14="http://schemas.microsoft.com/office/powerpoint/2010/main" val="247996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685800" y="685800"/>
            <a:ext cx="7772400" cy="5181600"/>
          </a:xfrm>
        </p:spPr>
        <p:txBody>
          <a:bodyPr/>
          <a:lstStyle/>
          <a:p>
            <a:pPr>
              <a:buFontTx/>
              <a:buNone/>
            </a:pPr>
            <a:r>
              <a:rPr lang="en-US" sz="2400" dirty="0" smtClean="0">
                <a:solidFill>
                  <a:schemeClr val="bg1"/>
                </a:solidFill>
              </a:rPr>
              <a:t>…but when they asked the other half of their sample a question with only slightly different wording:</a:t>
            </a:r>
          </a:p>
          <a:p>
            <a:pPr>
              <a:buFontTx/>
              <a:buNone/>
            </a:pPr>
            <a:endParaRPr lang="en-US" sz="24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a:p>
            <a:pPr>
              <a:buFontTx/>
              <a:buNone/>
            </a:pPr>
            <a:endParaRPr lang="en-US"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…only 46% approved</a:t>
            </a:r>
          </a:p>
        </p:txBody>
      </p:sp>
    </p:spTree>
    <p:custDataLst>
      <p:tags r:id="rId1"/>
    </p:custDataLst>
    <p:extLst>
      <p:ext uri="{BB962C8B-B14F-4D97-AF65-F5344CB8AC3E}">
        <p14:creationId xmlns:p14="http://schemas.microsoft.com/office/powerpoint/2010/main" val="74281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457200" y="533400"/>
            <a:ext cx="7772400" cy="5943600"/>
          </a:xfrm>
        </p:spPr>
        <p:txBody>
          <a:bodyPr/>
          <a:lstStyle/>
          <a:p>
            <a:pPr marL="514350" lvl="0" indent="-514350">
              <a:buFont typeface="+mj-lt"/>
              <a:buAutoNum type="alphaLcParenR"/>
            </a:pPr>
            <a:r>
              <a:rPr lang="en-US" sz="2800" dirty="0">
                <a:solidFill>
                  <a:srgbClr val="FFFFFF"/>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r>
              <a:rPr lang="en-US" sz="2800" dirty="0" smtClean="0">
                <a:solidFill>
                  <a:srgbClr val="FFFFFF"/>
                </a:solidFill>
                <a:effectLst>
                  <a:outerShdw blurRad="38100" dist="38100" dir="2700000" algn="tl">
                    <a:srgbClr val="000000">
                      <a:alpha val="43137"/>
                    </a:srgbClr>
                  </a:outerShdw>
                </a:effectLst>
                <a:latin typeface="Gotham Medium" pitchFamily="50" charset="0"/>
              </a:rPr>
              <a:t>?</a:t>
            </a:r>
            <a:br>
              <a:rPr lang="en-US" sz="2800" dirty="0" smtClean="0">
                <a:solidFill>
                  <a:srgbClr val="FFFFFF"/>
                </a:solidFill>
                <a:effectLst>
                  <a:outerShdw blurRad="38100" dist="38100" dir="2700000" algn="tl">
                    <a:srgbClr val="000000">
                      <a:alpha val="43137"/>
                    </a:srgbClr>
                  </a:outerShdw>
                </a:effectLst>
                <a:latin typeface="Gotham Medium" pitchFamily="50" charset="0"/>
              </a:rPr>
            </a:br>
            <a:endParaRPr lang="en-US" sz="2800" dirty="0" smtClean="0">
              <a:solidFill>
                <a:schemeClr val="bg1"/>
              </a:solidFill>
              <a:effectLst>
                <a:outerShdw blurRad="38100" dist="38100" dir="2700000" algn="tl">
                  <a:srgbClr val="000000">
                    <a:alpha val="43137"/>
                  </a:srgbClr>
                </a:outerShdw>
              </a:effectLst>
              <a:latin typeface="Gotham Medium" pitchFamily="50" charset="0"/>
            </a:endParaRPr>
          </a:p>
          <a:p>
            <a:pPr marL="514350" indent="-514350">
              <a:buFont typeface="+mj-lt"/>
              <a:buAutoNum type="alphaLcParenR"/>
            </a:pP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p:txBody>
      </p:sp>
    </p:spTree>
    <p:custDataLst>
      <p:tags r:id="rId1"/>
    </p:custDataLst>
    <p:extLst>
      <p:ext uri="{BB962C8B-B14F-4D97-AF65-F5344CB8AC3E}">
        <p14:creationId xmlns:p14="http://schemas.microsoft.com/office/powerpoint/2010/main" val="229408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1170038"/>
            <a:ext cx="8534400" cy="3706762"/>
          </a:xfrm>
        </p:spPr>
        <p:txBody>
          <a:bodyPr/>
          <a:lstStyle/>
          <a:p>
            <a:pPr marL="455613" lvl="1">
              <a:buFont typeface="Arial" charset="0"/>
              <a:buChar char="•"/>
            </a:pPr>
            <a:r>
              <a:rPr lang="en-US" sz="4000" b="1" dirty="0" smtClean="0">
                <a:solidFill>
                  <a:schemeClr val="bg1"/>
                </a:solidFill>
                <a:effectLst>
                  <a:outerShdw blurRad="38100" dist="38100" dir="2700000" algn="tl">
                    <a:srgbClr val="000000">
                      <a:alpha val="43137"/>
                    </a:srgbClr>
                  </a:outerShdw>
                </a:effectLst>
                <a:latin typeface="Eurostile LT" pitchFamily="2" charset="0"/>
              </a:rPr>
              <a:t>Simple Random Sampling (SRS)</a:t>
            </a:r>
          </a:p>
          <a:p>
            <a:pPr marL="912813" lvl="3" indent="-285750">
              <a:buFont typeface="Arial" charset="0"/>
              <a:buChar char="•"/>
            </a:pPr>
            <a:r>
              <a:rPr lang="en-US" sz="3200" dirty="0" smtClean="0">
                <a:solidFill>
                  <a:schemeClr val="bg1"/>
                </a:solidFill>
                <a:effectLst>
                  <a:outerShdw blurRad="38100" dist="38100" dir="2700000" algn="tl">
                    <a:srgbClr val="000000">
                      <a:alpha val="43137"/>
                    </a:srgbClr>
                  </a:outerShdw>
                </a:effectLst>
                <a:latin typeface="Eurostile LT" pitchFamily="2" charset="0"/>
              </a:rPr>
              <a:t>every individual has an equal chance of being selected</a:t>
            </a:r>
          </a:p>
          <a:p>
            <a:pPr marL="912813" lvl="3" indent="-285750">
              <a:buFont typeface="Arial" charset="0"/>
              <a:buChar char="•"/>
            </a:pPr>
            <a:r>
              <a:rPr lang="en-US" sz="3200" dirty="0" smtClean="0">
                <a:solidFill>
                  <a:schemeClr val="bg1"/>
                </a:solidFill>
                <a:effectLst>
                  <a:outerShdw blurRad="38100" dist="38100" dir="2700000" algn="tl">
                    <a:srgbClr val="000000">
                      <a:alpha val="43137"/>
                    </a:srgbClr>
                  </a:outerShdw>
                </a:effectLst>
                <a:latin typeface="Eurostile LT" pitchFamily="2" charset="0"/>
              </a:rPr>
              <a:t>every set of </a:t>
            </a:r>
            <a:r>
              <a:rPr lang="en-US" sz="3200" i="1" dirty="0" smtClean="0">
                <a:solidFill>
                  <a:schemeClr val="bg1"/>
                </a:solidFill>
                <a:effectLst>
                  <a:outerShdw blurRad="38100" dist="38100" dir="2700000" algn="tl">
                    <a:srgbClr val="000000">
                      <a:alpha val="43137"/>
                    </a:srgbClr>
                  </a:outerShdw>
                </a:effectLst>
                <a:latin typeface="Eurostile LT" pitchFamily="2" charset="0"/>
              </a:rPr>
              <a:t>n</a:t>
            </a:r>
            <a:r>
              <a:rPr lang="en-US" sz="3200" dirty="0" smtClean="0">
                <a:solidFill>
                  <a:schemeClr val="bg1"/>
                </a:solidFill>
                <a:effectLst>
                  <a:outerShdw blurRad="38100" dist="38100" dir="2700000" algn="tl">
                    <a:srgbClr val="000000">
                      <a:alpha val="43137"/>
                    </a:srgbClr>
                  </a:outerShdw>
                </a:effectLst>
                <a:latin typeface="Eurostile LT" pitchFamily="2" charset="0"/>
              </a:rPr>
              <a:t> individuals has an equal chance of being selected</a:t>
            </a:r>
            <a:endParaRPr lang="en-US" sz="3200" dirty="0">
              <a:solidFill>
                <a:schemeClr val="bg1"/>
              </a:solidFill>
              <a:effectLst>
                <a:outerShdw blurRad="38100" dist="38100" dir="2700000" algn="tl">
                  <a:srgbClr val="000000">
                    <a:alpha val="43137"/>
                  </a:srgbClr>
                </a:outerShdw>
              </a:effectLst>
              <a:latin typeface="Eurostile LT" pitchFamily="2" charset="0"/>
            </a:endParaRPr>
          </a:p>
          <a:p>
            <a:pPr marL="912813" lvl="3" indent="-285750">
              <a:buFont typeface="Arial" charset="0"/>
              <a:buChar char="•"/>
            </a:pPr>
            <a:r>
              <a:rPr lang="en-US" sz="2400" i="1" dirty="0" smtClean="0">
                <a:solidFill>
                  <a:schemeClr val="bg1"/>
                </a:solidFill>
                <a:effectLst>
                  <a:outerShdw blurRad="38100" dist="38100" dir="2700000" algn="tl">
                    <a:srgbClr val="000000">
                      <a:alpha val="43137"/>
                    </a:srgbClr>
                  </a:outerShdw>
                </a:effectLst>
                <a:latin typeface="Eurostile LT" pitchFamily="2" charset="0"/>
              </a:rPr>
              <a:t>*most basic &amp; fundamental type of sampling!</a:t>
            </a:r>
          </a:p>
        </p:txBody>
      </p:sp>
      <p:sp>
        <p:nvSpPr>
          <p:cNvPr id="2" name="Rectangle 1"/>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3984487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7" dur="500"/>
                                        <p:tgtEl>
                                          <p:spTgt spid="133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blinds(horizontal)">
                                      <p:cBhvr>
                                        <p:cTn id="10" dur="500"/>
                                        <p:tgtEl>
                                          <p:spTgt spid="133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13" dur="500"/>
                                        <p:tgtEl>
                                          <p:spTgt spid="133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6"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762000"/>
          </a:xfrm>
        </p:spPr>
        <p:txBody>
          <a:bodyPr/>
          <a:lstStyle/>
          <a:p>
            <a:r>
              <a:rPr lang="en-US" sz="6000" dirty="0" smtClean="0">
                <a:solidFill>
                  <a:srgbClr val="FFFF00"/>
                </a:solidFill>
                <a:effectLst>
                  <a:outerShdw blurRad="38100" dist="38100" dir="2700000" algn="tl">
                    <a:srgbClr val="000000">
                      <a:alpha val="43137"/>
                    </a:srgbClr>
                  </a:outerShdw>
                </a:effectLst>
                <a:latin typeface="Creepy" pitchFamily="82" charset="0"/>
              </a:rPr>
              <a:t>BIAS </a:t>
            </a:r>
            <a:r>
              <a:rPr lang="en-US" sz="4000" dirty="0" smtClean="0">
                <a:solidFill>
                  <a:srgbClr val="FFFF00"/>
                </a:solidFill>
                <a:latin typeface="Comic Sans MS" pitchFamily="66" charset="0"/>
              </a:rPr>
              <a:t>through wording of question</a:t>
            </a:r>
          </a:p>
        </p:txBody>
      </p:sp>
      <p:sp>
        <p:nvSpPr>
          <p:cNvPr id="68611" name="Rectangle 3"/>
          <p:cNvSpPr>
            <a:spLocks noGrp="1" noChangeArrowheads="1"/>
          </p:cNvSpPr>
          <p:nvPr>
            <p:ph type="body" idx="1"/>
          </p:nvPr>
        </p:nvSpPr>
        <p:spPr>
          <a:xfrm>
            <a:off x="685800" y="1371600"/>
            <a:ext cx="7772400" cy="4114800"/>
          </a:xfrm>
        </p:spPr>
        <p:txBody>
          <a:bodyPr/>
          <a:lstStyle/>
          <a:p>
            <a:r>
              <a:rPr lang="en-US" dirty="0" smtClean="0">
                <a:solidFill>
                  <a:schemeClr val="bg1"/>
                </a:solidFill>
                <a:latin typeface="Comic Sans MS" pitchFamily="66" charset="0"/>
                <a:cs typeface="Times New Roman" pitchFamily="18" charset="0"/>
              </a:rPr>
              <a:t>Spring, 1993, Holocaust Memorial Museum opened in Washington, DC.</a:t>
            </a:r>
          </a:p>
          <a:p>
            <a:endParaRPr lang="en-US" sz="800" dirty="0" smtClean="0">
              <a:solidFill>
                <a:schemeClr val="bg1"/>
              </a:solidFill>
              <a:latin typeface="Comic Sans MS" pitchFamily="66" charset="0"/>
              <a:cs typeface="Times New Roman" pitchFamily="18" charset="0"/>
            </a:endParaRPr>
          </a:p>
          <a:p>
            <a:r>
              <a:rPr lang="en-US" dirty="0" smtClean="0">
                <a:solidFill>
                  <a:schemeClr val="bg1"/>
                </a:solidFill>
                <a:latin typeface="Comic Sans MS" pitchFamily="66" charset="0"/>
                <a:cs typeface="Times New Roman" pitchFamily="18" charset="0"/>
              </a:rPr>
              <a:t>Survey conducted by Roper Starch Worldwide indicated that 22 percent of the American public believed it “possible that the Nazi extermination of the Jews never happened”, while another 12 percent were unsure.</a:t>
            </a:r>
          </a:p>
        </p:txBody>
      </p:sp>
    </p:spTree>
    <p:custDataLst>
      <p:tags r:id="rId1"/>
    </p:custDataLst>
    <p:extLst>
      <p:ext uri="{BB962C8B-B14F-4D97-AF65-F5344CB8AC3E}">
        <p14:creationId xmlns:p14="http://schemas.microsoft.com/office/powerpoint/2010/main" val="10534455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533400"/>
            <a:ext cx="8294688" cy="5638800"/>
          </a:xfrm>
        </p:spPr>
        <p:txBody>
          <a:bodyPr/>
          <a:lstStyle/>
          <a:p>
            <a:r>
              <a:rPr lang="en-US" dirty="0" smtClean="0">
                <a:solidFill>
                  <a:srgbClr val="FFFF00"/>
                </a:solidFill>
                <a:cs typeface="Times New Roman" pitchFamily="18" charset="0"/>
              </a:rPr>
              <a:t>Exact wording of the </a:t>
            </a:r>
            <a:r>
              <a:rPr lang="en-US" dirty="0" smtClean="0">
                <a:solidFill>
                  <a:schemeClr val="accent1"/>
                </a:solidFill>
                <a:effectLst>
                  <a:outerShdw blurRad="38100" dist="38100" dir="2700000" algn="tl">
                    <a:srgbClr val="000000">
                      <a:alpha val="43137"/>
                    </a:srgbClr>
                  </a:outerShdw>
                </a:effectLst>
                <a:latin typeface="Gotham Black" pitchFamily="50" charset="0"/>
                <a:cs typeface="Times New Roman" pitchFamily="18" charset="0"/>
              </a:rPr>
              <a:t>Roper</a:t>
            </a:r>
            <a:r>
              <a:rPr lang="en-US" dirty="0" smtClean="0">
                <a:solidFill>
                  <a:schemeClr val="accent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or does it seem impossible to you that the Nazi extermination of the Jews never happened?</a:t>
            </a:r>
          </a:p>
          <a:p>
            <a:endParaRPr lang="en-US" sz="900" i="1" dirty="0" smtClean="0">
              <a:solidFill>
                <a:srgbClr val="FFFF00"/>
              </a:solidFill>
              <a:latin typeface="Comic Sans MS" pitchFamily="66" charset="0"/>
              <a:cs typeface="Times New Roman" pitchFamily="18" charset="0"/>
            </a:endParaRPr>
          </a:p>
          <a:p>
            <a:endParaRPr lang="en-US" sz="900" i="1" dirty="0" smtClean="0">
              <a:solidFill>
                <a:srgbClr val="FFFF00"/>
              </a:solidFill>
              <a:latin typeface="Comic Sans MS" pitchFamily="66" charset="0"/>
              <a:cs typeface="Times New Roman" pitchFamily="18" charset="0"/>
            </a:endParaRPr>
          </a:p>
          <a:p>
            <a:r>
              <a:rPr lang="en-US" dirty="0" smtClean="0">
                <a:solidFill>
                  <a:schemeClr val="bg1"/>
                </a:solidFill>
                <a:effectLst>
                  <a:outerShdw blurRad="38100" dist="38100" dir="2700000" algn="tl">
                    <a:srgbClr val="000000">
                      <a:alpha val="43137"/>
                    </a:srgbClr>
                  </a:outerShdw>
                </a:effectLst>
                <a:latin typeface="Gotham Black" pitchFamily="50" charset="0"/>
                <a:cs typeface="Times New Roman" pitchFamily="18" charset="0"/>
              </a:rPr>
              <a:t>Gallup</a:t>
            </a:r>
            <a:r>
              <a:rPr lang="en-US" dirty="0" smtClean="0">
                <a:solidFill>
                  <a:schemeClr val="bg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 in a new poll:</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to you that the Nazi extermination of the Jews never happened, or do you feel certain that it happened?</a:t>
            </a:r>
          </a:p>
          <a:p>
            <a:endParaRPr lang="en-US" sz="900" i="1" dirty="0" smtClean="0">
              <a:solidFill>
                <a:srgbClr val="FFFF00"/>
              </a:solidFill>
              <a:latin typeface="Comic Sans MS" pitchFamily="66" charset="0"/>
              <a:cs typeface="Times New Roman" pitchFamily="18" charset="0"/>
            </a:endParaRPr>
          </a:p>
          <a:p>
            <a:pPr marL="0" indent="0">
              <a:buNone/>
            </a:pPr>
            <a:r>
              <a:rPr lang="en-US" sz="2800" dirty="0" smtClean="0">
                <a:solidFill>
                  <a:srgbClr val="FFFF00"/>
                </a:solidFill>
                <a:effectLst>
                  <a:outerShdw blurRad="38100" dist="38100" dir="2700000" algn="tl">
                    <a:srgbClr val="000000">
                      <a:alpha val="43137"/>
                    </a:srgbClr>
                  </a:outerShdw>
                </a:effectLst>
                <a:latin typeface="Gotham Medium" pitchFamily="50" charset="0"/>
                <a:cs typeface="Times New Roman" pitchFamily="18" charset="0"/>
              </a:rPr>
              <a:t>…less than 1% responded that they thought it was possible it did not happen</a:t>
            </a:r>
          </a:p>
          <a:p>
            <a:pPr>
              <a:buFontTx/>
              <a:buNone/>
            </a:pPr>
            <a:endParaRPr lang="en-US" dirty="0" smtClean="0">
              <a:solidFill>
                <a:srgbClr val="FFFF00"/>
              </a:solidFill>
            </a:endParaRPr>
          </a:p>
        </p:txBody>
      </p:sp>
    </p:spTree>
    <p:custDataLst>
      <p:tags r:id="rId1"/>
    </p:custDataLst>
    <p:extLst>
      <p:ext uri="{BB962C8B-B14F-4D97-AF65-F5344CB8AC3E}">
        <p14:creationId xmlns:p14="http://schemas.microsoft.com/office/powerpoint/2010/main" val="27300884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963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96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3700006" y="2743200"/>
            <a:ext cx="1415772" cy="830997"/>
          </a:xfrm>
          <a:prstGeom prst="rect">
            <a:avLst/>
          </a:prstGeom>
          <a:noFill/>
        </p:spPr>
        <p:txBody>
          <a:bodyPr wrap="none" rtlCol="0">
            <a:spAutoFit/>
          </a:bodyPr>
          <a:lstStyle/>
          <a:p>
            <a:pPr algn="ctr"/>
            <a:r>
              <a:rPr lang="en-US" sz="4800" dirty="0" smtClean="0">
                <a:effectLst>
                  <a:outerShdw blurRad="38100" dist="38100" dir="2700000" algn="tl">
                    <a:srgbClr val="000000">
                      <a:alpha val="43137"/>
                    </a:srgbClr>
                  </a:outerShdw>
                </a:effectLst>
                <a:latin typeface="Adobe Garamond Pro" pitchFamily="18" charset="0"/>
                <a:ea typeface="+mn-ea"/>
              </a:rPr>
              <a:t>stop!</a:t>
            </a:r>
          </a:p>
        </p:txBody>
      </p:sp>
    </p:spTree>
    <p:custDataLst>
      <p:tags r:id="rId1"/>
    </p:custDataLst>
    <p:extLst>
      <p:ext uri="{BB962C8B-B14F-4D97-AF65-F5344CB8AC3E}">
        <p14:creationId xmlns:p14="http://schemas.microsoft.com/office/powerpoint/2010/main" val="285026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52400" y="762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sz="3600" b="1" dirty="0" smtClean="0">
                <a:effectLst>
                  <a:outerShdw blurRad="38100" dist="38100" dir="2700000" algn="tl">
                    <a:srgbClr val="000000">
                      <a:alpha val="43137"/>
                    </a:srgbClr>
                  </a:outerShdw>
                </a:effectLst>
                <a:latin typeface="Adelle Rg" pitchFamily="50" charset="0"/>
                <a:ea typeface="+mn-ea"/>
                <a:cs typeface="+mn-cs"/>
              </a:rPr>
              <a:t>Describe how to select a SRS of 5 students from a group of 27:</a:t>
            </a:r>
          </a:p>
        </p:txBody>
      </p:sp>
      <p:sp>
        <p:nvSpPr>
          <p:cNvPr id="4" name="TextBox 3"/>
          <p:cNvSpPr txBox="1"/>
          <p:nvPr/>
        </p:nvSpPr>
        <p:spPr>
          <a:xfrm>
            <a:off x="162046" y="1143000"/>
            <a:ext cx="8677154" cy="1938992"/>
          </a:xfrm>
          <a:prstGeom prst="rect">
            <a:avLst/>
          </a:prstGeom>
          <a:noFill/>
        </p:spPr>
        <p:txBody>
          <a:bodyPr wrap="square" rtlCol="0">
            <a:spAutoFit/>
          </a:bodyPr>
          <a:lstStyle/>
          <a:p>
            <a:pPr marL="285750" indent="-285750">
              <a:buFont typeface="Arial" pitchFamily="34" charset="0"/>
              <a:buChar char="•"/>
            </a:pPr>
            <a:r>
              <a:rPr lang="en-US" sz="2400" dirty="0" smtClean="0">
                <a:latin typeface="Gotham Medium" pitchFamily="50" charset="0"/>
              </a:rPr>
              <a:t>Assign each student a unique number from 1 – 27</a:t>
            </a:r>
          </a:p>
          <a:p>
            <a:pPr marL="285750" indent="-285750">
              <a:buFont typeface="Arial" pitchFamily="34" charset="0"/>
              <a:buChar char="•"/>
            </a:pPr>
            <a:r>
              <a:rPr lang="en-US" sz="2400" dirty="0" smtClean="0">
                <a:latin typeface="Gotham Medium" pitchFamily="50" charset="0"/>
              </a:rPr>
              <a:t>Use a RNG (on a calculator/computer) to generate 5 </a:t>
            </a:r>
            <a:r>
              <a:rPr lang="en-US" sz="2400" dirty="0" smtClean="0">
                <a:effectLst>
                  <a:outerShdw blurRad="38100" dist="38100" dir="2700000" algn="tl">
                    <a:srgbClr val="000000">
                      <a:alpha val="43137"/>
                    </a:srgbClr>
                  </a:outerShdw>
                </a:effectLst>
                <a:latin typeface="Gotham Black" pitchFamily="50" charset="0"/>
              </a:rPr>
              <a:t>UNIQUE</a:t>
            </a:r>
            <a:r>
              <a:rPr lang="en-US" sz="2400" dirty="0" smtClean="0">
                <a:effectLst>
                  <a:outerShdw blurRad="38100" dist="38100" dir="2700000" algn="tl">
                    <a:srgbClr val="000000">
                      <a:alpha val="43137"/>
                    </a:srgbClr>
                  </a:outerShdw>
                </a:effectLst>
                <a:latin typeface="Gotham Medium" pitchFamily="50" charset="0"/>
              </a:rPr>
              <a:t> </a:t>
            </a:r>
            <a:r>
              <a:rPr lang="en-US" sz="2400" dirty="0" smtClean="0">
                <a:latin typeface="Gotham Medium" pitchFamily="50" charset="0"/>
              </a:rPr>
              <a:t>numbers from 1 – 27 (repeated numbers will be ignored).</a:t>
            </a:r>
          </a:p>
          <a:p>
            <a:pPr marL="285750" indent="-285750">
              <a:buFont typeface="Arial" pitchFamily="34" charset="0"/>
              <a:buChar char="•"/>
            </a:pPr>
            <a:r>
              <a:rPr lang="en-US" sz="2400" dirty="0" smtClean="0">
                <a:latin typeface="Gotham Medium" pitchFamily="50" charset="0"/>
              </a:rPr>
              <a:t>The 5 students who have their numbers drawn will…</a:t>
            </a:r>
          </a:p>
        </p:txBody>
      </p:sp>
      <p:sp>
        <p:nvSpPr>
          <p:cNvPr id="6" name="TextBox 5"/>
          <p:cNvSpPr txBox="1"/>
          <p:nvPr/>
        </p:nvSpPr>
        <p:spPr>
          <a:xfrm>
            <a:off x="162046" y="3581400"/>
            <a:ext cx="8677154" cy="2308324"/>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1">
                    <a:lumMod val="65000"/>
                  </a:schemeClr>
                </a:solidFill>
                <a:latin typeface="Gotham Medium" pitchFamily="50" charset="0"/>
              </a:rPr>
              <a:t>Assign each student a unique number from 1 – 27</a:t>
            </a:r>
          </a:p>
          <a:p>
            <a:pPr marL="285750" indent="-285750">
              <a:buFont typeface="Arial" pitchFamily="34" charset="0"/>
              <a:buChar char="•"/>
            </a:pPr>
            <a:r>
              <a:rPr lang="en-US" sz="2400" dirty="0" smtClean="0">
                <a:latin typeface="Gotham Medium" pitchFamily="50" charset="0"/>
              </a:rPr>
              <a:t>Write the numbers 1 – 27 on slips of paper, and put them in a hat.  </a:t>
            </a:r>
            <a:r>
              <a:rPr lang="en-US" sz="2400" dirty="0" smtClean="0">
                <a:solidFill>
                  <a:srgbClr val="FF0000"/>
                </a:solidFill>
                <a:latin typeface="Gotham Medium" pitchFamily="50" charset="0"/>
              </a:rPr>
              <a:t>Stir the slips to mix them.</a:t>
            </a:r>
          </a:p>
          <a:p>
            <a:pPr marL="285750" indent="-285750">
              <a:buFont typeface="Arial" pitchFamily="34" charset="0"/>
              <a:buChar char="•"/>
            </a:pPr>
            <a:r>
              <a:rPr lang="en-US" sz="2400" dirty="0" smtClean="0">
                <a:latin typeface="Gotham Medium" pitchFamily="50" charset="0"/>
              </a:rPr>
              <a:t>Without looking, draw 5 slips of paper from the hat </a:t>
            </a:r>
            <a:r>
              <a:rPr lang="en-US" sz="2400" dirty="0" smtClean="0">
                <a:solidFill>
                  <a:srgbClr val="FF0000"/>
                </a:solidFill>
                <a:effectLst>
                  <a:outerShdw blurRad="38100" dist="38100" dir="2700000" algn="tl">
                    <a:srgbClr val="000000">
                      <a:alpha val="43137"/>
                    </a:srgbClr>
                  </a:outerShdw>
                </a:effectLst>
                <a:latin typeface="Gotham Black" pitchFamily="50" charset="0"/>
              </a:rPr>
              <a:t>WITHOUT REPLACEMENT</a:t>
            </a:r>
            <a:r>
              <a:rPr lang="en-US" sz="2400" dirty="0" smtClean="0">
                <a:latin typeface="Gotham Medium" pitchFamily="50" charset="0"/>
              </a:rPr>
              <a:t>.</a:t>
            </a:r>
          </a:p>
          <a:p>
            <a:pPr marL="285750" indent="-285750">
              <a:buFont typeface="Arial" pitchFamily="34" charset="0"/>
              <a:buChar char="•"/>
            </a:pPr>
            <a:r>
              <a:rPr lang="en-US" sz="2400" dirty="0" smtClean="0">
                <a:solidFill>
                  <a:schemeClr val="bg1">
                    <a:lumMod val="65000"/>
                  </a:schemeClr>
                </a:solidFill>
                <a:latin typeface="Gotham Medium" pitchFamily="50" charset="0"/>
              </a:rPr>
              <a:t>The 5 students who have their numbers drawn will…</a:t>
            </a:r>
          </a:p>
        </p:txBody>
      </p:sp>
      <p:sp>
        <p:nvSpPr>
          <p:cNvPr id="5" name="TextBox 4"/>
          <p:cNvSpPr txBox="1"/>
          <p:nvPr/>
        </p:nvSpPr>
        <p:spPr>
          <a:xfrm>
            <a:off x="4016411" y="2949714"/>
            <a:ext cx="784189" cy="707886"/>
          </a:xfrm>
          <a:prstGeom prst="rect">
            <a:avLst/>
          </a:prstGeom>
          <a:noFill/>
        </p:spPr>
        <p:txBody>
          <a:bodyPr wrap="none" rtlCol="0">
            <a:spAutoFit/>
          </a:bodyPr>
          <a:lstStyle/>
          <a:p>
            <a:r>
              <a:rPr lang="en-US" sz="4000" dirty="0" smtClean="0">
                <a:solidFill>
                  <a:srgbClr val="008000"/>
                </a:solidFill>
                <a:latin typeface="Creepy" pitchFamily="82" charset="0"/>
              </a:rPr>
              <a:t>OR</a:t>
            </a:r>
            <a:endParaRPr lang="en-US" sz="4000" dirty="0">
              <a:solidFill>
                <a:srgbClr val="008000"/>
              </a:solidFill>
              <a:latin typeface="Creepy" pitchFamily="82" charset="0"/>
            </a:endParaRPr>
          </a:p>
        </p:txBody>
      </p:sp>
    </p:spTree>
    <p:custDataLst>
      <p:tags r:id="rId1"/>
    </p:custDataLst>
    <p:extLst>
      <p:ext uri="{BB962C8B-B14F-4D97-AF65-F5344CB8AC3E}">
        <p14:creationId xmlns:p14="http://schemas.microsoft.com/office/powerpoint/2010/main" val="3843518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914400"/>
            <a:ext cx="8839200" cy="5791200"/>
          </a:xfrm>
        </p:spPr>
        <p:txBody>
          <a:bodyPr/>
          <a:lstStyle/>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Stratified Sampling</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divide population into strata (layers, subpopulations)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Strata are </a:t>
            </a:r>
            <a:r>
              <a:rPr lang="en-US" sz="2800" b="1" dirty="0" smtClean="0">
                <a:solidFill>
                  <a:schemeClr val="bg1"/>
                </a:solidFill>
                <a:effectLst>
                  <a:outerShdw blurRad="38100" dist="38100" dir="2700000" algn="tl">
                    <a:srgbClr val="000000">
                      <a:alpha val="43137"/>
                    </a:srgbClr>
                  </a:outerShdw>
                </a:effectLst>
                <a:latin typeface="Eurostile LT" pitchFamily="2" charset="0"/>
              </a:rPr>
              <a:t>homogenous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take SRS from each strata</a:t>
            </a:r>
          </a:p>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Cluster sampling</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divide population into clusters </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Clusters are </a:t>
            </a:r>
            <a:r>
              <a:rPr lang="en-US" sz="2800" b="1" dirty="0" err="1" smtClean="0">
                <a:solidFill>
                  <a:schemeClr val="bg1"/>
                </a:solidFill>
                <a:effectLst>
                  <a:outerShdw blurRad="38100" dist="38100" dir="2700000" algn="tl">
                    <a:srgbClr val="000000">
                      <a:alpha val="43137"/>
                    </a:srgbClr>
                  </a:outerShdw>
                </a:effectLst>
                <a:latin typeface="Eurostile LT" pitchFamily="2" charset="0"/>
              </a:rPr>
              <a:t>heterogenous</a:t>
            </a:r>
            <a:r>
              <a:rPr lang="en-US" sz="2800" dirty="0" smtClean="0">
                <a:solidFill>
                  <a:schemeClr val="bg1"/>
                </a:solidFill>
                <a:effectLst>
                  <a:outerShdw blurRad="38100" dist="38100" dir="2700000" algn="tl">
                    <a:srgbClr val="000000">
                      <a:alpha val="43137"/>
                    </a:srgbClr>
                  </a:outerShdw>
                </a:effectLst>
                <a:latin typeface="Eurostile LT" pitchFamily="2" charset="0"/>
              </a:rPr>
              <a:t> (mixed)</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Randomly select one (or more) cluster(s)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Take a CENSUS within cluster(s)</a:t>
            </a:r>
            <a:br>
              <a:rPr lang="en-US" sz="2800" dirty="0" smtClean="0">
                <a:solidFill>
                  <a:schemeClr val="bg1"/>
                </a:solidFill>
                <a:effectLst>
                  <a:outerShdw blurRad="38100" dist="38100" dir="2700000" algn="tl">
                    <a:srgbClr val="000000">
                      <a:alpha val="43137"/>
                    </a:srgbClr>
                  </a:outerShdw>
                </a:effectLst>
                <a:latin typeface="Eurostile LT" pitchFamily="2" charset="0"/>
              </a:rPr>
            </a:br>
            <a:endParaRPr lang="en-US" sz="2800" dirty="0" smtClean="0">
              <a:solidFill>
                <a:schemeClr val="bg1"/>
              </a:solidFill>
              <a:effectLst>
                <a:outerShdw blurRad="38100" dist="38100" dir="2700000" algn="tl">
                  <a:srgbClr val="000000">
                    <a:alpha val="43137"/>
                  </a:srgbClr>
                </a:outerShdw>
              </a:effectLst>
              <a:latin typeface="Eurostile LT" pitchFamily="2" charset="0"/>
            </a:endParaRPr>
          </a:p>
        </p:txBody>
      </p:sp>
      <p:sp>
        <p:nvSpPr>
          <p:cNvPr id="3" name="Rectangle 2"/>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22500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randombar(horizontal)">
                                      <p:cBhvr>
                                        <p:cTn id="7" dur="500"/>
                                        <p:tgtEl>
                                          <p:spTgt spid="1331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randombar(horizontal)">
                                      <p:cBhvr>
                                        <p:cTn id="10" dur="500"/>
                                        <p:tgtEl>
                                          <p:spTgt spid="1331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randombar(horizontal)">
                                      <p:cBhvr>
                                        <p:cTn id="13" dur="500"/>
                                        <p:tgtEl>
                                          <p:spTgt spid="1331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randombar(horizontal)">
                                      <p:cBhvr>
                                        <p:cTn id="16" dur="500"/>
                                        <p:tgtEl>
                                          <p:spTgt spid="133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randombar(horizontal)">
                                      <p:cBhvr>
                                        <p:cTn id="21" dur="500"/>
                                        <p:tgtEl>
                                          <p:spTgt spid="13314">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3314">
                                            <p:txEl>
                                              <p:pRg st="5" end="5"/>
                                            </p:txEl>
                                          </p:spTgt>
                                        </p:tgtEl>
                                        <p:attrNameLst>
                                          <p:attrName>style.visibility</p:attrName>
                                        </p:attrNameLst>
                                      </p:cBhvr>
                                      <p:to>
                                        <p:strVal val="visible"/>
                                      </p:to>
                                    </p:set>
                                    <p:animEffect transition="in" filter="randombar(horizontal)">
                                      <p:cBhvr>
                                        <p:cTn id="24" dur="500"/>
                                        <p:tgtEl>
                                          <p:spTgt spid="13314">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animEffect transition="in" filter="randombar(horizontal)">
                                      <p:cBhvr>
                                        <p:cTn id="27" dur="500"/>
                                        <p:tgtEl>
                                          <p:spTgt spid="13314">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3314">
                                            <p:txEl>
                                              <p:pRg st="7" end="7"/>
                                            </p:txEl>
                                          </p:spTgt>
                                        </p:tgtEl>
                                        <p:attrNameLst>
                                          <p:attrName>style.visibility</p:attrName>
                                        </p:attrNameLst>
                                      </p:cBhvr>
                                      <p:to>
                                        <p:strVal val="visible"/>
                                      </p:to>
                                    </p:set>
                                    <p:animEffect transition="in" filter="randombar(horizontal)">
                                      <p:cBhvr>
                                        <p:cTn id="30" dur="500"/>
                                        <p:tgtEl>
                                          <p:spTgt spid="13314">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3314">
                                            <p:txEl>
                                              <p:pRg st="8" end="8"/>
                                            </p:txEl>
                                          </p:spTgt>
                                        </p:tgtEl>
                                        <p:attrNameLst>
                                          <p:attrName>style.visibility</p:attrName>
                                        </p:attrNameLst>
                                      </p:cBhvr>
                                      <p:to>
                                        <p:strVal val="visible"/>
                                      </p:to>
                                    </p:set>
                                    <p:animEffect transition="in" filter="randombar(horizontal)">
                                      <p:cBhvr>
                                        <p:cTn id="33" dur="500"/>
                                        <p:tgtEl>
                                          <p:spTgt spid="13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914400"/>
            <a:ext cx="8839200" cy="5791200"/>
          </a:xfrm>
        </p:spPr>
        <p:txBody>
          <a:bodyPr/>
          <a:lstStyle/>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Systematic Sampling</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Randomly select a starting point, then take (for example) every 10</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(or 20</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or 5</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etc.) subject...</a:t>
            </a:r>
            <a:br>
              <a:rPr lang="en-US" sz="2800" dirty="0" smtClean="0">
                <a:solidFill>
                  <a:schemeClr val="bg1"/>
                </a:solidFill>
                <a:effectLst>
                  <a:outerShdw blurRad="38100" dist="38100" dir="2700000" algn="tl">
                    <a:srgbClr val="000000">
                      <a:alpha val="43137"/>
                    </a:srgbClr>
                  </a:outerShdw>
                </a:effectLst>
                <a:latin typeface="Eurostile LT" pitchFamily="2" charset="0"/>
              </a:rPr>
            </a:br>
            <a:endParaRPr lang="en-US" sz="2800" dirty="0" smtClean="0">
              <a:solidFill>
                <a:schemeClr val="bg1"/>
              </a:solidFill>
              <a:effectLst>
                <a:outerShdw blurRad="38100" dist="38100" dir="2700000" algn="tl">
                  <a:srgbClr val="000000">
                    <a:alpha val="43137"/>
                  </a:srgbClr>
                </a:outerShdw>
              </a:effectLst>
              <a:latin typeface="Eurostile LT" pitchFamily="2" charset="0"/>
            </a:endParaRPr>
          </a:p>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Multistage Sampling</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Randomness is involved at </a:t>
            </a:r>
            <a:r>
              <a:rPr lang="en-US" sz="2800" b="1" u="sng" dirty="0" smtClean="0">
                <a:solidFill>
                  <a:schemeClr val="bg1"/>
                </a:solidFill>
                <a:effectLst>
                  <a:outerShdw blurRad="38100" dist="38100" dir="2700000" algn="tl">
                    <a:srgbClr val="000000">
                      <a:alpha val="43137"/>
                    </a:srgbClr>
                  </a:outerShdw>
                </a:effectLst>
                <a:latin typeface="Eurostile LT" pitchFamily="2" charset="0"/>
              </a:rPr>
              <a:t>more than one </a:t>
            </a:r>
            <a:r>
              <a:rPr lang="en-US" sz="2800" dirty="0" smtClean="0">
                <a:solidFill>
                  <a:schemeClr val="bg1"/>
                </a:solidFill>
                <a:effectLst>
                  <a:outerShdw blurRad="38100" dist="38100" dir="2700000" algn="tl">
                    <a:srgbClr val="000000">
                      <a:alpha val="43137"/>
                    </a:srgbClr>
                  </a:outerShdw>
                </a:effectLst>
                <a:latin typeface="Eurostile LT" pitchFamily="2" charset="0"/>
              </a:rPr>
              <a:t>stage</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Be careful not to confuse with CLUSTER sampling</a:t>
            </a:r>
          </a:p>
        </p:txBody>
      </p:sp>
      <p:sp>
        <p:nvSpPr>
          <p:cNvPr id="3" name="Rectangle 2"/>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3525317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ox(in)">
                                      <p:cBhvr>
                                        <p:cTn id="7" dur="500"/>
                                        <p:tgtEl>
                                          <p:spTgt spid="133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box(in)">
                                      <p:cBhvr>
                                        <p:cTn id="10" dur="500"/>
                                        <p:tgtEl>
                                          <p:spTgt spid="13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box(in)">
                                      <p:cBhvr>
                                        <p:cTn id="15" dur="500"/>
                                        <p:tgtEl>
                                          <p:spTgt spid="1331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box(in)">
                                      <p:cBhvr>
                                        <p:cTn id="18" dur="500"/>
                                        <p:tgtEl>
                                          <p:spTgt spid="13314">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box(in)">
                                      <p:cBhvr>
                                        <p:cTn id="21"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381000"/>
            <a:ext cx="7772400" cy="1143000"/>
          </a:xfrm>
        </p:spPr>
        <p:txBody>
          <a:bodyPr/>
          <a:lstStyle/>
          <a:p>
            <a:r>
              <a:rPr lang="en-US" dirty="0" smtClean="0">
                <a:latin typeface="Gotham Black" pitchFamily="50" charset="0"/>
              </a:rPr>
              <a:t>   </a:t>
            </a:r>
            <a:r>
              <a:rPr lang="en-US" dirty="0" smtClean="0">
                <a:solidFill>
                  <a:srgbClr val="FFFF00"/>
                </a:solidFill>
                <a:latin typeface="Gotham Black" pitchFamily="50" charset="0"/>
              </a:rPr>
              <a:t>bias </a:t>
            </a:r>
            <a:r>
              <a:rPr lang="en-US" sz="6000" dirty="0" smtClean="0">
                <a:solidFill>
                  <a:srgbClr val="FFFF00"/>
                </a:solidFill>
                <a:latin typeface="Adelle Rg"/>
              </a:rPr>
              <a:t>≠</a:t>
            </a:r>
            <a:r>
              <a:rPr lang="en-US" dirty="0" smtClean="0">
                <a:solidFill>
                  <a:srgbClr val="FFFF00"/>
                </a:solidFill>
                <a:latin typeface="Gotham Black" pitchFamily="50" charset="0"/>
              </a:rPr>
              <a:t> error</a:t>
            </a:r>
          </a:p>
        </p:txBody>
      </p:sp>
      <p:sp>
        <p:nvSpPr>
          <p:cNvPr id="13316" name="Rectangle 3"/>
          <p:cNvSpPr>
            <a:spLocks noGrp="1" noChangeArrowheads="1"/>
          </p:cNvSpPr>
          <p:nvPr>
            <p:ph type="body" idx="1"/>
          </p:nvPr>
        </p:nvSpPr>
        <p:spPr>
          <a:xfrm>
            <a:off x="152400" y="1828800"/>
            <a:ext cx="8763000" cy="4419600"/>
          </a:xfrm>
        </p:spPr>
        <p:txBody>
          <a:bodyPr/>
          <a:lstStyle/>
          <a:p>
            <a:pPr>
              <a:buNone/>
            </a:pPr>
            <a:r>
              <a:rPr lang="en-US" dirty="0" smtClean="0">
                <a:solidFill>
                  <a:srgbClr val="FFFF00"/>
                </a:solidFill>
                <a:latin typeface="Adelle Rg" pitchFamily="50" charset="0"/>
              </a:rPr>
              <a:t>Bias: Something that causes your measurements to systematically miss in the same direction every time.  This is bad.</a:t>
            </a:r>
            <a:br>
              <a:rPr lang="en-US" dirty="0" smtClean="0">
                <a:solidFill>
                  <a:srgbClr val="FFFF00"/>
                </a:solidFill>
                <a:latin typeface="Adelle Rg" pitchFamily="50" charset="0"/>
              </a:rPr>
            </a:br>
            <a:endParaRPr lang="en-US" dirty="0" smtClean="0">
              <a:solidFill>
                <a:srgbClr val="FFFF00"/>
              </a:solidFill>
              <a:latin typeface="Adelle Rg" pitchFamily="50" charset="0"/>
            </a:endParaRPr>
          </a:p>
          <a:p>
            <a:pPr>
              <a:buNone/>
            </a:pPr>
            <a:r>
              <a:rPr lang="en-US" dirty="0" smtClean="0">
                <a:solidFill>
                  <a:srgbClr val="FFFF00"/>
                </a:solidFill>
                <a:latin typeface="Adelle Rg" pitchFamily="50" charset="0"/>
              </a:rPr>
              <a:t>Sampling “error” is just sampling variation.  </a:t>
            </a:r>
            <a:br>
              <a:rPr lang="en-US" dirty="0" smtClean="0">
                <a:solidFill>
                  <a:srgbClr val="FFFF00"/>
                </a:solidFill>
                <a:latin typeface="Adelle Rg" pitchFamily="50" charset="0"/>
              </a:rPr>
            </a:br>
            <a:r>
              <a:rPr lang="en-US" dirty="0" smtClean="0">
                <a:solidFill>
                  <a:srgbClr val="FFFF00"/>
                </a:solidFill>
                <a:latin typeface="Adelle Rg" pitchFamily="50" charset="0"/>
              </a:rPr>
              <a:t>(If you flip a coin 10 times, you won’t ALWAYS get 5 heads &amp; 5 tails… some variation is inevitable with randomness)</a:t>
            </a:r>
          </a:p>
        </p:txBody>
      </p:sp>
    </p:spTree>
    <p:custDataLst>
      <p:tags r:id="rId1"/>
    </p:custDataLst>
    <p:extLst>
      <p:ext uri="{BB962C8B-B14F-4D97-AF65-F5344CB8AC3E}">
        <p14:creationId xmlns:p14="http://schemas.microsoft.com/office/powerpoint/2010/main" val="36775014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4338" name="Picture 2" descr="Pink tissue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3400"/>
            <a:ext cx="7711806"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543815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5362" name="Picture 2" descr="Pink tissue paper"/>
          <p:cNvPicPr>
            <a:picLocks noChangeAspect="1" noChangeArrowheads="1"/>
          </p:cNvPicPr>
          <p:nvPr/>
        </p:nvPicPr>
        <p:blipFill rotWithShape="1">
          <a:blip r:embed="rId2">
            <a:lum bright="-10000" contrast="30000"/>
            <a:extLst>
              <a:ext uri="{28A0092B-C50C-407E-A947-70E740481C1C}">
                <a14:useLocalDpi xmlns:a14="http://schemas.microsoft.com/office/drawing/2010/main" val="0"/>
              </a:ext>
            </a:extLst>
          </a:blip>
          <a:srcRect b="54402"/>
          <a:stretch/>
        </p:blipFill>
        <p:spPr bwMode="auto">
          <a:xfrm>
            <a:off x="1371600" y="76200"/>
            <a:ext cx="6659563" cy="28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ink tissue paper"/>
          <p:cNvPicPr>
            <a:picLocks noChangeAspect="1" noChangeArrowheads="1"/>
          </p:cNvPicPr>
          <p:nvPr/>
        </p:nvPicPr>
        <p:blipFill rotWithShape="1">
          <a:blip r:embed="rId2">
            <a:lum bright="-10000" contrast="30000"/>
            <a:extLst>
              <a:ext uri="{28A0092B-C50C-407E-A947-70E740481C1C}">
                <a14:useLocalDpi xmlns:a14="http://schemas.microsoft.com/office/drawing/2010/main" val="0"/>
              </a:ext>
            </a:extLst>
          </a:blip>
          <a:srcRect t="49119" b="5373"/>
          <a:stretch/>
        </p:blipFill>
        <p:spPr bwMode="auto">
          <a:xfrm>
            <a:off x="1371600" y="2895600"/>
            <a:ext cx="6659563" cy="287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1676400" y="2667000"/>
            <a:ext cx="6096000" cy="2930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srgbClr val="000000"/>
              </a:solidFill>
              <a:latin typeface="Times New Roman" pitchFamily="18" charset="0"/>
            </a:endParaRPr>
          </a:p>
        </p:txBody>
      </p:sp>
      <p:sp>
        <p:nvSpPr>
          <p:cNvPr id="5" name="Rectangle 4"/>
          <p:cNvSpPr/>
          <p:nvPr/>
        </p:nvSpPr>
        <p:spPr bwMode="auto">
          <a:xfrm>
            <a:off x="1640903" y="5480684"/>
            <a:ext cx="6096000" cy="2930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srgbClr val="000000"/>
              </a:solidFill>
              <a:latin typeface="Times New Roman" pitchFamily="18" charset="0"/>
            </a:endParaRPr>
          </a:p>
        </p:txBody>
      </p:sp>
      <p:sp>
        <p:nvSpPr>
          <p:cNvPr id="4" name="TextBox 3"/>
          <p:cNvSpPr txBox="1"/>
          <p:nvPr/>
        </p:nvSpPr>
        <p:spPr>
          <a:xfrm>
            <a:off x="1492078" y="152400"/>
            <a:ext cx="641522"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(a)</a:t>
            </a:r>
            <a:endParaRPr lang="en-US" sz="2400" dirty="0">
              <a:solidFill>
                <a:srgbClr val="FFFF00"/>
              </a:solidFill>
              <a:latin typeface="Gotham Black" pitchFamily="50" charset="0"/>
            </a:endParaRPr>
          </a:p>
        </p:txBody>
      </p:sp>
      <p:sp>
        <p:nvSpPr>
          <p:cNvPr id="7" name="TextBox 6"/>
          <p:cNvSpPr txBox="1"/>
          <p:nvPr/>
        </p:nvSpPr>
        <p:spPr>
          <a:xfrm>
            <a:off x="4677666" y="147935"/>
            <a:ext cx="656334"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(b)</a:t>
            </a:r>
            <a:endParaRPr lang="en-US" sz="2400" dirty="0">
              <a:solidFill>
                <a:srgbClr val="FFFF00"/>
              </a:solidFill>
              <a:latin typeface="Gotham Black" pitchFamily="50" charset="0"/>
            </a:endParaRPr>
          </a:p>
        </p:txBody>
      </p:sp>
      <p:sp>
        <p:nvSpPr>
          <p:cNvPr id="8" name="TextBox 7"/>
          <p:cNvSpPr txBox="1"/>
          <p:nvPr/>
        </p:nvSpPr>
        <p:spPr>
          <a:xfrm>
            <a:off x="1492078" y="3043535"/>
            <a:ext cx="641522"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(c)</a:t>
            </a:r>
            <a:endParaRPr lang="en-US" sz="2400" dirty="0">
              <a:solidFill>
                <a:srgbClr val="FFFF00"/>
              </a:solidFill>
              <a:latin typeface="Gotham Black" pitchFamily="50" charset="0"/>
            </a:endParaRPr>
          </a:p>
        </p:txBody>
      </p:sp>
      <p:sp>
        <p:nvSpPr>
          <p:cNvPr id="9" name="TextBox 8"/>
          <p:cNvSpPr txBox="1"/>
          <p:nvPr/>
        </p:nvSpPr>
        <p:spPr>
          <a:xfrm>
            <a:off x="4753866" y="3043535"/>
            <a:ext cx="656334" cy="461665"/>
          </a:xfrm>
          <a:prstGeom prst="rect">
            <a:avLst/>
          </a:prstGeom>
          <a:solidFill>
            <a:srgbClr val="FF0000"/>
          </a:solidFill>
        </p:spPr>
        <p:txBody>
          <a:bodyPr wrap="none" rtlCol="0">
            <a:spAutoFit/>
          </a:bodyPr>
          <a:lstStyle/>
          <a:p>
            <a:pPr algn="ctr"/>
            <a:r>
              <a:rPr lang="en-US" sz="2400" dirty="0" smtClean="0">
                <a:solidFill>
                  <a:srgbClr val="FFFF00"/>
                </a:solidFill>
                <a:latin typeface="Gotham Black" pitchFamily="50" charset="0"/>
              </a:rPr>
              <a:t>(d)</a:t>
            </a:r>
            <a:endParaRPr lang="en-US" sz="2400" dirty="0">
              <a:solidFill>
                <a:srgbClr val="FFFF00"/>
              </a:solidFill>
              <a:latin typeface="Gotham Black" pitchFamily="50" charset="0"/>
            </a:endParaRPr>
          </a:p>
        </p:txBody>
      </p:sp>
    </p:spTree>
    <p:extLst>
      <p:ext uri="{BB962C8B-B14F-4D97-AF65-F5344CB8AC3E}">
        <p14:creationId xmlns:p14="http://schemas.microsoft.com/office/powerpoint/2010/main" val="3007462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False"/>
  <p:tag name="GRIDSIZE" val="{Width=600, Height=400}"/>
  <p:tag name="CHARTCOLORS" val="2"/>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722948"/>
  <p:tag name="USESCHEMECOLORS" val="Fals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77"/>
  <p:tag name="ALLOWUSERFEEDBACK" val="True"/>
  <p:tag name="FIBDISPLAYKEYWORDS" val="True"/>
  <p:tag name="SHOWBARVISIBLE" val="True"/>
  <p:tag name="NUMRESPONSES" val="1"/>
  <p:tag name="MAXRESPONDERS" val="5"/>
  <p:tag name="GRIDPOSITION" val="8"/>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STDCHART" val="1"/>
  <p:tag name="RESPTABLESTYLE" val="-1"/>
  <p:tag name="CUSTOMCELLBACKCOLOR1" val="-657956"/>
  <p:tag name="PRRESPONSE4" val="7"/>
  <p:tag name="ADVANCEDSETTINGSVIEW" val="True"/>
  <p:tag name="DELIMITERS" val="3.1"/>
  <p:tag name="GRIDFONTSIZE" val="12"/>
  <p:tag name="POWERPOINTVERSION" val="14.0"/>
  <p:tag name="LUIDIAENABLED" val="False"/>
  <p:tag name="EXPANDSHOWBAR" val="True"/>
  <p:tag name="TASKPANEKEY" val="c4f4d1e3-2bb6-42b6-bc87-b586fee15ce2"/>
  <p:tag name="TPFULLVERSION" val="4.5.1.2243"/>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rostile">
      <a:majorFont>
        <a:latin typeface="Eurostile LT Bold"/>
        <a:ea typeface=""/>
        <a:cs typeface=""/>
      </a:majorFont>
      <a:minorFont>
        <a:latin typeface="Eurostile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6923</TotalTime>
  <Words>1250</Words>
  <Application>Microsoft Office PowerPoint</Application>
  <PresentationFormat>On-screen Show (4:3)</PresentationFormat>
  <Paragraphs>193</Paragraphs>
  <Slides>32</Slides>
  <Notes>0</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1_Default Design</vt:lpstr>
      <vt:lpstr>Default Design</vt:lpstr>
      <vt:lpstr>3_Default Design</vt:lpstr>
      <vt:lpstr>2_Default Design</vt:lpstr>
      <vt:lpstr>4_Default Design</vt:lpstr>
      <vt:lpstr>6_Default Design</vt:lpstr>
      <vt:lpstr>5_Default Design</vt:lpstr>
      <vt:lpstr>Random Sampling</vt:lpstr>
      <vt:lpstr>Randomize –    let chance do the choosing!</vt:lpstr>
      <vt:lpstr>PowerPoint Presentation</vt:lpstr>
      <vt:lpstr>PowerPoint Presentation</vt:lpstr>
      <vt:lpstr>PowerPoint Presentation</vt:lpstr>
      <vt:lpstr>PowerPoint Presentation</vt:lpstr>
      <vt:lpstr>   bias ≠ error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Bias</vt:lpstr>
      <vt:lpstr>Sources of Bias</vt:lpstr>
      <vt:lpstr>Voluntary response</vt:lpstr>
      <vt:lpstr>Convenience sampling</vt:lpstr>
      <vt:lpstr>Undercoverage</vt:lpstr>
      <vt:lpstr>PowerPoint Presentation</vt:lpstr>
      <vt:lpstr>Nonresponse</vt:lpstr>
      <vt:lpstr>Response Bias</vt:lpstr>
      <vt:lpstr>PowerPoint Presentation</vt:lpstr>
      <vt:lpstr>PowerPoint Presentation</vt:lpstr>
      <vt:lpstr>PowerPoint Presentation</vt:lpstr>
      <vt:lpstr>Subtle differences in phrasing can make a big difference</vt:lpstr>
      <vt:lpstr>subtle differences in phrasing can make a big difference!</vt:lpstr>
      <vt:lpstr>subtle differences in phrasing can make a big difference!</vt:lpstr>
      <vt:lpstr>BIAS through wording of 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dc:creator>
  <cp:lastModifiedBy>Brian Youn</cp:lastModifiedBy>
  <cp:revision>391</cp:revision>
  <dcterms:created xsi:type="dcterms:W3CDTF">2011-01-05T06:33:27Z</dcterms:created>
  <dcterms:modified xsi:type="dcterms:W3CDTF">2017-08-29T02:29:20Z</dcterms:modified>
</cp:coreProperties>
</file>