
<file path=[Content_Types].xml><?xml version="1.0" encoding="utf-8"?>
<Types xmlns="http://schemas.openxmlformats.org/package/2006/content-types">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ink/ink1.xml" ContentType="application/inkml+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09" r:id="rId2"/>
    <p:sldMasterId id="2147483733" r:id="rId3"/>
    <p:sldMasterId id="2147483745" r:id="rId4"/>
    <p:sldMasterId id="2147483914" r:id="rId5"/>
  </p:sldMasterIdLst>
  <p:notesMasterIdLst>
    <p:notesMasterId r:id="rId17"/>
  </p:notesMasterIdLst>
  <p:sldIdLst>
    <p:sldId id="256" r:id="rId6"/>
    <p:sldId id="466" r:id="rId7"/>
    <p:sldId id="420" r:id="rId8"/>
    <p:sldId id="416" r:id="rId9"/>
    <p:sldId id="417" r:id="rId10"/>
    <p:sldId id="460" r:id="rId11"/>
    <p:sldId id="475" r:id="rId12"/>
    <p:sldId id="515" r:id="rId13"/>
    <p:sldId id="516" r:id="rId14"/>
    <p:sldId id="517" r:id="rId15"/>
    <p:sldId id="513" r:id="rId16"/>
  </p:sldIdLst>
  <p:sldSz cx="9144000" cy="6858000" type="screen4x3"/>
  <p:notesSz cx="6858000" cy="9144000"/>
  <p:custDataLst>
    <p:tags r:id="rId18"/>
  </p:custDataLst>
  <p:defaultTextStyle>
    <a:defPPr>
      <a:defRPr lang="en-US"/>
    </a:defPPr>
    <a:lvl1pPr algn="l" rtl="0" fontAlgn="base">
      <a:spcBef>
        <a:spcPct val="0"/>
      </a:spcBef>
      <a:spcAft>
        <a:spcPct val="0"/>
      </a:spcAft>
      <a:defRPr kern="1200">
        <a:solidFill>
          <a:schemeClr val="tx1"/>
        </a:solidFill>
        <a:latin typeface="Calibri" charset="0"/>
        <a:ea typeface="Arial" charset="0"/>
        <a:cs typeface="Arial" charset="0"/>
      </a:defRPr>
    </a:lvl1pPr>
    <a:lvl2pPr marL="457200" algn="l" rtl="0" fontAlgn="base">
      <a:spcBef>
        <a:spcPct val="0"/>
      </a:spcBef>
      <a:spcAft>
        <a:spcPct val="0"/>
      </a:spcAft>
      <a:defRPr kern="1200">
        <a:solidFill>
          <a:schemeClr val="tx1"/>
        </a:solidFill>
        <a:latin typeface="Calibri" charset="0"/>
        <a:ea typeface="Arial" charset="0"/>
        <a:cs typeface="Arial" charset="0"/>
      </a:defRPr>
    </a:lvl2pPr>
    <a:lvl3pPr marL="914400" algn="l" rtl="0" fontAlgn="base">
      <a:spcBef>
        <a:spcPct val="0"/>
      </a:spcBef>
      <a:spcAft>
        <a:spcPct val="0"/>
      </a:spcAft>
      <a:defRPr kern="1200">
        <a:solidFill>
          <a:schemeClr val="tx1"/>
        </a:solidFill>
        <a:latin typeface="Calibri" charset="0"/>
        <a:ea typeface="Arial" charset="0"/>
        <a:cs typeface="Arial" charset="0"/>
      </a:defRPr>
    </a:lvl3pPr>
    <a:lvl4pPr marL="1371600" algn="l" rtl="0" fontAlgn="base">
      <a:spcBef>
        <a:spcPct val="0"/>
      </a:spcBef>
      <a:spcAft>
        <a:spcPct val="0"/>
      </a:spcAft>
      <a:defRPr kern="1200">
        <a:solidFill>
          <a:schemeClr val="tx1"/>
        </a:solidFill>
        <a:latin typeface="Calibri" charset="0"/>
        <a:ea typeface="Arial" charset="0"/>
        <a:cs typeface="Arial" charset="0"/>
      </a:defRPr>
    </a:lvl4pPr>
    <a:lvl5pPr marL="1828800" algn="l" rtl="0" fontAlgn="base">
      <a:spcBef>
        <a:spcPct val="0"/>
      </a:spcBef>
      <a:spcAft>
        <a:spcPct val="0"/>
      </a:spcAft>
      <a:defRPr kern="1200">
        <a:solidFill>
          <a:schemeClr val="tx1"/>
        </a:solidFill>
        <a:latin typeface="Calibri" charset="0"/>
        <a:ea typeface="Arial" charset="0"/>
        <a:cs typeface="Arial" charset="0"/>
      </a:defRPr>
    </a:lvl5pPr>
    <a:lvl6pPr marL="2286000" algn="l" defTabSz="457200" rtl="0" eaLnBrk="1" latinLnBrk="0" hangingPunct="1">
      <a:defRPr kern="1200">
        <a:solidFill>
          <a:schemeClr val="tx1"/>
        </a:solidFill>
        <a:latin typeface="Calibri" charset="0"/>
        <a:ea typeface="Arial" charset="0"/>
        <a:cs typeface="Arial" charset="0"/>
      </a:defRPr>
    </a:lvl6pPr>
    <a:lvl7pPr marL="2743200" algn="l" defTabSz="457200" rtl="0" eaLnBrk="1" latinLnBrk="0" hangingPunct="1">
      <a:defRPr kern="1200">
        <a:solidFill>
          <a:schemeClr val="tx1"/>
        </a:solidFill>
        <a:latin typeface="Calibri" charset="0"/>
        <a:ea typeface="Arial" charset="0"/>
        <a:cs typeface="Arial" charset="0"/>
      </a:defRPr>
    </a:lvl7pPr>
    <a:lvl8pPr marL="3200400" algn="l" defTabSz="457200" rtl="0" eaLnBrk="1" latinLnBrk="0" hangingPunct="1">
      <a:defRPr kern="1200">
        <a:solidFill>
          <a:schemeClr val="tx1"/>
        </a:solidFill>
        <a:latin typeface="Calibri" charset="0"/>
        <a:ea typeface="Arial" charset="0"/>
        <a:cs typeface="Arial" charset="0"/>
      </a:defRPr>
    </a:lvl8pPr>
    <a:lvl9pPr marL="3657600" algn="l" defTabSz="457200" rtl="0" eaLnBrk="1" latinLnBrk="0" hangingPunct="1">
      <a:defRPr kern="1200">
        <a:solidFill>
          <a:schemeClr val="tx1"/>
        </a:solidFill>
        <a:latin typeface="Calibri" charset="0"/>
        <a:ea typeface="Arial" charset="0"/>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400000"/>
    <a:srgbClr val="FFE0E0"/>
    <a:srgbClr val="85DFFF"/>
    <a:srgbClr val="008000"/>
    <a:srgbClr val="7A0000"/>
    <a:srgbClr val="FFD5D5"/>
    <a:srgbClr val="336600"/>
    <a:srgbClr val="2C5800"/>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88" autoAdjust="0"/>
    <p:restoredTop sz="83697" autoAdjust="0"/>
  </p:normalViewPr>
  <p:slideViewPr>
    <p:cSldViewPr>
      <p:cViewPr varScale="1">
        <p:scale>
          <a:sx n="62" d="100"/>
          <a:sy n="62" d="100"/>
        </p:scale>
        <p:origin x="1716" y="72"/>
      </p:cViewPr>
      <p:guideLst>
        <p:guide orient="horz" pos="2160"/>
        <p:guide pos="2880"/>
      </p:guideLst>
    </p:cSldViewPr>
  </p:slideViewPr>
  <p:outlineViewPr>
    <p:cViewPr>
      <p:scale>
        <a:sx n="33" d="100"/>
        <a:sy n="33" d="100"/>
      </p:scale>
      <p:origin x="0" y="19806"/>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gs" Target="tags/tag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2047" units="dev"/>
        </inkml:traceFormat>
        <inkml:channelProperties>
          <inkml:channelProperty channel="X" name="resolution" value="3854.94116" units="1/cm"/>
          <inkml:channelProperty channel="Y" name="resolution" value="6182.45264" units="1/cm"/>
          <inkml:channelProperty channel="F" name="resolution" value="4.094E-6" units="1/dev"/>
        </inkml:channelProperties>
      </inkml:inkSource>
      <inkml:timestamp xml:id="ts0" timeString="2013-09-04T10:32:59.797"/>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7326 294 892,'0'-20'196,"0"0"-23,0 3-16,0 9-41,0-3-39,0 5-7,0 6-25,0 0-4,5 0-49,20 25 36,10 22-41,6 13 56,21 21-26,-2 4-4,-4 3 2,4-3-21,-9-19 14,-10-15-18,-5-21 34,-12-21-40,-2-9 48,-13-36-33,1-29 50,-5-26-13,1-9-17,-6-6-5,0 4-14,5 21 6,-5 27-13,0 19 14,0 8-14,4 18 7,6 9-43,6 0-56,-7 0-51,-9 19-281</inkml:trace>
  <inkml:trace contextRef="#ctx0" brushRef="#br0" timeOffset="-1">7361 199 818,'0'-22'340,"0"18"-82,0 13-112,0 38-98,0 23-26,0 15-1,0 17 32,0-1-35,-5-5 31,1-9-53,4-18 26,0-12-35,0-17 15,0-20-14,0-16-73,0-4-145,0-31-208,-5-13-577</inkml:trace>
  <inkml:trace contextRef="#ctx0" brushRef="#br0" timeOffset="1483.3726">16729 258 526,'5'-14'437,"-5"4"-219,0 10 20,0 3-115,0 39-43,0 13-64,0 21 19,0 16-8,-10 4 4,4-6-22,-3-15-5,4-8 3,0-22-8,5-16-1,-6-18-13,6-11-11,-10 0-139,1-24-132,-7-12-292</inkml:trace>
  <inkml:trace contextRef="#ctx0" brushRef="#br0" timeOffset="1514.6385">16718 234 740,'6'-16'270,"-6"10"-109,5 6-30,11 0-60,3 6-30,11 25 30,6 9 14,5 15-34,10 11-17,-6-1-10,1 0-10,0-3 9,-11-6-10,6-11 28,-11-15-29,-5-9 28,0-21-35,-9 0 2,-2-46 14,-8-20 4,-1-19 6,-5-12-29,0 2 22,0 4-37,-5 21 36,-1 12-40,1 20 14,5 22-54,-4 10-42,4 6-140,-10 11-371</inkml:trace>
  <inkml:trace contextRef="#ctx0" brushRef="#br0" timeOffset="3045.8374">558 182 675,'5'-30'311,"-5"-6"-82,0-2-36,-5 1-94,-20 7-33,-16 20-24,-10 10-7,-15 20-18,-5 45-17,-9 26 8,4 16-21,10 4 45,15 4-13,26-8 40,25-11-11,5-20-14,50-21-10,27-24-12,19-26 3,10-5-20,10-25 24,2-22-47,-17-2 0,-15 3-135,-20 6-343</inkml:trace>
  <inkml:trace contextRef="#ctx0" brushRef="#br0" timeOffset="3983.3895">4458 249 145,'5'0'869,"1"0"-686,-6-31 54,0-5-137,-11-4-39,-14-5-27,-16 14-13,-9 11 1,-26 20-27,-5 15 31,-5 35-38,0 27 26,9 9-21,22 10 18,14 6 11,27-7 16,14-10 6,14-14-19,43-16 16,23-19-51,16-16 46,16-20-46,5 0 20,-6-26-19,-20-12-33,-20 1-80,-20 2-558</inkml:trace>
  <inkml:trace contextRef="#ctx0" brushRef="#br0" timeOffset="5061.445">10994 284 1134,'-6'-30'219,"-19"-6"16,-10 0-147,-6 11-37,-14 10-10,-16 15-21,-5 15-15,-10 35-4,-6 32-2,7 13 10,14 7-24,20-6 42,26 5-29,20-21 52,10-9-29,55-14-4,22-19-2,29-16-17,10-17 5,11-5-13,-5-10 24,-15-25-86,-32 4-26,-29-5-338</inkml:trace>
  <inkml:trace contextRef="#ctx0" brushRef="#br0" timeOffset="6311.4565">13998 309 516,'5'-20'527,"-5"-11"-381,0-4 31,-14 5-95,-18 0-33,-7 13-18,-23 17 3,-9 17-13,-9 32-38,-2 28 40,1 8-36,15 8 26,16-3-20,20-9 34,19-11 22,11-5-2,41-19-9,25-10-20,25-11 19,26-14-41,9-11 34,5 0-42,-9-25 30,-20-7-107,-31 1-336</inkml:trace>
  <inkml:trace contextRef="#ctx0" brushRef="#br0" timeOffset="8186.4586">20721 244 721,'0'-26'280,"0"1"-115,-15-11-45,-10 1-20,-16 5-43,-5 16 35,-20 14-45,-5 0-20,-14 44-8,-2 27-5,7 15 9,9 9-16,14 11 27,17-4-34,25-1 53,15-11-38,30-14 20,36-21-19,35-23-2,16-27-7,25-5-6,9-30 8,-9-20-17,-20-8 17,-26 9-161,-35 8-357</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Calibri" pitchFamily="34" charset="0"/>
                <a:ea typeface="+mn-ea"/>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B236FB1E-540E-444B-8476-0C2BD785FC77}" type="datetimeFigureOut">
              <a:rPr lang="en-US"/>
              <a:pPr/>
              <a:t>8/20/2018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Calibri" pitchFamily="34" charset="0"/>
                <a:ea typeface="+mn-ea"/>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3803BC67-D9DA-184C-B368-4CEB9125E3B1}" type="slidenum">
              <a:rPr lang="en-US"/>
              <a:pPr/>
              <a:t>‹#›</a:t>
            </a:fld>
            <a:endParaRPr lang="en-US"/>
          </a:p>
        </p:txBody>
      </p:sp>
    </p:spTree>
    <p:extLst>
      <p:ext uri="{BB962C8B-B14F-4D97-AF65-F5344CB8AC3E}">
        <p14:creationId xmlns:p14="http://schemas.microsoft.com/office/powerpoint/2010/main" val="132183621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real quick… some basic ideas for this class… for</a:t>
            </a:r>
            <a:r>
              <a:rPr lang="en-US" baseline="0" dirty="0" smtClean="0"/>
              <a:t> a random sample, we have to take the human element out of the selection process, and let CHANCE do the choosing.  When humans choose, invariably, bias comes into the picture and screws things up.</a:t>
            </a:r>
            <a:endParaRPr lang="en-US" dirty="0"/>
          </a:p>
        </p:txBody>
      </p:sp>
      <p:sp>
        <p:nvSpPr>
          <p:cNvPr id="4" name="Slide Number Placeholder 3"/>
          <p:cNvSpPr>
            <a:spLocks noGrp="1"/>
          </p:cNvSpPr>
          <p:nvPr>
            <p:ph type="sldNum" sz="quarter" idx="10"/>
          </p:nvPr>
        </p:nvSpPr>
        <p:spPr/>
        <p:txBody>
          <a:bodyPr/>
          <a:lstStyle/>
          <a:p>
            <a:fld id="{3803BC67-D9DA-184C-B368-4CEB9125E3B1}" type="slidenum">
              <a:rPr lang="en-US" smtClean="0"/>
              <a:pPr/>
              <a:t>2</a:t>
            </a:fld>
            <a:endParaRPr lang="en-US"/>
          </a:p>
        </p:txBody>
      </p:sp>
    </p:spTree>
    <p:extLst>
      <p:ext uri="{BB962C8B-B14F-4D97-AF65-F5344CB8AC3E}">
        <p14:creationId xmlns:p14="http://schemas.microsoft.com/office/powerpoint/2010/main" val="24053140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say you’re a chef prepping a BIGGGGG pot of soup for a bunch of hungry people.  At the last minute, if you add in a bunch of salt, what are you going to do before you taste it?  (duh, stir the pot)</a:t>
            </a:r>
            <a:r>
              <a:rPr lang="en-US" baseline="0" dirty="0" smtClean="0"/>
              <a:t>  But WHY?  (to help ensure that your sample is REPRESENTATIVE of the pot, in terms of the way it tastes).  Representative… that’ll be a HUGE word in statistics this year.</a:t>
            </a:r>
            <a:endParaRPr lang="en-US" dirty="0"/>
          </a:p>
        </p:txBody>
      </p:sp>
      <p:sp>
        <p:nvSpPr>
          <p:cNvPr id="4" name="Slide Number Placeholder 3"/>
          <p:cNvSpPr>
            <a:spLocks noGrp="1"/>
          </p:cNvSpPr>
          <p:nvPr>
            <p:ph type="sldNum" sz="quarter" idx="10"/>
          </p:nvPr>
        </p:nvSpPr>
        <p:spPr/>
        <p:txBody>
          <a:bodyPr/>
          <a:lstStyle/>
          <a:p>
            <a:fld id="{3803BC67-D9DA-184C-B368-4CEB9125E3B1}" type="slidenum">
              <a:rPr lang="en-US" smtClean="0"/>
              <a:pPr/>
              <a:t>3</a:t>
            </a:fld>
            <a:endParaRPr lang="en-US"/>
          </a:p>
        </p:txBody>
      </p:sp>
    </p:spTree>
    <p:extLst>
      <p:ext uri="{BB962C8B-B14F-4D97-AF65-F5344CB8AC3E}">
        <p14:creationId xmlns:p14="http://schemas.microsoft.com/office/powerpoint/2010/main" val="2441049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these are in your notes packet, but let’s talk about these briefly.  That 2</a:t>
            </a:r>
            <a:r>
              <a:rPr lang="en-US" baseline="30000" dirty="0" smtClean="0"/>
              <a:t>nd</a:t>
            </a:r>
            <a:r>
              <a:rPr lang="en-US" dirty="0" smtClean="0"/>
              <a:t> bullet – “every set of n individuals has an equal probability…”, you should put STARS</a:t>
            </a:r>
            <a:r>
              <a:rPr lang="en-US" baseline="0" dirty="0" smtClean="0"/>
              <a:t> by that and note that THIS IS THE DEFINING CHARACTERISTIC of a SRS.  (by the way, simple random is the ONLY sampling type that can be abbreviated by “SRS”)</a:t>
            </a:r>
            <a:endParaRPr lang="en-US" dirty="0"/>
          </a:p>
        </p:txBody>
      </p:sp>
      <p:sp>
        <p:nvSpPr>
          <p:cNvPr id="4" name="Slide Number Placeholder 3"/>
          <p:cNvSpPr>
            <a:spLocks noGrp="1"/>
          </p:cNvSpPr>
          <p:nvPr>
            <p:ph type="sldNum" sz="quarter" idx="10"/>
          </p:nvPr>
        </p:nvSpPr>
        <p:spPr/>
        <p:txBody>
          <a:bodyPr/>
          <a:lstStyle/>
          <a:p>
            <a:fld id="{3803BC67-D9DA-184C-B368-4CEB9125E3B1}" type="slidenum">
              <a:rPr lang="en-US" smtClean="0"/>
              <a:pPr/>
              <a:t>4</a:t>
            </a:fld>
            <a:endParaRPr lang="en-US"/>
          </a:p>
        </p:txBody>
      </p:sp>
    </p:spTree>
    <p:extLst>
      <p:ext uri="{BB962C8B-B14F-4D97-AF65-F5344CB8AC3E}">
        <p14:creationId xmlns:p14="http://schemas.microsoft.com/office/powerpoint/2010/main" val="42377756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two get mixed</a:t>
            </a:r>
            <a:r>
              <a:rPr lang="en-US" baseline="0" dirty="0" smtClean="0"/>
              <a:t> up all the time… both involve splitting up the population into groups.  But stratified involves taking a random subset from EACH (and EVERY) group… while cluster involves taking a random selection of group(s), and then taking EVERYONE in the selected groups (not every group will be selected in a cluster!!!)</a:t>
            </a:r>
            <a:endParaRPr lang="en-US" dirty="0"/>
          </a:p>
        </p:txBody>
      </p:sp>
      <p:sp>
        <p:nvSpPr>
          <p:cNvPr id="4" name="Slide Number Placeholder 3"/>
          <p:cNvSpPr>
            <a:spLocks noGrp="1"/>
          </p:cNvSpPr>
          <p:nvPr>
            <p:ph type="sldNum" sz="quarter" idx="10"/>
          </p:nvPr>
        </p:nvSpPr>
        <p:spPr/>
        <p:txBody>
          <a:bodyPr/>
          <a:lstStyle/>
          <a:p>
            <a:fld id="{3803BC67-D9DA-184C-B368-4CEB9125E3B1}" type="slidenum">
              <a:rPr lang="en-US" smtClean="0"/>
              <a:pPr/>
              <a:t>5</a:t>
            </a:fld>
            <a:endParaRPr lang="en-US"/>
          </a:p>
        </p:txBody>
      </p:sp>
    </p:spTree>
    <p:extLst>
      <p:ext uri="{BB962C8B-B14F-4D97-AF65-F5344CB8AC3E}">
        <p14:creationId xmlns:p14="http://schemas.microsoft.com/office/powerpoint/2010/main" val="3459666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systematic, make sure you select a RANDOM starting point (for instance, using numbers in a hat, then pick one and start with that number person…).  The textbook does NOT make a </a:t>
            </a:r>
            <a:r>
              <a:rPr lang="en-US" dirty="0" err="1" smtClean="0"/>
              <a:t>distiction</a:t>
            </a:r>
            <a:r>
              <a:rPr lang="en-US" dirty="0" smtClean="0"/>
              <a:t> of needing the random starting point, but</a:t>
            </a:r>
            <a:r>
              <a:rPr lang="en-US" baseline="0" dirty="0" smtClean="0"/>
              <a:t> this is required for AP.</a:t>
            </a:r>
            <a:endParaRPr lang="en-US" dirty="0"/>
          </a:p>
        </p:txBody>
      </p:sp>
      <p:sp>
        <p:nvSpPr>
          <p:cNvPr id="4" name="Slide Number Placeholder 3"/>
          <p:cNvSpPr>
            <a:spLocks noGrp="1"/>
          </p:cNvSpPr>
          <p:nvPr>
            <p:ph type="sldNum" sz="quarter" idx="10"/>
          </p:nvPr>
        </p:nvSpPr>
        <p:spPr/>
        <p:txBody>
          <a:bodyPr/>
          <a:lstStyle/>
          <a:p>
            <a:fld id="{3803BC67-D9DA-184C-B368-4CEB9125E3B1}" type="slidenum">
              <a:rPr lang="en-US" smtClean="0"/>
              <a:pPr/>
              <a:t>6</a:t>
            </a:fld>
            <a:endParaRPr lang="en-US"/>
          </a:p>
        </p:txBody>
      </p:sp>
    </p:spTree>
    <p:extLst>
      <p:ext uri="{BB962C8B-B14F-4D97-AF65-F5344CB8AC3E}">
        <p14:creationId xmlns:p14="http://schemas.microsoft.com/office/powerpoint/2010/main" val="3380392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explaining the random selection</a:t>
            </a:r>
            <a:r>
              <a:rPr lang="en-US" baseline="0" dirty="0" smtClean="0"/>
              <a:t> process, these are acceptable ways of describing the process.  Make sure you state that we ignore repeats (or state “unique” numbers), and also state what to do with the numbers.  Slips of paper in a hat have been acceptable in the past, but AP seems to be pushing more towards modern methods (computer or calculator with a RNG).</a:t>
            </a:r>
            <a:endParaRPr lang="en-US" dirty="0"/>
          </a:p>
        </p:txBody>
      </p:sp>
      <p:sp>
        <p:nvSpPr>
          <p:cNvPr id="4" name="Slide Number Placeholder 3"/>
          <p:cNvSpPr>
            <a:spLocks noGrp="1"/>
          </p:cNvSpPr>
          <p:nvPr>
            <p:ph type="sldNum" sz="quarter" idx="10"/>
          </p:nvPr>
        </p:nvSpPr>
        <p:spPr/>
        <p:txBody>
          <a:bodyPr/>
          <a:lstStyle/>
          <a:p>
            <a:fld id="{3803BC67-D9DA-184C-B368-4CEB9125E3B1}" type="slidenum">
              <a:rPr lang="en-US" smtClean="0"/>
              <a:pPr/>
              <a:t>7</a:t>
            </a:fld>
            <a:endParaRPr lang="en-US"/>
          </a:p>
        </p:txBody>
      </p:sp>
    </p:spTree>
    <p:extLst>
      <p:ext uri="{BB962C8B-B14F-4D97-AF65-F5344CB8AC3E}">
        <p14:creationId xmlns:p14="http://schemas.microsoft.com/office/powerpoint/2010/main" val="40627576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stop here and just do </a:t>
            </a:r>
            <a:r>
              <a:rPr lang="en-US" dirty="0" err="1" smtClean="0"/>
              <a:t>Jellyblubbers</a:t>
            </a:r>
            <a:r>
              <a:rPr lang="en-US" dirty="0" smtClean="0"/>
              <a:t> for the rest of day</a:t>
            </a:r>
            <a:r>
              <a:rPr lang="en-US" baseline="0" dirty="0" smtClean="0"/>
              <a:t> 2.  Because for day 3, the goal is to get through all of </a:t>
            </a:r>
            <a:r>
              <a:rPr lang="en-US" baseline="0" dirty="0" err="1" smtClean="0"/>
              <a:t>Powerpoint</a:t>
            </a:r>
            <a:r>
              <a:rPr lang="en-US" baseline="0" dirty="0" smtClean="0"/>
              <a:t> 1.3.</a:t>
            </a:r>
            <a:endParaRPr lang="en-US" dirty="0"/>
          </a:p>
        </p:txBody>
      </p:sp>
      <p:sp>
        <p:nvSpPr>
          <p:cNvPr id="4" name="Slide Number Placeholder 3"/>
          <p:cNvSpPr>
            <a:spLocks noGrp="1"/>
          </p:cNvSpPr>
          <p:nvPr>
            <p:ph type="sldNum" sz="quarter" idx="10"/>
          </p:nvPr>
        </p:nvSpPr>
        <p:spPr/>
        <p:txBody>
          <a:bodyPr/>
          <a:lstStyle/>
          <a:p>
            <a:fld id="{3803BC67-D9DA-184C-B368-4CEB9125E3B1}" type="slidenum">
              <a:rPr lang="en-US" smtClean="0"/>
              <a:pPr/>
              <a:t>11</a:t>
            </a:fld>
            <a:endParaRPr lang="en-US"/>
          </a:p>
        </p:txBody>
      </p:sp>
    </p:spTree>
    <p:extLst>
      <p:ext uri="{BB962C8B-B14F-4D97-AF65-F5344CB8AC3E}">
        <p14:creationId xmlns:p14="http://schemas.microsoft.com/office/powerpoint/2010/main" val="40705981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CD719B7E-38EA-EF48-852F-D8695BCBB11D}" type="datetimeFigureOut">
              <a:rPr lang="en-US"/>
              <a:pPr/>
              <a:t>8/20/2018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4E02BC4F-C448-304D-ABF8-A7680AD3C773}"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4C6F553-EF6F-7044-98AB-CCFF7FBCCE02}" type="datetimeFigureOut">
              <a:rPr lang="en-US"/>
              <a:pPr/>
              <a:t>8/20/2018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62173DD-0DC6-014D-A455-B15C534C0D5C}"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5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5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627DDC6A-5147-2946-A30A-C8366EC03F38}" type="datetimeFigureOut">
              <a:rPr lang="en-US"/>
              <a:pPr/>
              <a:t>8/20/2018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2BB58174-304F-9942-BB66-0E8226DFDC1E}"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A79B6A6-4A36-47B7-A8F7-B172E3B1405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62414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F668256-C179-40B8-B5BF-F26EFE95D48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172316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456DBEC-636B-4B17-996F-4FC0C1EE42E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38552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8F699DE-3768-4F2E-A46A-FFF8C77C4C6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644040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6202A56F-A312-41B7-B392-1BB824865FF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8883425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1508D0C5-F53E-4D85-A6A2-354499F7C6A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21129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D31FAFF0-A662-4CB7-ADA1-6244710B566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455061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6"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6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6"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5D734A5-6505-4A2D-A433-2058AF6CF91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3277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485FB0DD-0A61-DC45-BD47-19994866F87C}" type="datetimeFigureOut">
              <a:rPr lang="en-US"/>
              <a:pPr/>
              <a:t>8/20/2018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8E0342A3-4ED8-9E49-9548-43894EC5C5F5}"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914FD03-7459-4BB2-AFE8-B0FAA72AF5D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649363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EF57AB7-CAC0-4499-A472-9F4935BB161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82126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237E149-F82C-47F6-91CC-5EE44BD44D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697629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B8FB24F1-5131-4692-9E53-47BE443F3A8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01452796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9839856-CBBE-4529-81C3-A6622B60DA6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731178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8EA10DB3-D120-4E97-8365-FE8128D93F9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63124484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30C26207-059D-4374-A5CC-1A55F05B382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478116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ACF16E99-C232-4388-BCE8-8B4A450E5F9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72640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D179CCC8-7B84-41BC-9FCE-3B325141D2F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19366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83A4E23F-E879-4CE8-B866-EEE994C8C8B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31685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657F49F0-9B08-9043-9C82-3ECEE0691C2D}" type="datetimeFigureOut">
              <a:rPr lang="en-US"/>
              <a:pPr/>
              <a:t>8/20/2018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E0526D26-6C5A-1F42-8852-BAD6872E9223}" type="slidenum">
              <a:rPr lang="en-US"/>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6"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6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6"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8C9C1F98-54BE-4D39-9E00-42AC4722AD8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64136875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E8BA6FE-4F84-4681-A1BE-FB5082593D4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60842503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23AD0BAF-6AB7-4736-98F0-5C998A2BBB2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2442661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16648A5-30D3-4052-AE33-A62912E9508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88330067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37"/>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B8FB24F1-5131-4692-9E53-47BE443F3A8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33334086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9839856-CBBE-4529-81C3-A6622B60DA6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04672517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1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8EA10DB3-D120-4E97-8365-FE8128D93F9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614769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30C26207-059D-4374-A5CC-1A55F05B382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6766131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ACF16E99-C232-4388-BCE8-8B4A450E5F9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50655924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D179CCC8-7B84-41BC-9FCE-3B325141D2F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986899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BD3EBD3C-00ED-2049-90D5-2E9B1AD58813}" type="datetimeFigureOut">
              <a:rPr lang="en-US"/>
              <a:pPr/>
              <a:t>8/20/2018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130E09-24FE-104B-9FCC-53645EADF197}" type="slidenum">
              <a:rPr lang="en-US"/>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83A4E23F-E879-4CE8-B866-EEE994C8C8B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83673255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6"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6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6"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8C9C1F98-54BE-4D39-9E00-42AC4722AD8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8945010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E8BA6FE-4F84-4681-A1BE-FB5082593D4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85220485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23AD0BAF-6AB7-4736-98F0-5C998A2BBB2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491453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16648A5-30D3-4052-AE33-A62912E9508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9970690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B8FB24F1-5131-4692-9E53-47BE443F3A8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5390959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9839856-CBBE-4529-81C3-A6622B60DA6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60612863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8EA10DB3-D120-4E97-8365-FE8128D93F9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91920636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30C26207-059D-4374-A5CC-1A55F05B382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07018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ACF16E99-C232-4388-BCE8-8B4A450E5F9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6176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31"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B580A78B-DEC7-EB47-B064-D52B7555F824}" type="datetimeFigureOut">
              <a:rPr lang="en-US"/>
              <a:pPr/>
              <a:t>8/20/2018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A8F2CD32-A274-F948-8581-E26C734EF067}" type="slidenum">
              <a:rPr lang="en-US"/>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D179CCC8-7B84-41BC-9FCE-3B325141D2F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93231097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83A4E23F-E879-4CE8-B866-EEE994C8C8B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3871420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8C9C1F98-54BE-4D39-9E00-42AC4722AD8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84677928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5E8BA6FE-4F84-4681-A1BE-FB5082593D41}"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0170590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23AD0BAF-6AB7-4736-98F0-5C998A2BBB2B}"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14603776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016648A5-30D3-4052-AE33-A62912E95089}"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67209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3AD0D601-C91B-E04B-8DC6-4ECAC9058348}" type="datetimeFigureOut">
              <a:rPr lang="en-US"/>
              <a:pPr/>
              <a:t>8/20/2018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A84639AE-CAB9-ED42-851B-ED02925CC91C}"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532F7970-A33E-074E-B2BD-B47FB923FD2A}" type="datetimeFigureOut">
              <a:rPr lang="en-US"/>
              <a:pPr/>
              <a:t>8/20/2018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1975088D-3251-6246-9360-BEA726BBD989}"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6"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6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6"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BA9E9A8-23DA-114B-B5C6-0570532AF9FF}" type="datetimeFigureOut">
              <a:rPr lang="en-US"/>
              <a:pPr/>
              <a:t>8/20/2018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24448B7D-D746-A94B-9178-12A57686979B}"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857492B1-734F-6E4B-8403-D0F116BAEA3E}" type="datetimeFigureOut">
              <a:rPr lang="en-US"/>
              <a:pPr/>
              <a:t>8/20/2018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F2355D0C-E5F1-364A-8A5B-00EB3E23B8D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6">
                <a:lumMod val="50000"/>
              </a:schemeClr>
            </a:gs>
            <a:gs pos="0">
              <a:schemeClr val="accent6">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62"/>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7B7DC25D-BE38-ED48-9583-ABE7819B233D}" type="datetimeFigureOut">
              <a:rPr lang="en-US"/>
              <a:pPr/>
              <a:t>8/20/2018</a:t>
            </a:fld>
            <a:endParaRPr lang="en-US"/>
          </a:p>
        </p:txBody>
      </p:sp>
      <p:sp>
        <p:nvSpPr>
          <p:cNvPr id="5" name="Footer Placeholder 4"/>
          <p:cNvSpPr>
            <a:spLocks noGrp="1"/>
          </p:cNvSpPr>
          <p:nvPr>
            <p:ph type="ftr" sz="quarter" idx="3"/>
          </p:nvPr>
        </p:nvSpPr>
        <p:spPr>
          <a:xfrm>
            <a:off x="3124200" y="6356362"/>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62"/>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694DF886-3B2B-054C-BF98-300F95D87A4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6">
                <a:lumMod val="50000"/>
              </a:schemeClr>
            </a:gs>
            <a:gs pos="0">
              <a:schemeClr val="accent6">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solidFill>
                <a:srgbClr val="000000"/>
              </a:solidFill>
              <a:latin typeface="Times New Roman" pitchFamily="18" charset="0"/>
              <a:ea typeface="+mn-ea"/>
              <a:cs typeface="+mn-cs"/>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solidFill>
                <a:srgbClr val="000000"/>
              </a:solidFill>
              <a:latin typeface="Times New Roman" pitchFamily="18" charset="0"/>
              <a:ea typeface="+mn-ea"/>
              <a:cs typeface="+mn-cs"/>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9EA27E8B-81CA-428C-B043-86640F48B9A3}" type="slidenum">
              <a:rPr lang="en-US">
                <a:solidFill>
                  <a:srgbClr val="000000"/>
                </a:solidFill>
                <a:latin typeface="Times New Roman" pitchFamily="18" charset="0"/>
                <a:ea typeface="+mn-ea"/>
                <a:cs typeface="+mn-cs"/>
              </a:rPr>
              <a:pPr>
                <a:defRPr/>
              </a:pPr>
              <a:t>‹#›</a:t>
            </a:fld>
            <a:endParaRPr lang="en-US">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3487911712"/>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flip="none" rotWithShape="1">
          <a:gsLst>
            <a:gs pos="100000">
              <a:schemeClr val="accent6">
                <a:lumMod val="50000"/>
              </a:schemeClr>
            </a:gs>
            <a:gs pos="0">
              <a:schemeClr val="accent6">
                <a:lumMod val="7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eaLnBrk="0" hangingPunct="0"/>
            <a:endParaRPr lang="en-US" smtClean="0">
              <a:solidFill>
                <a:srgbClr val="000000"/>
              </a:solidFill>
              <a:latin typeface="Times New Roman" pitchFamily="18" charset="0"/>
              <a:ea typeface="+mn-ea"/>
              <a:cs typeface="+mn-cs"/>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eaLnBrk="0" hangingPunct="0"/>
            <a:endParaRPr lang="en-US" smtClean="0">
              <a:solidFill>
                <a:srgbClr val="000000"/>
              </a:solidFill>
              <a:latin typeface="Times New Roman" pitchFamily="18" charset="0"/>
              <a:ea typeface="+mn-ea"/>
              <a:cs typeface="+mn-cs"/>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eaLnBrk="0" hangingPunct="0"/>
            <a:fld id="{E5C08CE3-BFA2-484E-86B7-E5B7F9526B5F}" type="slidenum">
              <a:rPr lang="en-US" smtClean="0">
                <a:solidFill>
                  <a:srgbClr val="000000"/>
                </a:solidFill>
                <a:latin typeface="Times New Roman" pitchFamily="18" charset="0"/>
                <a:ea typeface="+mn-ea"/>
                <a:cs typeface="+mn-cs"/>
              </a:rPr>
              <a:pPr eaLnBrk="0" hangingPunct="0"/>
              <a:t>‹#›</a:t>
            </a:fld>
            <a:endParaRPr lang="en-US" smtClean="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1988477263"/>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rgbClr val="0066FF"/>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eaLnBrk="0" hangingPunct="0"/>
            <a:endParaRPr lang="en-US" smtClean="0">
              <a:solidFill>
                <a:srgbClr val="000000"/>
              </a:solidFill>
              <a:latin typeface="Times New Roman" pitchFamily="18" charset="0"/>
              <a:ea typeface="+mn-ea"/>
              <a:cs typeface="+mn-cs"/>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eaLnBrk="0" hangingPunct="0"/>
            <a:endParaRPr lang="en-US" smtClean="0">
              <a:solidFill>
                <a:srgbClr val="000000"/>
              </a:solidFill>
              <a:latin typeface="Times New Roman" pitchFamily="18" charset="0"/>
              <a:ea typeface="+mn-ea"/>
              <a:cs typeface="+mn-cs"/>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eaLnBrk="0" hangingPunct="0"/>
            <a:fld id="{E5C08CE3-BFA2-484E-86B7-E5B7F9526B5F}" type="slidenum">
              <a:rPr lang="en-US" smtClean="0">
                <a:solidFill>
                  <a:srgbClr val="000000"/>
                </a:solidFill>
                <a:latin typeface="Times New Roman" pitchFamily="18" charset="0"/>
                <a:ea typeface="+mn-ea"/>
                <a:cs typeface="+mn-cs"/>
              </a:rPr>
              <a:pPr eaLnBrk="0" hangingPunct="0"/>
              <a:t>‹#›</a:t>
            </a:fld>
            <a:endParaRPr lang="en-US" smtClean="0">
              <a:solidFill>
                <a:srgbClr val="000000"/>
              </a:solidFill>
              <a:latin typeface="Times New Roman" pitchFamily="18" charset="0"/>
              <a:ea typeface="+mn-ea"/>
              <a:cs typeface="+mn-cs"/>
            </a:endParaRPr>
          </a:p>
        </p:txBody>
      </p:sp>
    </p:spTree>
    <p:extLst>
      <p:ext uri="{BB962C8B-B14F-4D97-AF65-F5344CB8AC3E}">
        <p14:creationId xmlns:p14="http://schemas.microsoft.com/office/powerpoint/2010/main" val="2622335553"/>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0066FF"/>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eaLnBrk="0" hangingPunct="0"/>
            <a:endParaRPr lang="en-US" smtClean="0">
              <a:solidFill>
                <a:srgbClr val="000000"/>
              </a:solidFill>
              <a:latin typeface="Times New Roman" pitchFamily="18" charset="0"/>
              <a:ea typeface="+mn-ea"/>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eaLnBrk="0" hangingPunct="0"/>
            <a:endParaRPr lang="en-US" smtClean="0">
              <a:solidFill>
                <a:srgbClr val="000000"/>
              </a:solidFill>
              <a:latin typeface="Times New Roman" pitchFamily="18" charset="0"/>
              <a:ea typeface="+mn-ea"/>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eaLnBrk="0" hangingPunct="0"/>
            <a:fld id="{E5C08CE3-BFA2-484E-86B7-E5B7F9526B5F}" type="slidenum">
              <a:rPr lang="en-US" smtClean="0">
                <a:solidFill>
                  <a:srgbClr val="000000"/>
                </a:solidFill>
                <a:latin typeface="Times New Roman" pitchFamily="18" charset="0"/>
                <a:ea typeface="+mn-ea"/>
              </a:rPr>
              <a:pPr eaLnBrk="0" hangingPunct="0"/>
              <a:t>‹#›</a:t>
            </a:fld>
            <a:endParaRPr lang="en-US" smtClean="0">
              <a:solidFill>
                <a:srgbClr val="000000"/>
              </a:solidFill>
              <a:latin typeface="Times New Roman" pitchFamily="18" charset="0"/>
              <a:ea typeface="+mn-ea"/>
            </a:endParaRPr>
          </a:p>
        </p:txBody>
      </p:sp>
    </p:spTree>
    <p:extLst>
      <p:ext uri="{BB962C8B-B14F-4D97-AF65-F5344CB8AC3E}">
        <p14:creationId xmlns:p14="http://schemas.microsoft.com/office/powerpoint/2010/main" val="1174067844"/>
      </p:ext>
    </p:extLst>
  </p:cSld>
  <p:clrMap bg1="lt1" tx1="dk1" bg2="lt2" tx2="dk2" accent1="accent1" accent2="accent2" accent3="accent3" accent4="accent4" accent5="accent5" accent6="accent6" hlink="hlink" folHlink="folHlink"/>
  <p:sldLayoutIdLst>
    <p:sldLayoutId id="2147483915" r:id="rId1"/>
    <p:sldLayoutId id="2147483916" r:id="rId2"/>
    <p:sldLayoutId id="2147483917" r:id="rId3"/>
    <p:sldLayoutId id="2147483918" r:id="rId4"/>
    <p:sldLayoutId id="2147483919" r:id="rId5"/>
    <p:sldLayoutId id="2147483920" r:id="rId6"/>
    <p:sldLayoutId id="2147483921" r:id="rId7"/>
    <p:sldLayoutId id="2147483922" r:id="rId8"/>
    <p:sldLayoutId id="2147483923" r:id="rId9"/>
    <p:sldLayoutId id="2147483924" r:id="rId10"/>
    <p:sldLayoutId id="21474839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35.xml"/><Relationship Id="rId1" Type="http://schemas.openxmlformats.org/officeDocument/2006/relationships/tags" Target="../tags/tag1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3.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3.xml"/><Relationship Id="rId1" Type="http://schemas.openxmlformats.org/officeDocument/2006/relationships/tags" Target="../tags/tag4.xml"/><Relationship Id="rId4" Type="http://schemas.openxmlformats.org/officeDocument/2006/relationships/image" Target="../media/image1.wmf"/></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9.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9.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9.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35.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slideLayout" Target="../slideLayouts/slideLayout29.xml"/><Relationship Id="rId1" Type="http://schemas.openxmlformats.org/officeDocument/2006/relationships/tags" Target="../tags/tag9.xml"/><Relationship Id="rId4" Type="http://schemas.openxmlformats.org/officeDocument/2006/relationships/image" Target="../media/image2.emf"/></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304800" y="2130437"/>
            <a:ext cx="8458200" cy="1470025"/>
          </a:xfrm>
        </p:spPr>
        <p:txBody>
          <a:bodyPr/>
          <a:lstStyle/>
          <a:p>
            <a:pPr eaLnBrk="1" hangingPunct="1"/>
            <a:r>
              <a:rPr lang="en-US" sz="3600" dirty="0" smtClean="0">
                <a:solidFill>
                  <a:schemeClr val="bg1"/>
                </a:solidFill>
                <a:effectLst>
                  <a:outerShdw blurRad="38100" dist="38100" dir="2700000" algn="tl">
                    <a:srgbClr val="000000">
                      <a:alpha val="43137"/>
                    </a:srgbClr>
                  </a:outerShdw>
                </a:effectLst>
                <a:latin typeface="Eurostile LT Bold" pitchFamily="2" charset="0"/>
              </a:rPr>
              <a:t>Sampling methods</a:t>
            </a:r>
            <a:endParaRPr lang="en-US" sz="2400" i="1" dirty="0">
              <a:solidFill>
                <a:schemeClr val="bg1"/>
              </a:solidFill>
              <a:effectLst>
                <a:outerShdw blurRad="38100" dist="38100" dir="2700000" algn="tl">
                  <a:srgbClr val="000000">
                    <a:alpha val="43137"/>
                  </a:srgbClr>
                </a:outerShdw>
              </a:effectLst>
              <a:latin typeface="Eurostile LT Bold" pitchFamily="2" charset="0"/>
            </a:endParaRPr>
          </a:p>
        </p:txBody>
      </p:sp>
      <p:sp>
        <p:nvSpPr>
          <p:cNvPr id="3075" name="Subtitle 2"/>
          <p:cNvSpPr>
            <a:spLocks noGrp="1"/>
          </p:cNvSpPr>
          <p:nvPr>
            <p:ph type="subTitle" idx="1"/>
          </p:nvPr>
        </p:nvSpPr>
        <p:spPr>
          <a:xfrm>
            <a:off x="1371600" y="4495800"/>
            <a:ext cx="6400800" cy="1143000"/>
          </a:xfrm>
        </p:spPr>
        <p:txBody>
          <a:bodyPr/>
          <a:lstStyle/>
          <a:p>
            <a:pPr algn="r" eaLnBrk="1" hangingPunct="1"/>
            <a:r>
              <a:rPr lang="en-US" sz="2400" dirty="0">
                <a:solidFill>
                  <a:schemeClr val="bg1"/>
                </a:solidFill>
                <a:latin typeface="Eurostile LT Bold" pitchFamily="2" charset="0"/>
              </a:rPr>
              <a:t>AP Statistics</a:t>
            </a:r>
          </a:p>
          <a:p>
            <a:pPr algn="r" eaLnBrk="1" hangingPunct="1"/>
            <a:r>
              <a:rPr lang="en-US" sz="2400" dirty="0">
                <a:solidFill>
                  <a:schemeClr val="bg1"/>
                </a:solidFill>
                <a:latin typeface="Eurostile LT Bold" pitchFamily="2" charset="0"/>
              </a:rPr>
              <a:t>Chapter </a:t>
            </a:r>
            <a:r>
              <a:rPr lang="en-US" sz="2400" dirty="0" smtClean="0">
                <a:solidFill>
                  <a:schemeClr val="bg1"/>
                </a:solidFill>
                <a:latin typeface="Eurostile LT Bold" pitchFamily="2" charset="0"/>
              </a:rPr>
              <a:t>12</a:t>
            </a:r>
            <a:endParaRPr lang="en-US" sz="2400" dirty="0">
              <a:solidFill>
                <a:schemeClr val="bg1"/>
              </a:solidFill>
              <a:latin typeface="Eurostile LT Bold" pitchFamily="2" charset="0"/>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extBox 1"/>
          <p:cNvSpPr txBox="1"/>
          <p:nvPr/>
        </p:nvSpPr>
        <p:spPr>
          <a:xfrm>
            <a:off x="152400" y="76200"/>
            <a:ext cx="8382000" cy="2677656"/>
          </a:xfrm>
          <a:prstGeom prst="rect">
            <a:avLst/>
          </a:prstGeom>
          <a:noFill/>
        </p:spPr>
        <p:txBody>
          <a:bodyPr wrap="square" rtlCol="0">
            <a:spAutoFit/>
          </a:bodyPr>
          <a:lstStyle/>
          <a:p>
            <a:r>
              <a:rPr lang="en-US" sz="2400" dirty="0">
                <a:solidFill>
                  <a:srgbClr val="FFFFFF"/>
                </a:solidFill>
                <a:latin typeface="Adelle Rg" pitchFamily="50" charset="0"/>
              </a:rPr>
              <a:t>A neighborhood interest group wants to know what proportion of households in Austin watch the TV show “Dancing with the Comets.”  They select a random sample of 59 houses from Northwest Austin, and find that 35.6% of those families watch the program regularly.  Local ratings indicate that about 22% of all households watch “Dancing with the Comets” on a regular basis. </a:t>
            </a:r>
          </a:p>
        </p:txBody>
      </p:sp>
      <p:sp>
        <p:nvSpPr>
          <p:cNvPr id="3" name="TextBox 2"/>
          <p:cNvSpPr txBox="1"/>
          <p:nvPr/>
        </p:nvSpPr>
        <p:spPr>
          <a:xfrm>
            <a:off x="228600" y="2743211"/>
            <a:ext cx="7543800" cy="3323987"/>
          </a:xfrm>
          <a:prstGeom prst="rect">
            <a:avLst/>
          </a:prstGeom>
          <a:noFill/>
        </p:spPr>
        <p:txBody>
          <a:bodyPr wrap="square" rtlCol="0">
            <a:spAutoFit/>
          </a:bodyPr>
          <a:lstStyle/>
          <a:p>
            <a:pPr>
              <a:lnSpc>
                <a:spcPct val="150000"/>
              </a:lnSpc>
            </a:pPr>
            <a:r>
              <a:rPr lang="en-US" sz="2800" b="1" dirty="0" smtClean="0">
                <a:solidFill>
                  <a:srgbClr val="FFFFFF"/>
                </a:solidFill>
                <a:latin typeface="Adelle Rg" pitchFamily="50" charset="0"/>
              </a:rPr>
              <a:t>Identify the following</a:t>
            </a:r>
            <a:r>
              <a:rPr lang="en-US" sz="2800" dirty="0" smtClean="0">
                <a:solidFill>
                  <a:srgbClr val="FFFFFF"/>
                </a:solidFill>
                <a:latin typeface="Adelle Rg" pitchFamily="50" charset="0"/>
              </a:rPr>
              <a:t> </a:t>
            </a:r>
          </a:p>
          <a:p>
            <a:pPr marL="514350" indent="-514350">
              <a:lnSpc>
                <a:spcPct val="150000"/>
              </a:lnSpc>
              <a:buFont typeface="+mj-lt"/>
              <a:buAutoNum type="alphaLcParenR"/>
            </a:pPr>
            <a:r>
              <a:rPr lang="en-US" sz="2800" dirty="0" smtClean="0">
                <a:solidFill>
                  <a:srgbClr val="FFFFFF"/>
                </a:solidFill>
                <a:latin typeface="Adelle Rg" pitchFamily="50" charset="0"/>
              </a:rPr>
              <a:t>Population (of interest):</a:t>
            </a:r>
          </a:p>
          <a:p>
            <a:pPr marL="514350" indent="-514350">
              <a:lnSpc>
                <a:spcPct val="150000"/>
              </a:lnSpc>
              <a:buFont typeface="+mj-lt"/>
              <a:buAutoNum type="alphaLcParenR"/>
            </a:pPr>
            <a:r>
              <a:rPr lang="en-US" sz="2800" dirty="0" smtClean="0">
                <a:solidFill>
                  <a:srgbClr val="FFFFFF"/>
                </a:solidFill>
                <a:latin typeface="Adelle Rg" pitchFamily="50" charset="0"/>
              </a:rPr>
              <a:t>Parameter of interest:</a:t>
            </a:r>
          </a:p>
          <a:p>
            <a:pPr marL="514350" indent="-514350">
              <a:lnSpc>
                <a:spcPct val="150000"/>
              </a:lnSpc>
              <a:buFont typeface="+mj-lt"/>
              <a:buAutoNum type="alphaLcParenR"/>
            </a:pPr>
            <a:r>
              <a:rPr lang="en-US" sz="2800" dirty="0" smtClean="0">
                <a:solidFill>
                  <a:srgbClr val="FFFFFF"/>
                </a:solidFill>
                <a:latin typeface="Adelle Rg" pitchFamily="50" charset="0"/>
              </a:rPr>
              <a:t>Sampling frame:</a:t>
            </a:r>
          </a:p>
          <a:p>
            <a:pPr marL="514350" indent="-514350">
              <a:lnSpc>
                <a:spcPct val="150000"/>
              </a:lnSpc>
              <a:buFont typeface="+mj-lt"/>
              <a:buAutoNum type="alphaLcParenR"/>
            </a:pPr>
            <a:r>
              <a:rPr lang="en-US" sz="2800" dirty="0" smtClean="0">
                <a:solidFill>
                  <a:srgbClr val="FFFFFF"/>
                </a:solidFill>
                <a:latin typeface="Adelle Rg" pitchFamily="50" charset="0"/>
              </a:rPr>
              <a:t>Sample:</a:t>
            </a:r>
            <a:endParaRPr lang="en-US" sz="2800" dirty="0">
              <a:solidFill>
                <a:srgbClr val="FFFFFF"/>
              </a:solidFill>
              <a:latin typeface="Adelle Rg" pitchFamily="50" charset="0"/>
            </a:endParaRPr>
          </a:p>
        </p:txBody>
      </p:sp>
      <p:sp>
        <p:nvSpPr>
          <p:cNvPr id="5" name="TextBox 4"/>
          <p:cNvSpPr txBox="1"/>
          <p:nvPr/>
        </p:nvSpPr>
        <p:spPr>
          <a:xfrm>
            <a:off x="4876800" y="3465731"/>
            <a:ext cx="3083729" cy="646331"/>
          </a:xfrm>
          <a:prstGeom prst="rect">
            <a:avLst/>
          </a:prstGeom>
          <a:noFill/>
        </p:spPr>
        <p:txBody>
          <a:bodyPr wrap="none" rtlCol="0">
            <a:spAutoFit/>
          </a:bodyPr>
          <a:lstStyle/>
          <a:p>
            <a:r>
              <a:rPr lang="en-US" dirty="0" smtClean="0">
                <a:solidFill>
                  <a:srgbClr val="FFFF00"/>
                </a:solidFill>
                <a:latin typeface="Gotham Medium" pitchFamily="50" charset="0"/>
              </a:rPr>
              <a:t>Households in Austin </a:t>
            </a:r>
            <a:br>
              <a:rPr lang="en-US" dirty="0" smtClean="0">
                <a:solidFill>
                  <a:srgbClr val="FFFF00"/>
                </a:solidFill>
                <a:latin typeface="Gotham Medium" pitchFamily="50" charset="0"/>
              </a:rPr>
            </a:br>
            <a:r>
              <a:rPr lang="en-US" dirty="0" smtClean="0">
                <a:solidFill>
                  <a:srgbClr val="FFFF00"/>
                </a:solidFill>
                <a:latin typeface="Gotham Medium" pitchFamily="50" charset="0"/>
              </a:rPr>
              <a:t>(probably ALL of Austin)</a:t>
            </a:r>
            <a:endParaRPr lang="en-US" dirty="0">
              <a:solidFill>
                <a:srgbClr val="FFFF00"/>
              </a:solidFill>
              <a:latin typeface="Gotham Medium" pitchFamily="50" charset="0"/>
            </a:endParaRPr>
          </a:p>
        </p:txBody>
      </p:sp>
      <p:sp>
        <p:nvSpPr>
          <p:cNvPr id="6" name="TextBox 5"/>
          <p:cNvSpPr txBox="1"/>
          <p:nvPr/>
        </p:nvSpPr>
        <p:spPr>
          <a:xfrm>
            <a:off x="4554553" y="4190999"/>
            <a:ext cx="4360848" cy="646331"/>
          </a:xfrm>
          <a:prstGeom prst="rect">
            <a:avLst/>
          </a:prstGeom>
          <a:noFill/>
        </p:spPr>
        <p:txBody>
          <a:bodyPr wrap="square" rtlCol="0">
            <a:spAutoFit/>
          </a:bodyPr>
          <a:lstStyle/>
          <a:p>
            <a:r>
              <a:rPr lang="en-US" dirty="0" smtClean="0">
                <a:solidFill>
                  <a:srgbClr val="FFFF00"/>
                </a:solidFill>
                <a:latin typeface="Gotham Medium" pitchFamily="50" charset="0"/>
              </a:rPr>
              <a:t>What </a:t>
            </a:r>
            <a:r>
              <a:rPr lang="en-US" u="sng" dirty="0" smtClean="0">
                <a:solidFill>
                  <a:srgbClr val="FFFF00"/>
                </a:solidFill>
                <a:latin typeface="Gotham Medium" pitchFamily="50" charset="0"/>
              </a:rPr>
              <a:t>proportion</a:t>
            </a:r>
            <a:r>
              <a:rPr lang="en-US" dirty="0" smtClean="0">
                <a:solidFill>
                  <a:srgbClr val="FFFF00"/>
                </a:solidFill>
                <a:latin typeface="Gotham Medium" pitchFamily="50" charset="0"/>
              </a:rPr>
              <a:t> of households in Austin watch “DWTC”</a:t>
            </a:r>
            <a:endParaRPr lang="en-US" dirty="0">
              <a:solidFill>
                <a:srgbClr val="FFFF00"/>
              </a:solidFill>
              <a:latin typeface="Gotham Medium" pitchFamily="50" charset="0"/>
            </a:endParaRPr>
          </a:p>
        </p:txBody>
      </p:sp>
      <p:sp>
        <p:nvSpPr>
          <p:cNvPr id="7" name="TextBox 6"/>
          <p:cNvSpPr txBox="1"/>
          <p:nvPr/>
        </p:nvSpPr>
        <p:spPr>
          <a:xfrm>
            <a:off x="3657600" y="4913531"/>
            <a:ext cx="3897092" cy="369332"/>
          </a:xfrm>
          <a:prstGeom prst="rect">
            <a:avLst/>
          </a:prstGeom>
          <a:noFill/>
        </p:spPr>
        <p:txBody>
          <a:bodyPr wrap="none" rtlCol="0">
            <a:spAutoFit/>
          </a:bodyPr>
          <a:lstStyle/>
          <a:p>
            <a:r>
              <a:rPr lang="en-US" dirty="0" smtClean="0">
                <a:solidFill>
                  <a:srgbClr val="FFFF00"/>
                </a:solidFill>
                <a:latin typeface="Gotham Medium" pitchFamily="50" charset="0"/>
              </a:rPr>
              <a:t>Households in Northwest Austin</a:t>
            </a:r>
            <a:endParaRPr lang="en-US" dirty="0">
              <a:solidFill>
                <a:srgbClr val="FFFF00"/>
              </a:solidFill>
              <a:latin typeface="Gotham Medium" pitchFamily="50" charset="0"/>
            </a:endParaRPr>
          </a:p>
        </p:txBody>
      </p:sp>
      <p:sp>
        <p:nvSpPr>
          <p:cNvPr id="8" name="TextBox 7"/>
          <p:cNvSpPr txBox="1"/>
          <p:nvPr/>
        </p:nvSpPr>
        <p:spPr>
          <a:xfrm>
            <a:off x="2209800" y="5562600"/>
            <a:ext cx="4127668" cy="369332"/>
          </a:xfrm>
          <a:prstGeom prst="rect">
            <a:avLst/>
          </a:prstGeom>
          <a:noFill/>
        </p:spPr>
        <p:txBody>
          <a:bodyPr wrap="none" rtlCol="0">
            <a:spAutoFit/>
          </a:bodyPr>
          <a:lstStyle/>
          <a:p>
            <a:r>
              <a:rPr lang="en-US" dirty="0" smtClean="0">
                <a:solidFill>
                  <a:srgbClr val="FFFF00"/>
                </a:solidFill>
                <a:latin typeface="Gotham Medium" pitchFamily="50" charset="0"/>
              </a:rPr>
              <a:t>The 59 houses that were selected.</a:t>
            </a:r>
            <a:endParaRPr lang="en-US" dirty="0">
              <a:solidFill>
                <a:srgbClr val="FFFF00"/>
              </a:solidFill>
              <a:latin typeface="Gotham Medium" pitchFamily="50" charset="0"/>
            </a:endParaRPr>
          </a:p>
        </p:txBody>
      </p:sp>
      <p:sp>
        <p:nvSpPr>
          <p:cNvPr id="9" name="TextBox 8"/>
          <p:cNvSpPr txBox="1"/>
          <p:nvPr/>
        </p:nvSpPr>
        <p:spPr>
          <a:xfrm>
            <a:off x="172792" y="5943600"/>
            <a:ext cx="8839200" cy="923330"/>
          </a:xfrm>
          <a:prstGeom prst="rect">
            <a:avLst/>
          </a:prstGeom>
          <a:noFill/>
        </p:spPr>
        <p:txBody>
          <a:bodyPr wrap="square" rtlCol="0">
            <a:spAutoFit/>
          </a:bodyPr>
          <a:lstStyle/>
          <a:p>
            <a:r>
              <a:rPr lang="en-US" dirty="0" smtClean="0">
                <a:solidFill>
                  <a:srgbClr val="FFFF00"/>
                </a:solidFill>
                <a:latin typeface="Gotham Medium" pitchFamily="50" charset="0"/>
              </a:rPr>
              <a:t>This is categorical data (think: The answer is Yes/No.</a:t>
            </a:r>
          </a:p>
          <a:p>
            <a:r>
              <a:rPr lang="en-US" dirty="0" smtClean="0">
                <a:solidFill>
                  <a:srgbClr val="FFFF00"/>
                </a:solidFill>
                <a:latin typeface="Gotham Medium" pitchFamily="50" charset="0"/>
              </a:rPr>
              <a:t>22% or 0.22 – this number is the PARAMETER (refers to the </a:t>
            </a:r>
            <a:r>
              <a:rPr lang="en-US" u="sng" dirty="0" smtClean="0">
                <a:solidFill>
                  <a:srgbClr val="FFFF00"/>
                </a:solidFill>
                <a:latin typeface="Gotham Medium" pitchFamily="50" charset="0"/>
              </a:rPr>
              <a:t>p</a:t>
            </a:r>
            <a:r>
              <a:rPr lang="en-US" dirty="0" smtClean="0">
                <a:solidFill>
                  <a:srgbClr val="FFFF00"/>
                </a:solidFill>
                <a:latin typeface="Gotham Medium" pitchFamily="50" charset="0"/>
              </a:rPr>
              <a:t>opulation)</a:t>
            </a:r>
          </a:p>
          <a:p>
            <a:r>
              <a:rPr lang="en-US" dirty="0" smtClean="0">
                <a:solidFill>
                  <a:srgbClr val="FFFF00"/>
                </a:solidFill>
                <a:latin typeface="Gotham Medium" pitchFamily="50" charset="0"/>
              </a:rPr>
              <a:t>35.6% or 0.356 – this number is the STATISTIC (refers to the </a:t>
            </a:r>
            <a:r>
              <a:rPr lang="en-US" u="sng" dirty="0" smtClean="0">
                <a:solidFill>
                  <a:srgbClr val="FFFF00"/>
                </a:solidFill>
                <a:latin typeface="Gotham Medium" pitchFamily="50" charset="0"/>
              </a:rPr>
              <a:t>s</a:t>
            </a:r>
            <a:r>
              <a:rPr lang="en-US" dirty="0" smtClean="0">
                <a:solidFill>
                  <a:srgbClr val="FFFF00"/>
                </a:solidFill>
                <a:latin typeface="Gotham Medium" pitchFamily="50" charset="0"/>
              </a:rPr>
              <a:t>ample)</a:t>
            </a:r>
            <a:endParaRPr lang="en-US" dirty="0">
              <a:solidFill>
                <a:srgbClr val="FFFF00"/>
              </a:solidFill>
              <a:latin typeface="Gotham Medium" pitchFamily="50" charset="0"/>
            </a:endParaRPr>
          </a:p>
        </p:txBody>
      </p:sp>
    </p:spTree>
    <p:custDataLst>
      <p:tags r:id="rId1"/>
    </p:custDataLst>
    <p:extLst>
      <p:ext uri="{BB962C8B-B14F-4D97-AF65-F5344CB8AC3E}">
        <p14:creationId xmlns:p14="http://schemas.microsoft.com/office/powerpoint/2010/main" val="1189087510"/>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74755" name="Rectangle 3"/>
          <p:cNvSpPr>
            <a:spLocks noGrp="1" noChangeArrowheads="1"/>
          </p:cNvSpPr>
          <p:nvPr>
            <p:ph type="body" idx="1"/>
          </p:nvPr>
        </p:nvSpPr>
        <p:spPr>
          <a:xfrm>
            <a:off x="685800" y="2362200"/>
            <a:ext cx="7772400" cy="2057400"/>
          </a:xfrm>
        </p:spPr>
        <p:txBody>
          <a:bodyPr anchor="ctr" anchorCtr="0"/>
          <a:lstStyle/>
          <a:p>
            <a:pPr marL="0" indent="0" algn="ctr">
              <a:buFontTx/>
              <a:buNone/>
            </a:pPr>
            <a:r>
              <a:rPr lang="en-US" sz="7200" dirty="0" smtClean="0">
                <a:solidFill>
                  <a:schemeClr val="bg1"/>
                </a:solidFill>
                <a:latin typeface="Gotham Black" pitchFamily="50" charset="0"/>
              </a:rPr>
              <a:t>STOP</a:t>
            </a:r>
            <a:r>
              <a:rPr lang="en-US" sz="7200" dirty="0" smtClean="0">
                <a:solidFill>
                  <a:schemeClr val="bg1"/>
                </a:solidFill>
                <a:latin typeface="Gotham Black" pitchFamily="50" charset="0"/>
              </a:rPr>
              <a:t>!!!</a:t>
            </a:r>
            <a:endParaRPr lang="en-US" sz="7200" dirty="0" smtClean="0">
              <a:solidFill>
                <a:schemeClr val="bg1"/>
              </a:solidFill>
              <a:latin typeface="Gotham Black" pitchFamily="50" charset="0"/>
            </a:endParaRPr>
          </a:p>
        </p:txBody>
      </p:sp>
    </p:spTree>
    <p:custDataLst>
      <p:tags r:id="rId1"/>
    </p:custDataLst>
    <p:extLst>
      <p:ext uri="{BB962C8B-B14F-4D97-AF65-F5344CB8AC3E}">
        <p14:creationId xmlns:p14="http://schemas.microsoft.com/office/powerpoint/2010/main" val="38854135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228600"/>
            <a:ext cx="7848600" cy="914400"/>
          </a:xfrm>
        </p:spPr>
        <p:txBody>
          <a:bodyPr/>
          <a:lstStyle/>
          <a:p>
            <a:r>
              <a:rPr lang="en-US" dirty="0" smtClean="0">
                <a:solidFill>
                  <a:schemeClr val="bg1"/>
                </a:solidFill>
                <a:effectLst>
                  <a:outerShdw blurRad="38100" dist="38100" dir="2700000" algn="tl">
                    <a:srgbClr val="000000">
                      <a:alpha val="43137"/>
                    </a:srgbClr>
                  </a:outerShdw>
                </a:effectLst>
                <a:latin typeface="Eurostile LT Bold" pitchFamily="2" charset="0"/>
              </a:rPr>
              <a:t>Random Sampling</a:t>
            </a:r>
          </a:p>
        </p:txBody>
      </p:sp>
      <p:sp>
        <p:nvSpPr>
          <p:cNvPr id="6147" name="Rectangle 3"/>
          <p:cNvSpPr>
            <a:spLocks noGrp="1" noChangeArrowheads="1"/>
          </p:cNvSpPr>
          <p:nvPr>
            <p:ph type="body" idx="1"/>
          </p:nvPr>
        </p:nvSpPr>
        <p:spPr>
          <a:xfrm>
            <a:off x="685800" y="1447800"/>
            <a:ext cx="8001000" cy="4267200"/>
          </a:xfrm>
        </p:spPr>
        <p:txBody>
          <a:bodyPr/>
          <a:lstStyle/>
          <a:p>
            <a:r>
              <a:rPr lang="en-US" sz="4000" dirty="0" smtClean="0">
                <a:solidFill>
                  <a:schemeClr val="bg1"/>
                </a:solidFill>
                <a:latin typeface="Eurostile LT" pitchFamily="2" charset="0"/>
              </a:rPr>
              <a:t>All statistical sampling designs have in common the idea that </a:t>
            </a:r>
          </a:p>
          <a:p>
            <a:pPr algn="ctr">
              <a:buFontTx/>
              <a:buNone/>
            </a:pPr>
            <a:r>
              <a:rPr lang="en-US" sz="4000" u="sng" dirty="0" smtClean="0">
                <a:solidFill>
                  <a:schemeClr val="bg1"/>
                </a:solidFill>
                <a:latin typeface="Eurostile LT Bold" pitchFamily="2" charset="0"/>
              </a:rPr>
              <a:t>chance</a:t>
            </a:r>
            <a:r>
              <a:rPr lang="en-US" sz="4000" dirty="0" smtClean="0">
                <a:solidFill>
                  <a:schemeClr val="bg1"/>
                </a:solidFill>
                <a:latin typeface="Eurostile LT" pitchFamily="2" charset="0"/>
              </a:rPr>
              <a:t> </a:t>
            </a:r>
          </a:p>
          <a:p>
            <a:pPr algn="ctr">
              <a:buFontTx/>
              <a:buNone/>
            </a:pPr>
            <a:r>
              <a:rPr lang="en-US" sz="4000" dirty="0" smtClean="0">
                <a:solidFill>
                  <a:schemeClr val="bg1"/>
                </a:solidFill>
                <a:latin typeface="Creepy" pitchFamily="82" charset="0"/>
              </a:rPr>
              <a:t>  </a:t>
            </a:r>
            <a:r>
              <a:rPr lang="en-US" sz="6600" dirty="0" smtClean="0">
                <a:solidFill>
                  <a:schemeClr val="bg1"/>
                </a:solidFill>
                <a:latin typeface="Creepy" pitchFamily="82" charset="0"/>
              </a:rPr>
              <a:t>not human choice</a:t>
            </a:r>
            <a:endParaRPr lang="en-US" sz="4000" dirty="0" smtClean="0">
              <a:solidFill>
                <a:schemeClr val="bg1"/>
              </a:solidFill>
              <a:latin typeface="Creepy" pitchFamily="82" charset="0"/>
            </a:endParaRPr>
          </a:p>
          <a:p>
            <a:pPr algn="ctr">
              <a:buFontTx/>
              <a:buNone/>
            </a:pPr>
            <a:r>
              <a:rPr lang="en-US" sz="4000" dirty="0" smtClean="0">
                <a:solidFill>
                  <a:schemeClr val="bg1"/>
                </a:solidFill>
                <a:latin typeface="Eurostile LT" pitchFamily="2" charset="0"/>
              </a:rPr>
              <a:t>is used to select the sample.</a:t>
            </a:r>
          </a:p>
          <a:p>
            <a:endParaRPr lang="en-US" sz="4000" dirty="0" smtClean="0">
              <a:solidFill>
                <a:schemeClr val="bg1"/>
              </a:solidFill>
              <a:latin typeface="Eurostile LT" pitchFamily="2" charset="0"/>
            </a:endParaRPr>
          </a:p>
        </p:txBody>
      </p:sp>
    </p:spTree>
    <p:custDataLst>
      <p:tags r:id="rId1"/>
    </p:custDataLst>
    <p:extLst>
      <p:ext uri="{BB962C8B-B14F-4D97-AF65-F5344CB8AC3E}">
        <p14:creationId xmlns:p14="http://schemas.microsoft.com/office/powerpoint/2010/main" val="530746720"/>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304800" y="228600"/>
            <a:ext cx="8305800" cy="1296988"/>
          </a:xfrm>
        </p:spPr>
        <p:txBody>
          <a:bodyPr/>
          <a:lstStyle/>
          <a:p>
            <a:r>
              <a:rPr lang="en-US" sz="3200" b="1" smtClean="0">
                <a:solidFill>
                  <a:schemeClr val="bg1"/>
                </a:solidFill>
                <a:latin typeface="Eurostile LT" pitchFamily="2" charset="0"/>
              </a:rPr>
              <a:t>Randomize – </a:t>
            </a:r>
            <a:br>
              <a:rPr lang="en-US" sz="3200" b="1" smtClean="0">
                <a:solidFill>
                  <a:schemeClr val="bg1"/>
                </a:solidFill>
                <a:latin typeface="Eurostile LT" pitchFamily="2" charset="0"/>
              </a:rPr>
            </a:br>
            <a:r>
              <a:rPr lang="en-US" sz="3200" b="1" smtClean="0">
                <a:solidFill>
                  <a:schemeClr val="bg1"/>
                </a:solidFill>
                <a:latin typeface="Eurostile LT" pitchFamily="2" charset="0"/>
              </a:rPr>
              <a:t>		let chance do the choosing!</a:t>
            </a:r>
          </a:p>
        </p:txBody>
      </p:sp>
      <p:sp>
        <p:nvSpPr>
          <p:cNvPr id="87043" name="Rectangle 3"/>
          <p:cNvSpPr>
            <a:spLocks noGrp="1" noChangeArrowheads="1"/>
          </p:cNvSpPr>
          <p:nvPr>
            <p:ph type="body" idx="1"/>
          </p:nvPr>
        </p:nvSpPr>
        <p:spPr>
          <a:xfrm>
            <a:off x="685800" y="1981212"/>
            <a:ext cx="8458200" cy="4419588"/>
          </a:xfrm>
        </p:spPr>
        <p:txBody>
          <a:bodyPr/>
          <a:lstStyle/>
          <a:p>
            <a:pPr>
              <a:buFontTx/>
              <a:buNone/>
            </a:pPr>
            <a:r>
              <a:rPr lang="en-US" dirty="0" smtClean="0">
                <a:solidFill>
                  <a:schemeClr val="bg1"/>
                </a:solidFill>
                <a:latin typeface="Eurostile LT" pitchFamily="2" charset="0"/>
              </a:rPr>
              <a:t>Randomization can protect you against </a:t>
            </a:r>
          </a:p>
          <a:p>
            <a:pPr>
              <a:buFontTx/>
              <a:buNone/>
            </a:pPr>
            <a:r>
              <a:rPr lang="en-US" dirty="0" smtClean="0">
                <a:solidFill>
                  <a:schemeClr val="bg1"/>
                </a:solidFill>
                <a:latin typeface="Eurostile LT" pitchFamily="2" charset="0"/>
              </a:rPr>
              <a:t>  -factors that you know are in the data </a:t>
            </a:r>
          </a:p>
          <a:p>
            <a:pPr>
              <a:buFontTx/>
              <a:buNone/>
            </a:pPr>
            <a:r>
              <a:rPr lang="en-US" dirty="0" smtClean="0">
                <a:solidFill>
                  <a:schemeClr val="bg1"/>
                </a:solidFill>
                <a:latin typeface="Eurostile LT" pitchFamily="2" charset="0"/>
              </a:rPr>
              <a:t>  -factors you are not even aware of</a:t>
            </a:r>
          </a:p>
          <a:p>
            <a:pPr lvl="1">
              <a:buFontTx/>
              <a:buNone/>
            </a:pPr>
            <a:endParaRPr lang="en-US" sz="1400" dirty="0" smtClean="0">
              <a:solidFill>
                <a:schemeClr val="bg1"/>
              </a:solidFill>
              <a:latin typeface="Eurostile LT" pitchFamily="2" charset="0"/>
            </a:endParaRPr>
          </a:p>
          <a:p>
            <a:pPr>
              <a:buFontTx/>
              <a:buNone/>
            </a:pPr>
            <a:r>
              <a:rPr lang="en-US" dirty="0" smtClean="0">
                <a:solidFill>
                  <a:schemeClr val="bg1"/>
                </a:solidFill>
                <a:latin typeface="Eurostile LT" pitchFamily="2" charset="0"/>
              </a:rPr>
              <a:t>Randomizing makes sure that </a:t>
            </a:r>
          </a:p>
          <a:p>
            <a:pPr>
              <a:buFontTx/>
              <a:buNone/>
            </a:pPr>
            <a:r>
              <a:rPr lang="en-US" dirty="0" smtClean="0">
                <a:solidFill>
                  <a:schemeClr val="bg1"/>
                </a:solidFill>
                <a:latin typeface="Eurostile LT" pitchFamily="2" charset="0"/>
              </a:rPr>
              <a:t>          </a:t>
            </a:r>
            <a:r>
              <a:rPr lang="en-US" i="1" dirty="0" smtClean="0">
                <a:solidFill>
                  <a:schemeClr val="bg1"/>
                </a:solidFill>
                <a:latin typeface="Eurostile LT" pitchFamily="2" charset="0"/>
              </a:rPr>
              <a:t>on the average</a:t>
            </a:r>
            <a:r>
              <a:rPr lang="en-US" dirty="0" smtClean="0">
                <a:solidFill>
                  <a:schemeClr val="bg1"/>
                </a:solidFill>
                <a:latin typeface="Eurostile LT" pitchFamily="2" charset="0"/>
              </a:rPr>
              <a:t> </a:t>
            </a:r>
          </a:p>
          <a:p>
            <a:pPr>
              <a:buFontTx/>
              <a:buNone/>
            </a:pPr>
            <a:r>
              <a:rPr lang="en-US" dirty="0" smtClean="0">
                <a:solidFill>
                  <a:schemeClr val="bg1"/>
                </a:solidFill>
                <a:latin typeface="Eurostile LT" pitchFamily="2" charset="0"/>
              </a:rPr>
              <a:t>the sample “looks” like the population. </a:t>
            </a:r>
          </a:p>
          <a:p>
            <a:pPr lvl="1"/>
            <a:endParaRPr lang="en-US" dirty="0" smtClean="0">
              <a:solidFill>
                <a:schemeClr val="bg1"/>
              </a:solidFill>
              <a:latin typeface="Eurostile LT" pitchFamily="2" charset="0"/>
            </a:endParaRPr>
          </a:p>
          <a:p>
            <a:pPr lvl="1">
              <a:buFontTx/>
              <a:buNone/>
            </a:pPr>
            <a:endParaRPr lang="en-US" sz="2400" dirty="0" smtClean="0">
              <a:solidFill>
                <a:schemeClr val="bg1"/>
              </a:solidFill>
              <a:latin typeface="Eurostile LT" pitchFamily="2" charset="0"/>
            </a:endParaRPr>
          </a:p>
          <a:p>
            <a:pPr lvl="1"/>
            <a:endParaRPr lang="en-US" sz="2400" dirty="0" smtClean="0">
              <a:solidFill>
                <a:schemeClr val="bg1"/>
              </a:solidFill>
              <a:latin typeface="Eurostile LT" pitchFamily="2" charset="0"/>
            </a:endParaRPr>
          </a:p>
        </p:txBody>
      </p:sp>
      <p:pic>
        <p:nvPicPr>
          <p:cNvPr id="7172" name="Picture 4" descr="Pink tissue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5800" y="228600"/>
            <a:ext cx="1524000"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ustDataLst>
      <p:tags r:id="rId1"/>
    </p:custDataLst>
    <p:extLst>
      <p:ext uri="{BB962C8B-B14F-4D97-AF65-F5344CB8AC3E}">
        <p14:creationId xmlns:p14="http://schemas.microsoft.com/office/powerpoint/2010/main" val="224141230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704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7043">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87043">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87043">
                                            <p:txEl>
                                              <p:pRg st="4" end="4"/>
                                            </p:txEl>
                                          </p:spTgt>
                                        </p:tgtEl>
                                        <p:attrNameLst>
                                          <p:attrName>style.visibility</p:attrName>
                                        </p:attrNameLst>
                                      </p:cBhvr>
                                      <p:to>
                                        <p:strVal val="visible"/>
                                      </p:to>
                                    </p:set>
                                  </p:childTnLst>
                                </p:cTn>
                              </p:par>
                            </p:childTnLst>
                          </p:cTn>
                        </p:par>
                        <p:par>
                          <p:cTn id="17" fill="hold" nodeType="withGroup">
                            <p:stCondLst>
                              <p:cond delay="0"/>
                            </p:stCondLst>
                            <p:childTnLst>
                              <p:par>
                                <p:cTn id="18" presetID="1" presetClass="entr" presetSubtype="0" fill="hold" nodeType="afterEffect">
                                  <p:stCondLst>
                                    <p:cond delay="0"/>
                                  </p:stCondLst>
                                  <p:childTnLst>
                                    <p:set>
                                      <p:cBhvr>
                                        <p:cTn id="19" dur="1" fill="hold">
                                          <p:stCondLst>
                                            <p:cond delay="0"/>
                                          </p:stCondLst>
                                        </p:cTn>
                                        <p:tgtEl>
                                          <p:spTgt spid="87043">
                                            <p:txEl>
                                              <p:pRg st="5" end="5"/>
                                            </p:txEl>
                                          </p:spTgt>
                                        </p:tgtEl>
                                        <p:attrNameLst>
                                          <p:attrName>style.visibility</p:attrName>
                                        </p:attrNameLst>
                                      </p:cBhvr>
                                      <p:to>
                                        <p:strVal val="visible"/>
                                      </p:to>
                                    </p:set>
                                  </p:childTnLst>
                                </p:cTn>
                              </p:par>
                            </p:childTnLst>
                          </p:cTn>
                        </p:par>
                        <p:par>
                          <p:cTn id="20" fill="hold" nodeType="withGroup">
                            <p:stCondLst>
                              <p:cond delay="0"/>
                            </p:stCondLst>
                            <p:childTnLst>
                              <p:par>
                                <p:cTn id="21" presetID="1" presetClass="entr" presetSubtype="0" fill="hold" nodeType="afterEffect">
                                  <p:stCondLst>
                                    <p:cond delay="0"/>
                                  </p:stCondLst>
                                  <p:childTnLst>
                                    <p:set>
                                      <p:cBhvr>
                                        <p:cTn id="22" dur="1" fill="hold">
                                          <p:stCondLst>
                                            <p:cond delay="0"/>
                                          </p:stCondLst>
                                        </p:cTn>
                                        <p:tgtEl>
                                          <p:spTgt spid="870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4294967295"/>
          </p:nvPr>
        </p:nvSpPr>
        <p:spPr>
          <a:xfrm>
            <a:off x="0" y="1170038"/>
            <a:ext cx="8534400" cy="3706762"/>
          </a:xfrm>
        </p:spPr>
        <p:txBody>
          <a:bodyPr/>
          <a:lstStyle/>
          <a:p>
            <a:pPr marL="455613" lvl="1">
              <a:buFont typeface="Arial" charset="0"/>
              <a:buChar char="•"/>
            </a:pPr>
            <a:r>
              <a:rPr lang="en-US" sz="4000" b="1" dirty="0" smtClean="0">
                <a:solidFill>
                  <a:schemeClr val="bg1"/>
                </a:solidFill>
                <a:effectLst>
                  <a:outerShdw blurRad="38100" dist="38100" dir="2700000" algn="tl">
                    <a:srgbClr val="000000">
                      <a:alpha val="43137"/>
                    </a:srgbClr>
                  </a:outerShdw>
                </a:effectLst>
                <a:latin typeface="Eurostile LT" pitchFamily="2" charset="0"/>
              </a:rPr>
              <a:t>Simple Random Sampling</a:t>
            </a:r>
          </a:p>
          <a:p>
            <a:pPr marL="912813" lvl="3" indent="-285750">
              <a:buFont typeface="Arial" charset="0"/>
              <a:buChar char="•"/>
            </a:pPr>
            <a:r>
              <a:rPr lang="en-US" sz="3200" dirty="0" smtClean="0">
                <a:solidFill>
                  <a:schemeClr val="bg1"/>
                </a:solidFill>
                <a:effectLst>
                  <a:outerShdw blurRad="38100" dist="38100" dir="2700000" algn="tl">
                    <a:srgbClr val="000000">
                      <a:alpha val="43137"/>
                    </a:srgbClr>
                  </a:outerShdw>
                </a:effectLst>
                <a:latin typeface="Eurostile LT" pitchFamily="2" charset="0"/>
              </a:rPr>
              <a:t>every individual has an equal chance of being selected</a:t>
            </a:r>
          </a:p>
          <a:p>
            <a:pPr marL="912813" lvl="3" indent="-285750">
              <a:buFont typeface="Arial" charset="0"/>
              <a:buChar char="•"/>
            </a:pPr>
            <a:r>
              <a:rPr lang="en-US" sz="3200" dirty="0" smtClean="0">
                <a:solidFill>
                  <a:schemeClr val="bg1"/>
                </a:solidFill>
                <a:effectLst>
                  <a:outerShdw blurRad="38100" dist="38100" dir="2700000" algn="tl">
                    <a:srgbClr val="000000">
                      <a:alpha val="43137"/>
                    </a:srgbClr>
                  </a:outerShdw>
                </a:effectLst>
                <a:latin typeface="Eurostile LT" pitchFamily="2" charset="0"/>
              </a:rPr>
              <a:t>every set of </a:t>
            </a:r>
            <a:r>
              <a:rPr lang="en-US" sz="3200" i="1" dirty="0" smtClean="0">
                <a:solidFill>
                  <a:schemeClr val="bg1"/>
                </a:solidFill>
                <a:effectLst>
                  <a:outerShdw blurRad="38100" dist="38100" dir="2700000" algn="tl">
                    <a:srgbClr val="000000">
                      <a:alpha val="43137"/>
                    </a:srgbClr>
                  </a:outerShdw>
                </a:effectLst>
                <a:latin typeface="Eurostile LT" pitchFamily="2" charset="0"/>
              </a:rPr>
              <a:t>n</a:t>
            </a:r>
            <a:r>
              <a:rPr lang="en-US" sz="3200" dirty="0" smtClean="0">
                <a:solidFill>
                  <a:schemeClr val="bg1"/>
                </a:solidFill>
                <a:effectLst>
                  <a:outerShdw blurRad="38100" dist="38100" dir="2700000" algn="tl">
                    <a:srgbClr val="000000">
                      <a:alpha val="43137"/>
                    </a:srgbClr>
                  </a:outerShdw>
                </a:effectLst>
                <a:latin typeface="Eurostile LT" pitchFamily="2" charset="0"/>
              </a:rPr>
              <a:t> individuals has an equal chance of being selected</a:t>
            </a:r>
            <a:endParaRPr lang="en-US" sz="3200" dirty="0">
              <a:solidFill>
                <a:schemeClr val="bg1"/>
              </a:solidFill>
              <a:effectLst>
                <a:outerShdw blurRad="38100" dist="38100" dir="2700000" algn="tl">
                  <a:srgbClr val="000000">
                    <a:alpha val="43137"/>
                  </a:srgbClr>
                </a:outerShdw>
              </a:effectLst>
              <a:latin typeface="Eurostile LT" pitchFamily="2" charset="0"/>
            </a:endParaRPr>
          </a:p>
          <a:p>
            <a:pPr marL="912813" lvl="3" indent="-285750">
              <a:buFont typeface="Arial" charset="0"/>
              <a:buChar char="•"/>
            </a:pPr>
            <a:r>
              <a:rPr lang="en-US" sz="2400" i="1" dirty="0" smtClean="0">
                <a:solidFill>
                  <a:schemeClr val="bg1"/>
                </a:solidFill>
                <a:effectLst>
                  <a:outerShdw blurRad="38100" dist="38100" dir="2700000" algn="tl">
                    <a:srgbClr val="000000">
                      <a:alpha val="43137"/>
                    </a:srgbClr>
                  </a:outerShdw>
                </a:effectLst>
                <a:latin typeface="Eurostile LT" pitchFamily="2" charset="0"/>
              </a:rPr>
              <a:t>*most basic &amp; fundamental type of sampling!</a:t>
            </a:r>
          </a:p>
        </p:txBody>
      </p:sp>
      <p:sp>
        <p:nvSpPr>
          <p:cNvPr id="2" name="Rectangle 1"/>
          <p:cNvSpPr/>
          <p:nvPr/>
        </p:nvSpPr>
        <p:spPr>
          <a:xfrm>
            <a:off x="76200" y="115674"/>
            <a:ext cx="8763000" cy="646331"/>
          </a:xfrm>
          <a:prstGeom prst="rect">
            <a:avLst/>
          </a:prstGeom>
        </p:spPr>
        <p:txBody>
          <a:bodyPr wrap="square">
            <a:spAutoFit/>
          </a:bodyPr>
          <a:lstStyle/>
          <a:p>
            <a:pPr marL="0" lvl="1">
              <a:buFontTx/>
              <a:buNone/>
            </a:pPr>
            <a:r>
              <a:rPr lang="en-US" sz="3600" dirty="0" smtClean="0">
                <a:solidFill>
                  <a:schemeClr val="bg1">
                    <a:lumMod val="85000"/>
                  </a:schemeClr>
                </a:solidFill>
                <a:effectLst>
                  <a:outerShdw blurRad="38100" dist="38100" dir="2700000" algn="tl">
                    <a:srgbClr val="000000">
                      <a:alpha val="43137"/>
                    </a:srgbClr>
                  </a:outerShdw>
                </a:effectLst>
                <a:latin typeface="Eurostile LT Bold" pitchFamily="2" charset="0"/>
              </a:rPr>
              <a:t>Summary </a:t>
            </a:r>
            <a:r>
              <a:rPr lang="en-US" sz="3600" dirty="0">
                <a:solidFill>
                  <a:schemeClr val="bg1">
                    <a:lumMod val="85000"/>
                  </a:schemeClr>
                </a:solidFill>
                <a:effectLst>
                  <a:outerShdw blurRad="38100" dist="38100" dir="2700000" algn="tl">
                    <a:srgbClr val="000000">
                      <a:alpha val="43137"/>
                    </a:srgbClr>
                  </a:outerShdw>
                </a:effectLst>
                <a:latin typeface="Eurostile LT Bold" pitchFamily="2" charset="0"/>
              </a:rPr>
              <a:t>of Sampling Methods</a:t>
            </a:r>
          </a:p>
        </p:txBody>
      </p:sp>
    </p:spTree>
    <p:custDataLst>
      <p:tags r:id="rId1"/>
    </p:custDataLst>
    <p:extLst>
      <p:ext uri="{BB962C8B-B14F-4D97-AF65-F5344CB8AC3E}">
        <p14:creationId xmlns:p14="http://schemas.microsoft.com/office/powerpoint/2010/main" val="39844878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blinds(horizontal)">
                                      <p:cBhvr>
                                        <p:cTn id="7" dur="500"/>
                                        <p:tgtEl>
                                          <p:spTgt spid="13314">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13314">
                                            <p:txEl>
                                              <p:pRg st="1" end="1"/>
                                            </p:txEl>
                                          </p:spTgt>
                                        </p:tgtEl>
                                        <p:attrNameLst>
                                          <p:attrName>style.visibility</p:attrName>
                                        </p:attrNameLst>
                                      </p:cBhvr>
                                      <p:to>
                                        <p:strVal val="visible"/>
                                      </p:to>
                                    </p:set>
                                    <p:animEffect transition="in" filter="blinds(horizontal)">
                                      <p:cBhvr>
                                        <p:cTn id="10" dur="500"/>
                                        <p:tgtEl>
                                          <p:spTgt spid="13314">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13314">
                                            <p:txEl>
                                              <p:pRg st="2" end="2"/>
                                            </p:txEl>
                                          </p:spTgt>
                                        </p:tgtEl>
                                        <p:attrNameLst>
                                          <p:attrName>style.visibility</p:attrName>
                                        </p:attrNameLst>
                                      </p:cBhvr>
                                      <p:to>
                                        <p:strVal val="visible"/>
                                      </p:to>
                                    </p:set>
                                    <p:animEffect transition="in" filter="blinds(horizontal)">
                                      <p:cBhvr>
                                        <p:cTn id="13" dur="500"/>
                                        <p:tgtEl>
                                          <p:spTgt spid="13314">
                                            <p:txEl>
                                              <p:pRg st="2" end="2"/>
                                            </p:txEl>
                                          </p:spTgt>
                                        </p:tgtEl>
                                      </p:cBhvr>
                                    </p:animEffect>
                                  </p:childTnLst>
                                </p:cTn>
                              </p:par>
                              <p:par>
                                <p:cTn id="14" presetID="3" presetClass="entr" presetSubtype="10" fill="hold" nodeType="withEffect">
                                  <p:stCondLst>
                                    <p:cond delay="0"/>
                                  </p:stCondLst>
                                  <p:childTnLst>
                                    <p:set>
                                      <p:cBhvr>
                                        <p:cTn id="15" dur="1" fill="hold">
                                          <p:stCondLst>
                                            <p:cond delay="0"/>
                                          </p:stCondLst>
                                        </p:cTn>
                                        <p:tgtEl>
                                          <p:spTgt spid="13314">
                                            <p:txEl>
                                              <p:pRg st="3" end="3"/>
                                            </p:txEl>
                                          </p:spTgt>
                                        </p:tgtEl>
                                        <p:attrNameLst>
                                          <p:attrName>style.visibility</p:attrName>
                                        </p:attrNameLst>
                                      </p:cBhvr>
                                      <p:to>
                                        <p:strVal val="visible"/>
                                      </p:to>
                                    </p:set>
                                    <p:animEffect transition="in" filter="blinds(horizontal)">
                                      <p:cBhvr>
                                        <p:cTn id="16" dur="500"/>
                                        <p:tgtEl>
                                          <p:spTgt spid="1331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4294967295"/>
          </p:nvPr>
        </p:nvSpPr>
        <p:spPr>
          <a:xfrm>
            <a:off x="0" y="914400"/>
            <a:ext cx="8839200" cy="5791200"/>
          </a:xfrm>
        </p:spPr>
        <p:txBody>
          <a:bodyPr/>
          <a:lstStyle/>
          <a:p>
            <a:pPr marL="455613" lvl="1">
              <a:buFont typeface="Arial" charset="0"/>
              <a:buChar char="•"/>
            </a:pPr>
            <a:r>
              <a:rPr lang="en-US" sz="3600" b="1" dirty="0" smtClean="0">
                <a:solidFill>
                  <a:schemeClr val="bg1"/>
                </a:solidFill>
                <a:effectLst>
                  <a:outerShdw blurRad="38100" dist="38100" dir="2700000" algn="tl">
                    <a:srgbClr val="000000">
                      <a:alpha val="43137"/>
                    </a:srgbClr>
                  </a:outerShdw>
                </a:effectLst>
                <a:latin typeface="Eurostile LT" pitchFamily="2" charset="0"/>
              </a:rPr>
              <a:t>Stratified Sampling</a:t>
            </a:r>
          </a:p>
          <a:p>
            <a:pPr marL="912813" lvl="3" indent="-285750">
              <a:buFont typeface="Arial" charset="0"/>
              <a:buChar char="•"/>
            </a:pPr>
            <a:r>
              <a:rPr lang="en-US" sz="2800" dirty="0" smtClean="0">
                <a:solidFill>
                  <a:schemeClr val="bg1"/>
                </a:solidFill>
                <a:effectLst>
                  <a:outerShdw blurRad="38100" dist="38100" dir="2700000" algn="tl">
                    <a:srgbClr val="000000">
                      <a:alpha val="43137"/>
                    </a:srgbClr>
                  </a:outerShdw>
                </a:effectLst>
                <a:latin typeface="Eurostile LT" pitchFamily="2" charset="0"/>
              </a:rPr>
              <a:t>divide population into strata </a:t>
            </a:r>
            <a:br>
              <a:rPr lang="en-US" sz="2800" dirty="0" smtClean="0">
                <a:solidFill>
                  <a:schemeClr val="bg1"/>
                </a:solidFill>
                <a:effectLst>
                  <a:outerShdw blurRad="38100" dist="38100" dir="2700000" algn="tl">
                    <a:srgbClr val="000000">
                      <a:alpha val="43137"/>
                    </a:srgbClr>
                  </a:outerShdw>
                </a:effectLst>
                <a:latin typeface="Eurostile LT" pitchFamily="2" charset="0"/>
              </a:rPr>
            </a:br>
            <a:r>
              <a:rPr lang="en-US" sz="2800" dirty="0" smtClean="0">
                <a:solidFill>
                  <a:schemeClr val="bg1"/>
                </a:solidFill>
                <a:effectLst>
                  <a:outerShdw blurRad="38100" dist="38100" dir="2700000" algn="tl">
                    <a:srgbClr val="000000">
                      <a:alpha val="43137"/>
                    </a:srgbClr>
                  </a:outerShdw>
                </a:effectLst>
                <a:latin typeface="Eurostile LT" pitchFamily="2" charset="0"/>
              </a:rPr>
              <a:t>(homogenous layers, subpopulations)</a:t>
            </a:r>
          </a:p>
          <a:p>
            <a:pPr marL="912813" lvl="3" indent="-285750">
              <a:buFont typeface="Arial" charset="0"/>
              <a:buChar char="•"/>
            </a:pPr>
            <a:r>
              <a:rPr lang="en-US" sz="2800" dirty="0" smtClean="0">
                <a:solidFill>
                  <a:schemeClr val="bg1"/>
                </a:solidFill>
                <a:effectLst>
                  <a:outerShdw blurRad="38100" dist="38100" dir="2700000" algn="tl">
                    <a:srgbClr val="000000">
                      <a:alpha val="43137"/>
                    </a:srgbClr>
                  </a:outerShdw>
                </a:effectLst>
                <a:latin typeface="Eurostile LT" pitchFamily="2" charset="0"/>
              </a:rPr>
              <a:t>take SRS from each strata</a:t>
            </a:r>
          </a:p>
          <a:p>
            <a:pPr marL="455613" lvl="1">
              <a:buFont typeface="Arial" charset="0"/>
              <a:buChar char="•"/>
            </a:pPr>
            <a:r>
              <a:rPr lang="en-US" sz="3600" b="1" dirty="0" smtClean="0">
                <a:solidFill>
                  <a:schemeClr val="bg1"/>
                </a:solidFill>
                <a:effectLst>
                  <a:outerShdw blurRad="38100" dist="38100" dir="2700000" algn="tl">
                    <a:srgbClr val="000000">
                      <a:alpha val="43137"/>
                    </a:srgbClr>
                  </a:outerShdw>
                </a:effectLst>
                <a:latin typeface="Eurostile LT" pitchFamily="2" charset="0"/>
              </a:rPr>
              <a:t>Cluster sampling</a:t>
            </a:r>
          </a:p>
          <a:p>
            <a:pPr marL="912813" lvl="3" indent="-285750">
              <a:buFont typeface="Arial" charset="0"/>
              <a:buChar char="•"/>
            </a:pPr>
            <a:r>
              <a:rPr lang="en-US" sz="2800" dirty="0" smtClean="0">
                <a:solidFill>
                  <a:schemeClr val="bg1"/>
                </a:solidFill>
                <a:effectLst>
                  <a:outerShdw blurRad="38100" dist="38100" dir="2700000" algn="tl">
                    <a:srgbClr val="000000">
                      <a:alpha val="43137"/>
                    </a:srgbClr>
                  </a:outerShdw>
                </a:effectLst>
                <a:latin typeface="Eurostile LT" pitchFamily="2" charset="0"/>
              </a:rPr>
              <a:t>divide population into clusters (each cluster should be representative of population)</a:t>
            </a:r>
          </a:p>
          <a:p>
            <a:pPr marL="912813" lvl="3" indent="-285750">
              <a:buFont typeface="Arial" charset="0"/>
              <a:buChar char="•"/>
            </a:pPr>
            <a:r>
              <a:rPr lang="en-US" sz="2800" dirty="0" smtClean="0">
                <a:solidFill>
                  <a:schemeClr val="bg1"/>
                </a:solidFill>
                <a:effectLst>
                  <a:outerShdw blurRad="38100" dist="38100" dir="2700000" algn="tl">
                    <a:srgbClr val="000000">
                      <a:alpha val="43137"/>
                    </a:srgbClr>
                  </a:outerShdw>
                </a:effectLst>
                <a:latin typeface="Eurostile LT" pitchFamily="2" charset="0"/>
              </a:rPr>
              <a:t>Randomly select one (or more) cluster(s)</a:t>
            </a:r>
          </a:p>
          <a:p>
            <a:pPr marL="912813" lvl="3" indent="-285750">
              <a:buFont typeface="Arial" charset="0"/>
              <a:buChar char="•"/>
            </a:pPr>
            <a:r>
              <a:rPr lang="en-US" sz="2800" dirty="0" smtClean="0">
                <a:solidFill>
                  <a:schemeClr val="bg1"/>
                </a:solidFill>
                <a:effectLst>
                  <a:outerShdw blurRad="38100" dist="38100" dir="2700000" algn="tl">
                    <a:srgbClr val="000000">
                      <a:alpha val="43137"/>
                    </a:srgbClr>
                  </a:outerShdw>
                </a:effectLst>
                <a:latin typeface="Eurostile LT" pitchFamily="2" charset="0"/>
              </a:rPr>
              <a:t>Take a CENSUS of the selected cluster(s)</a:t>
            </a:r>
            <a:br>
              <a:rPr lang="en-US" sz="2800" dirty="0" smtClean="0">
                <a:solidFill>
                  <a:schemeClr val="bg1"/>
                </a:solidFill>
                <a:effectLst>
                  <a:outerShdw blurRad="38100" dist="38100" dir="2700000" algn="tl">
                    <a:srgbClr val="000000">
                      <a:alpha val="43137"/>
                    </a:srgbClr>
                  </a:outerShdw>
                </a:effectLst>
                <a:latin typeface="Eurostile LT" pitchFamily="2" charset="0"/>
              </a:rPr>
            </a:br>
            <a:endParaRPr lang="en-US" sz="2800" dirty="0" smtClean="0">
              <a:solidFill>
                <a:schemeClr val="bg1"/>
              </a:solidFill>
              <a:effectLst>
                <a:outerShdw blurRad="38100" dist="38100" dir="2700000" algn="tl">
                  <a:srgbClr val="000000">
                    <a:alpha val="43137"/>
                  </a:srgbClr>
                </a:outerShdw>
              </a:effectLst>
              <a:latin typeface="Eurostile LT" pitchFamily="2" charset="0"/>
            </a:endParaRPr>
          </a:p>
        </p:txBody>
      </p:sp>
      <p:sp>
        <p:nvSpPr>
          <p:cNvPr id="3" name="Rectangle 2"/>
          <p:cNvSpPr/>
          <p:nvPr/>
        </p:nvSpPr>
        <p:spPr>
          <a:xfrm>
            <a:off x="76200" y="115674"/>
            <a:ext cx="8763000" cy="646331"/>
          </a:xfrm>
          <a:prstGeom prst="rect">
            <a:avLst/>
          </a:prstGeom>
        </p:spPr>
        <p:txBody>
          <a:bodyPr wrap="square">
            <a:spAutoFit/>
          </a:bodyPr>
          <a:lstStyle/>
          <a:p>
            <a:pPr marL="0" lvl="1">
              <a:buFontTx/>
              <a:buNone/>
            </a:pPr>
            <a:r>
              <a:rPr lang="en-US" sz="3600" dirty="0" smtClean="0">
                <a:solidFill>
                  <a:schemeClr val="bg1">
                    <a:lumMod val="85000"/>
                  </a:schemeClr>
                </a:solidFill>
                <a:effectLst>
                  <a:outerShdw blurRad="38100" dist="38100" dir="2700000" algn="tl">
                    <a:srgbClr val="000000">
                      <a:alpha val="43137"/>
                    </a:srgbClr>
                  </a:outerShdw>
                </a:effectLst>
                <a:latin typeface="Eurostile LT Bold" pitchFamily="2" charset="0"/>
              </a:rPr>
              <a:t>Summary </a:t>
            </a:r>
            <a:r>
              <a:rPr lang="en-US" sz="3600" dirty="0">
                <a:solidFill>
                  <a:schemeClr val="bg1">
                    <a:lumMod val="85000"/>
                  </a:schemeClr>
                </a:solidFill>
                <a:effectLst>
                  <a:outerShdw blurRad="38100" dist="38100" dir="2700000" algn="tl">
                    <a:srgbClr val="000000">
                      <a:alpha val="43137"/>
                    </a:srgbClr>
                  </a:outerShdw>
                </a:effectLst>
                <a:latin typeface="Eurostile LT Bold" pitchFamily="2" charset="0"/>
              </a:rPr>
              <a:t>of Sampling Methods</a:t>
            </a:r>
          </a:p>
        </p:txBody>
      </p:sp>
    </p:spTree>
    <p:custDataLst>
      <p:tags r:id="rId1"/>
    </p:custDataLst>
    <p:extLst>
      <p:ext uri="{BB962C8B-B14F-4D97-AF65-F5344CB8AC3E}">
        <p14:creationId xmlns:p14="http://schemas.microsoft.com/office/powerpoint/2010/main" val="2250031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randombar(horizontal)">
                                      <p:cBhvr>
                                        <p:cTn id="7" dur="500"/>
                                        <p:tgtEl>
                                          <p:spTgt spid="13314">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13314">
                                            <p:txEl>
                                              <p:pRg st="1" end="1"/>
                                            </p:txEl>
                                          </p:spTgt>
                                        </p:tgtEl>
                                        <p:attrNameLst>
                                          <p:attrName>style.visibility</p:attrName>
                                        </p:attrNameLst>
                                      </p:cBhvr>
                                      <p:to>
                                        <p:strVal val="visible"/>
                                      </p:to>
                                    </p:set>
                                    <p:animEffect transition="in" filter="randombar(horizontal)">
                                      <p:cBhvr>
                                        <p:cTn id="10" dur="500"/>
                                        <p:tgtEl>
                                          <p:spTgt spid="13314">
                                            <p:txEl>
                                              <p:pRg st="1" end="1"/>
                                            </p:txEl>
                                          </p:spTgt>
                                        </p:tgtEl>
                                      </p:cBhvr>
                                    </p:animEffect>
                                  </p:childTnLst>
                                </p:cTn>
                              </p:par>
                              <p:par>
                                <p:cTn id="11" presetID="14" presetClass="entr" presetSubtype="10" fill="hold" nodeType="withEffect">
                                  <p:stCondLst>
                                    <p:cond delay="0"/>
                                  </p:stCondLst>
                                  <p:childTnLst>
                                    <p:set>
                                      <p:cBhvr>
                                        <p:cTn id="12" dur="1" fill="hold">
                                          <p:stCondLst>
                                            <p:cond delay="0"/>
                                          </p:stCondLst>
                                        </p:cTn>
                                        <p:tgtEl>
                                          <p:spTgt spid="13314">
                                            <p:txEl>
                                              <p:pRg st="2" end="2"/>
                                            </p:txEl>
                                          </p:spTgt>
                                        </p:tgtEl>
                                        <p:attrNameLst>
                                          <p:attrName>style.visibility</p:attrName>
                                        </p:attrNameLst>
                                      </p:cBhvr>
                                      <p:to>
                                        <p:strVal val="visible"/>
                                      </p:to>
                                    </p:set>
                                    <p:animEffect transition="in" filter="randombar(horizontal)">
                                      <p:cBhvr>
                                        <p:cTn id="13" dur="500"/>
                                        <p:tgtEl>
                                          <p:spTgt spid="13314">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nodeType="clickEffect">
                                  <p:stCondLst>
                                    <p:cond delay="0"/>
                                  </p:stCondLst>
                                  <p:childTnLst>
                                    <p:set>
                                      <p:cBhvr>
                                        <p:cTn id="17" dur="1" fill="hold">
                                          <p:stCondLst>
                                            <p:cond delay="0"/>
                                          </p:stCondLst>
                                        </p:cTn>
                                        <p:tgtEl>
                                          <p:spTgt spid="13314">
                                            <p:txEl>
                                              <p:pRg st="3" end="3"/>
                                            </p:txEl>
                                          </p:spTgt>
                                        </p:tgtEl>
                                        <p:attrNameLst>
                                          <p:attrName>style.visibility</p:attrName>
                                        </p:attrNameLst>
                                      </p:cBhvr>
                                      <p:to>
                                        <p:strVal val="visible"/>
                                      </p:to>
                                    </p:set>
                                    <p:animEffect transition="in" filter="randombar(horizontal)">
                                      <p:cBhvr>
                                        <p:cTn id="18" dur="500"/>
                                        <p:tgtEl>
                                          <p:spTgt spid="13314">
                                            <p:txEl>
                                              <p:pRg st="3" end="3"/>
                                            </p:txEl>
                                          </p:spTgt>
                                        </p:tgtEl>
                                      </p:cBhvr>
                                    </p:animEffect>
                                  </p:childTnLst>
                                </p:cTn>
                              </p:par>
                              <p:par>
                                <p:cTn id="19" presetID="14" presetClass="entr" presetSubtype="10" fill="hold" nodeType="withEffect">
                                  <p:stCondLst>
                                    <p:cond delay="0"/>
                                  </p:stCondLst>
                                  <p:childTnLst>
                                    <p:set>
                                      <p:cBhvr>
                                        <p:cTn id="20" dur="1" fill="hold">
                                          <p:stCondLst>
                                            <p:cond delay="0"/>
                                          </p:stCondLst>
                                        </p:cTn>
                                        <p:tgtEl>
                                          <p:spTgt spid="13314">
                                            <p:txEl>
                                              <p:pRg st="4" end="4"/>
                                            </p:txEl>
                                          </p:spTgt>
                                        </p:tgtEl>
                                        <p:attrNameLst>
                                          <p:attrName>style.visibility</p:attrName>
                                        </p:attrNameLst>
                                      </p:cBhvr>
                                      <p:to>
                                        <p:strVal val="visible"/>
                                      </p:to>
                                    </p:set>
                                    <p:animEffect transition="in" filter="randombar(horizontal)">
                                      <p:cBhvr>
                                        <p:cTn id="21" dur="500"/>
                                        <p:tgtEl>
                                          <p:spTgt spid="13314">
                                            <p:txEl>
                                              <p:pRg st="4" end="4"/>
                                            </p:txEl>
                                          </p:spTgt>
                                        </p:tgtEl>
                                      </p:cBhvr>
                                    </p:animEffect>
                                  </p:childTnLst>
                                </p:cTn>
                              </p:par>
                              <p:par>
                                <p:cTn id="22" presetID="14" presetClass="entr" presetSubtype="10" fill="hold" nodeType="withEffect">
                                  <p:stCondLst>
                                    <p:cond delay="0"/>
                                  </p:stCondLst>
                                  <p:childTnLst>
                                    <p:set>
                                      <p:cBhvr>
                                        <p:cTn id="23" dur="1" fill="hold">
                                          <p:stCondLst>
                                            <p:cond delay="0"/>
                                          </p:stCondLst>
                                        </p:cTn>
                                        <p:tgtEl>
                                          <p:spTgt spid="13314">
                                            <p:txEl>
                                              <p:pRg st="5" end="5"/>
                                            </p:txEl>
                                          </p:spTgt>
                                        </p:tgtEl>
                                        <p:attrNameLst>
                                          <p:attrName>style.visibility</p:attrName>
                                        </p:attrNameLst>
                                      </p:cBhvr>
                                      <p:to>
                                        <p:strVal val="visible"/>
                                      </p:to>
                                    </p:set>
                                    <p:animEffect transition="in" filter="randombar(horizontal)">
                                      <p:cBhvr>
                                        <p:cTn id="24" dur="500"/>
                                        <p:tgtEl>
                                          <p:spTgt spid="13314">
                                            <p:txEl>
                                              <p:pRg st="5" end="5"/>
                                            </p:txEl>
                                          </p:spTgt>
                                        </p:tgtEl>
                                      </p:cBhvr>
                                    </p:animEffect>
                                  </p:childTnLst>
                                </p:cTn>
                              </p:par>
                              <p:par>
                                <p:cTn id="25" presetID="14" presetClass="entr" presetSubtype="10" fill="hold" nodeType="withEffect">
                                  <p:stCondLst>
                                    <p:cond delay="0"/>
                                  </p:stCondLst>
                                  <p:childTnLst>
                                    <p:set>
                                      <p:cBhvr>
                                        <p:cTn id="26" dur="1" fill="hold">
                                          <p:stCondLst>
                                            <p:cond delay="0"/>
                                          </p:stCondLst>
                                        </p:cTn>
                                        <p:tgtEl>
                                          <p:spTgt spid="13314">
                                            <p:txEl>
                                              <p:pRg st="6" end="6"/>
                                            </p:txEl>
                                          </p:spTgt>
                                        </p:tgtEl>
                                        <p:attrNameLst>
                                          <p:attrName>style.visibility</p:attrName>
                                        </p:attrNameLst>
                                      </p:cBhvr>
                                      <p:to>
                                        <p:strVal val="visible"/>
                                      </p:to>
                                    </p:set>
                                    <p:animEffect transition="in" filter="randombar(horizontal)">
                                      <p:cBhvr>
                                        <p:cTn id="27" dur="500"/>
                                        <p:tgtEl>
                                          <p:spTgt spid="1331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4294967295"/>
          </p:nvPr>
        </p:nvSpPr>
        <p:spPr>
          <a:xfrm>
            <a:off x="0" y="914400"/>
            <a:ext cx="8839200" cy="5791200"/>
          </a:xfrm>
        </p:spPr>
        <p:txBody>
          <a:bodyPr/>
          <a:lstStyle/>
          <a:p>
            <a:pPr marL="455613" lvl="1">
              <a:buFont typeface="Arial" charset="0"/>
              <a:buChar char="•"/>
            </a:pPr>
            <a:r>
              <a:rPr lang="en-US" sz="3600" b="1" dirty="0" smtClean="0">
                <a:solidFill>
                  <a:schemeClr val="bg1"/>
                </a:solidFill>
                <a:effectLst>
                  <a:outerShdw blurRad="38100" dist="38100" dir="2700000" algn="tl">
                    <a:srgbClr val="000000">
                      <a:alpha val="43137"/>
                    </a:srgbClr>
                  </a:outerShdw>
                </a:effectLst>
                <a:latin typeface="Eurostile LT" pitchFamily="2" charset="0"/>
              </a:rPr>
              <a:t>Systematic Sampling</a:t>
            </a:r>
          </a:p>
          <a:p>
            <a:pPr marL="855663" lvl="2"/>
            <a:r>
              <a:rPr lang="en-US" sz="2800" dirty="0" smtClean="0">
                <a:solidFill>
                  <a:schemeClr val="bg1"/>
                </a:solidFill>
                <a:effectLst>
                  <a:outerShdw blurRad="38100" dist="38100" dir="2700000" algn="tl">
                    <a:srgbClr val="000000">
                      <a:alpha val="43137"/>
                    </a:srgbClr>
                  </a:outerShdw>
                </a:effectLst>
                <a:latin typeface="Eurostile LT" pitchFamily="2" charset="0"/>
              </a:rPr>
              <a:t>Randomly select a starting point, then take (for example) every 10</a:t>
            </a:r>
            <a:r>
              <a:rPr lang="en-US" sz="2800" baseline="30000" dirty="0" smtClean="0">
                <a:solidFill>
                  <a:schemeClr val="bg1"/>
                </a:solidFill>
                <a:effectLst>
                  <a:outerShdw blurRad="38100" dist="38100" dir="2700000" algn="tl">
                    <a:srgbClr val="000000">
                      <a:alpha val="43137"/>
                    </a:srgbClr>
                  </a:outerShdw>
                </a:effectLst>
                <a:latin typeface="Eurostile LT" pitchFamily="2" charset="0"/>
              </a:rPr>
              <a:t>th</a:t>
            </a:r>
            <a:r>
              <a:rPr lang="en-US" sz="2800" dirty="0" smtClean="0">
                <a:solidFill>
                  <a:schemeClr val="bg1"/>
                </a:solidFill>
                <a:effectLst>
                  <a:outerShdw blurRad="38100" dist="38100" dir="2700000" algn="tl">
                    <a:srgbClr val="000000">
                      <a:alpha val="43137"/>
                    </a:srgbClr>
                  </a:outerShdw>
                </a:effectLst>
                <a:latin typeface="Eurostile LT" pitchFamily="2" charset="0"/>
              </a:rPr>
              <a:t> (or 20</a:t>
            </a:r>
            <a:r>
              <a:rPr lang="en-US" sz="2800" baseline="30000" dirty="0" smtClean="0">
                <a:solidFill>
                  <a:schemeClr val="bg1"/>
                </a:solidFill>
                <a:effectLst>
                  <a:outerShdw blurRad="38100" dist="38100" dir="2700000" algn="tl">
                    <a:srgbClr val="000000">
                      <a:alpha val="43137"/>
                    </a:srgbClr>
                  </a:outerShdw>
                </a:effectLst>
                <a:latin typeface="Eurostile LT" pitchFamily="2" charset="0"/>
              </a:rPr>
              <a:t>th</a:t>
            </a:r>
            <a:r>
              <a:rPr lang="en-US" sz="2800" dirty="0" smtClean="0">
                <a:solidFill>
                  <a:schemeClr val="bg1"/>
                </a:solidFill>
                <a:effectLst>
                  <a:outerShdw blurRad="38100" dist="38100" dir="2700000" algn="tl">
                    <a:srgbClr val="000000">
                      <a:alpha val="43137"/>
                    </a:srgbClr>
                  </a:outerShdw>
                </a:effectLst>
                <a:latin typeface="Eurostile LT" pitchFamily="2" charset="0"/>
              </a:rPr>
              <a:t>, or 5</a:t>
            </a:r>
            <a:r>
              <a:rPr lang="en-US" sz="2800" baseline="30000" dirty="0" smtClean="0">
                <a:solidFill>
                  <a:schemeClr val="bg1"/>
                </a:solidFill>
                <a:effectLst>
                  <a:outerShdw blurRad="38100" dist="38100" dir="2700000" algn="tl">
                    <a:srgbClr val="000000">
                      <a:alpha val="43137"/>
                    </a:srgbClr>
                  </a:outerShdw>
                </a:effectLst>
                <a:latin typeface="Eurostile LT" pitchFamily="2" charset="0"/>
              </a:rPr>
              <a:t>th</a:t>
            </a:r>
            <a:r>
              <a:rPr lang="en-US" sz="2800" dirty="0" smtClean="0">
                <a:solidFill>
                  <a:schemeClr val="bg1"/>
                </a:solidFill>
                <a:effectLst>
                  <a:outerShdw blurRad="38100" dist="38100" dir="2700000" algn="tl">
                    <a:srgbClr val="000000">
                      <a:alpha val="43137"/>
                    </a:srgbClr>
                  </a:outerShdw>
                </a:effectLst>
                <a:latin typeface="Eurostile LT" pitchFamily="2" charset="0"/>
              </a:rPr>
              <a:t>, etc.) subject...</a:t>
            </a:r>
            <a:br>
              <a:rPr lang="en-US" sz="2800" dirty="0" smtClean="0">
                <a:solidFill>
                  <a:schemeClr val="bg1"/>
                </a:solidFill>
                <a:effectLst>
                  <a:outerShdw blurRad="38100" dist="38100" dir="2700000" algn="tl">
                    <a:srgbClr val="000000">
                      <a:alpha val="43137"/>
                    </a:srgbClr>
                  </a:outerShdw>
                </a:effectLst>
                <a:latin typeface="Eurostile LT" pitchFamily="2" charset="0"/>
              </a:rPr>
            </a:br>
            <a:endParaRPr lang="en-US" sz="2800" dirty="0" smtClean="0">
              <a:solidFill>
                <a:schemeClr val="bg1"/>
              </a:solidFill>
              <a:effectLst>
                <a:outerShdw blurRad="38100" dist="38100" dir="2700000" algn="tl">
                  <a:srgbClr val="000000">
                    <a:alpha val="43137"/>
                  </a:srgbClr>
                </a:outerShdw>
              </a:effectLst>
              <a:latin typeface="Eurostile LT" pitchFamily="2" charset="0"/>
            </a:endParaRPr>
          </a:p>
          <a:p>
            <a:pPr marL="455613" lvl="1">
              <a:buFont typeface="Arial" charset="0"/>
              <a:buChar char="•"/>
            </a:pPr>
            <a:r>
              <a:rPr lang="en-US" sz="3600" b="1" dirty="0" smtClean="0">
                <a:solidFill>
                  <a:schemeClr val="bg1"/>
                </a:solidFill>
                <a:effectLst>
                  <a:outerShdw blurRad="38100" dist="38100" dir="2700000" algn="tl">
                    <a:srgbClr val="000000">
                      <a:alpha val="43137"/>
                    </a:srgbClr>
                  </a:outerShdw>
                </a:effectLst>
                <a:latin typeface="Eurostile LT" pitchFamily="2" charset="0"/>
              </a:rPr>
              <a:t>Multistage Sampling</a:t>
            </a:r>
          </a:p>
          <a:p>
            <a:pPr marL="855663" lvl="2"/>
            <a:r>
              <a:rPr lang="en-US" sz="2800" dirty="0" smtClean="0">
                <a:solidFill>
                  <a:schemeClr val="bg1"/>
                </a:solidFill>
                <a:effectLst>
                  <a:outerShdw blurRad="38100" dist="38100" dir="2700000" algn="tl">
                    <a:srgbClr val="000000">
                      <a:alpha val="43137"/>
                    </a:srgbClr>
                  </a:outerShdw>
                </a:effectLst>
                <a:latin typeface="Eurostile LT" pitchFamily="2" charset="0"/>
              </a:rPr>
              <a:t>Randomness is involved at </a:t>
            </a:r>
            <a:r>
              <a:rPr lang="en-US" sz="2800" b="1" u="sng" dirty="0" smtClean="0">
                <a:solidFill>
                  <a:schemeClr val="bg1"/>
                </a:solidFill>
                <a:effectLst>
                  <a:outerShdw blurRad="38100" dist="38100" dir="2700000" algn="tl">
                    <a:srgbClr val="000000">
                      <a:alpha val="43137"/>
                    </a:srgbClr>
                  </a:outerShdw>
                </a:effectLst>
                <a:latin typeface="Eurostile LT" pitchFamily="2" charset="0"/>
              </a:rPr>
              <a:t>more than one </a:t>
            </a:r>
            <a:r>
              <a:rPr lang="en-US" sz="2800" dirty="0" smtClean="0">
                <a:solidFill>
                  <a:schemeClr val="bg1"/>
                </a:solidFill>
                <a:effectLst>
                  <a:outerShdw blurRad="38100" dist="38100" dir="2700000" algn="tl">
                    <a:srgbClr val="000000">
                      <a:alpha val="43137"/>
                    </a:srgbClr>
                  </a:outerShdw>
                </a:effectLst>
                <a:latin typeface="Eurostile LT" pitchFamily="2" charset="0"/>
              </a:rPr>
              <a:t>stage</a:t>
            </a:r>
          </a:p>
          <a:p>
            <a:pPr marL="855663" lvl="2"/>
            <a:r>
              <a:rPr lang="en-US" sz="2800" dirty="0" smtClean="0">
                <a:solidFill>
                  <a:schemeClr val="bg1"/>
                </a:solidFill>
                <a:effectLst>
                  <a:outerShdw blurRad="38100" dist="38100" dir="2700000" algn="tl">
                    <a:srgbClr val="000000">
                      <a:alpha val="43137"/>
                    </a:srgbClr>
                  </a:outerShdw>
                </a:effectLst>
                <a:latin typeface="Eurostile LT" pitchFamily="2" charset="0"/>
              </a:rPr>
              <a:t>Be careful not to confuse with CLUSTER sampling</a:t>
            </a:r>
          </a:p>
        </p:txBody>
      </p:sp>
      <p:sp>
        <p:nvSpPr>
          <p:cNvPr id="3" name="Rectangle 2"/>
          <p:cNvSpPr/>
          <p:nvPr/>
        </p:nvSpPr>
        <p:spPr>
          <a:xfrm>
            <a:off x="76200" y="115674"/>
            <a:ext cx="8763000" cy="646331"/>
          </a:xfrm>
          <a:prstGeom prst="rect">
            <a:avLst/>
          </a:prstGeom>
        </p:spPr>
        <p:txBody>
          <a:bodyPr wrap="square">
            <a:spAutoFit/>
          </a:bodyPr>
          <a:lstStyle/>
          <a:p>
            <a:pPr marL="0" lvl="1">
              <a:buFontTx/>
              <a:buNone/>
            </a:pPr>
            <a:r>
              <a:rPr lang="en-US" sz="3600" dirty="0" smtClean="0">
                <a:solidFill>
                  <a:schemeClr val="bg1">
                    <a:lumMod val="85000"/>
                  </a:schemeClr>
                </a:solidFill>
                <a:effectLst>
                  <a:outerShdw blurRad="38100" dist="38100" dir="2700000" algn="tl">
                    <a:srgbClr val="000000">
                      <a:alpha val="43137"/>
                    </a:srgbClr>
                  </a:outerShdw>
                </a:effectLst>
                <a:latin typeface="Eurostile LT Bold" pitchFamily="2" charset="0"/>
              </a:rPr>
              <a:t>Summary </a:t>
            </a:r>
            <a:r>
              <a:rPr lang="en-US" sz="3600" dirty="0">
                <a:solidFill>
                  <a:schemeClr val="bg1">
                    <a:lumMod val="85000"/>
                  </a:schemeClr>
                </a:solidFill>
                <a:effectLst>
                  <a:outerShdw blurRad="38100" dist="38100" dir="2700000" algn="tl">
                    <a:srgbClr val="000000">
                      <a:alpha val="43137"/>
                    </a:srgbClr>
                  </a:outerShdw>
                </a:effectLst>
                <a:latin typeface="Eurostile LT Bold" pitchFamily="2" charset="0"/>
              </a:rPr>
              <a:t>of Sampling Methods</a:t>
            </a:r>
          </a:p>
        </p:txBody>
      </p:sp>
    </p:spTree>
    <p:custDataLst>
      <p:tags r:id="rId1"/>
    </p:custDataLst>
    <p:extLst>
      <p:ext uri="{BB962C8B-B14F-4D97-AF65-F5344CB8AC3E}">
        <p14:creationId xmlns:p14="http://schemas.microsoft.com/office/powerpoint/2010/main" val="35253175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Effect transition="in" filter="box(in)">
                                      <p:cBhvr>
                                        <p:cTn id="7" dur="500"/>
                                        <p:tgtEl>
                                          <p:spTgt spid="13314">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13314">
                                            <p:txEl>
                                              <p:pRg st="1" end="1"/>
                                            </p:txEl>
                                          </p:spTgt>
                                        </p:tgtEl>
                                        <p:attrNameLst>
                                          <p:attrName>style.visibility</p:attrName>
                                        </p:attrNameLst>
                                      </p:cBhvr>
                                      <p:to>
                                        <p:strVal val="visible"/>
                                      </p:to>
                                    </p:set>
                                    <p:animEffect transition="in" filter="box(in)">
                                      <p:cBhvr>
                                        <p:cTn id="10" dur="500"/>
                                        <p:tgtEl>
                                          <p:spTgt spid="13314">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4" presetClass="entr" presetSubtype="16" fill="hold" nodeType="clickEffect">
                                  <p:stCondLst>
                                    <p:cond delay="0"/>
                                  </p:stCondLst>
                                  <p:childTnLst>
                                    <p:set>
                                      <p:cBhvr>
                                        <p:cTn id="14" dur="1" fill="hold">
                                          <p:stCondLst>
                                            <p:cond delay="0"/>
                                          </p:stCondLst>
                                        </p:cTn>
                                        <p:tgtEl>
                                          <p:spTgt spid="13314">
                                            <p:txEl>
                                              <p:pRg st="2" end="2"/>
                                            </p:txEl>
                                          </p:spTgt>
                                        </p:tgtEl>
                                        <p:attrNameLst>
                                          <p:attrName>style.visibility</p:attrName>
                                        </p:attrNameLst>
                                      </p:cBhvr>
                                      <p:to>
                                        <p:strVal val="visible"/>
                                      </p:to>
                                    </p:set>
                                    <p:animEffect transition="in" filter="box(in)">
                                      <p:cBhvr>
                                        <p:cTn id="15" dur="500"/>
                                        <p:tgtEl>
                                          <p:spTgt spid="13314">
                                            <p:txEl>
                                              <p:pRg st="2" end="2"/>
                                            </p:txEl>
                                          </p:spTgt>
                                        </p:tgtEl>
                                      </p:cBhvr>
                                    </p:animEffect>
                                  </p:childTnLst>
                                </p:cTn>
                              </p:par>
                              <p:par>
                                <p:cTn id="16" presetID="4" presetClass="entr" presetSubtype="16" fill="hold" nodeType="withEffect">
                                  <p:stCondLst>
                                    <p:cond delay="0"/>
                                  </p:stCondLst>
                                  <p:childTnLst>
                                    <p:set>
                                      <p:cBhvr>
                                        <p:cTn id="17" dur="1" fill="hold">
                                          <p:stCondLst>
                                            <p:cond delay="0"/>
                                          </p:stCondLst>
                                        </p:cTn>
                                        <p:tgtEl>
                                          <p:spTgt spid="13314">
                                            <p:txEl>
                                              <p:pRg st="3" end="3"/>
                                            </p:txEl>
                                          </p:spTgt>
                                        </p:tgtEl>
                                        <p:attrNameLst>
                                          <p:attrName>style.visibility</p:attrName>
                                        </p:attrNameLst>
                                      </p:cBhvr>
                                      <p:to>
                                        <p:strVal val="visible"/>
                                      </p:to>
                                    </p:set>
                                    <p:animEffect transition="in" filter="box(in)">
                                      <p:cBhvr>
                                        <p:cTn id="18" dur="500"/>
                                        <p:tgtEl>
                                          <p:spTgt spid="13314">
                                            <p:txEl>
                                              <p:pRg st="3" end="3"/>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13314">
                                            <p:txEl>
                                              <p:pRg st="4" end="4"/>
                                            </p:txEl>
                                          </p:spTgt>
                                        </p:tgtEl>
                                        <p:attrNameLst>
                                          <p:attrName>style.visibility</p:attrName>
                                        </p:attrNameLst>
                                      </p:cBhvr>
                                      <p:to>
                                        <p:strVal val="visible"/>
                                      </p:to>
                                    </p:set>
                                    <p:animEffect transition="in" filter="box(in)">
                                      <p:cBhvr>
                                        <p:cTn id="21" dur="500"/>
                                        <p:tgtEl>
                                          <p:spTgt spid="1331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4" name="Text Box 4"/>
          <p:cNvSpPr txBox="1">
            <a:spLocks noChangeArrowheads="1"/>
          </p:cNvSpPr>
          <p:nvPr/>
        </p:nvSpPr>
        <p:spPr bwMode="auto">
          <a:xfrm>
            <a:off x="152400" y="76212"/>
            <a:ext cx="830580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0" hangingPunct="0"/>
            <a:r>
              <a:rPr lang="en-US" sz="3600" b="1" dirty="0" smtClean="0">
                <a:effectLst>
                  <a:outerShdw blurRad="38100" dist="38100" dir="2700000" algn="tl">
                    <a:srgbClr val="000000">
                      <a:alpha val="43137"/>
                    </a:srgbClr>
                  </a:outerShdw>
                </a:effectLst>
                <a:latin typeface="Adelle Rg" pitchFamily="50" charset="0"/>
                <a:ea typeface="+mn-ea"/>
                <a:cs typeface="+mn-cs"/>
              </a:rPr>
              <a:t>Describe how to select a SRS of 5 students from a group of 27:</a:t>
            </a:r>
          </a:p>
        </p:txBody>
      </p:sp>
      <p:sp>
        <p:nvSpPr>
          <p:cNvPr id="4" name="TextBox 3"/>
          <p:cNvSpPr txBox="1"/>
          <p:nvPr/>
        </p:nvSpPr>
        <p:spPr>
          <a:xfrm>
            <a:off x="162046" y="1143000"/>
            <a:ext cx="8677154" cy="1938992"/>
          </a:xfrm>
          <a:prstGeom prst="rect">
            <a:avLst/>
          </a:prstGeom>
          <a:noFill/>
        </p:spPr>
        <p:txBody>
          <a:bodyPr wrap="square" rtlCol="0">
            <a:spAutoFit/>
          </a:bodyPr>
          <a:lstStyle/>
          <a:p>
            <a:pPr marL="285750" indent="-285750">
              <a:buFont typeface="Arial" pitchFamily="34" charset="0"/>
              <a:buChar char="•"/>
            </a:pPr>
            <a:r>
              <a:rPr lang="en-US" sz="2400" dirty="0" smtClean="0">
                <a:latin typeface="Gotham Medium" pitchFamily="50" charset="0"/>
              </a:rPr>
              <a:t>Assign each student a unique number from 1 – 27</a:t>
            </a:r>
          </a:p>
          <a:p>
            <a:pPr marL="285750" indent="-285750">
              <a:buFont typeface="Arial" pitchFamily="34" charset="0"/>
              <a:buChar char="•"/>
            </a:pPr>
            <a:r>
              <a:rPr lang="en-US" sz="2400" dirty="0" smtClean="0">
                <a:latin typeface="Gotham Medium" pitchFamily="50" charset="0"/>
              </a:rPr>
              <a:t>Use a RNG (on a calculator/computer) to generate 5 </a:t>
            </a:r>
            <a:r>
              <a:rPr lang="en-US" sz="2400" dirty="0" smtClean="0">
                <a:effectLst>
                  <a:outerShdw blurRad="38100" dist="38100" dir="2700000" algn="tl">
                    <a:srgbClr val="000000">
                      <a:alpha val="43137"/>
                    </a:srgbClr>
                  </a:outerShdw>
                </a:effectLst>
                <a:latin typeface="Gotham Black" pitchFamily="50" charset="0"/>
              </a:rPr>
              <a:t>UNIQUE</a:t>
            </a:r>
            <a:r>
              <a:rPr lang="en-US" sz="2400" dirty="0" smtClean="0">
                <a:effectLst>
                  <a:outerShdw blurRad="38100" dist="38100" dir="2700000" algn="tl">
                    <a:srgbClr val="000000">
                      <a:alpha val="43137"/>
                    </a:srgbClr>
                  </a:outerShdw>
                </a:effectLst>
                <a:latin typeface="Gotham Medium" pitchFamily="50" charset="0"/>
              </a:rPr>
              <a:t> </a:t>
            </a:r>
            <a:r>
              <a:rPr lang="en-US" sz="2400" dirty="0" smtClean="0">
                <a:latin typeface="Gotham Medium" pitchFamily="50" charset="0"/>
              </a:rPr>
              <a:t>numbers from that range (repeated numbers will be ignored).</a:t>
            </a:r>
          </a:p>
          <a:p>
            <a:pPr marL="285750" indent="-285750">
              <a:buFont typeface="Arial" pitchFamily="34" charset="0"/>
              <a:buChar char="•"/>
            </a:pPr>
            <a:r>
              <a:rPr lang="en-US" sz="2400" dirty="0" smtClean="0">
                <a:latin typeface="Gotham Medium" pitchFamily="50" charset="0"/>
              </a:rPr>
              <a:t>The 5 students who have their numbers drawn will…</a:t>
            </a:r>
          </a:p>
        </p:txBody>
      </p:sp>
      <p:sp>
        <p:nvSpPr>
          <p:cNvPr id="6" name="TextBox 5"/>
          <p:cNvSpPr txBox="1"/>
          <p:nvPr/>
        </p:nvSpPr>
        <p:spPr>
          <a:xfrm>
            <a:off x="162046" y="3581400"/>
            <a:ext cx="8677154" cy="2308324"/>
          </a:xfrm>
          <a:prstGeom prst="rect">
            <a:avLst/>
          </a:prstGeom>
          <a:noFill/>
        </p:spPr>
        <p:txBody>
          <a:bodyPr wrap="square" rtlCol="0">
            <a:spAutoFit/>
          </a:bodyPr>
          <a:lstStyle/>
          <a:p>
            <a:pPr marL="285750" indent="-285750">
              <a:buFont typeface="Arial" pitchFamily="34" charset="0"/>
              <a:buChar char="•"/>
            </a:pPr>
            <a:r>
              <a:rPr lang="en-US" sz="2400" dirty="0" smtClean="0">
                <a:solidFill>
                  <a:schemeClr val="bg1">
                    <a:lumMod val="65000"/>
                  </a:schemeClr>
                </a:solidFill>
                <a:latin typeface="Gotham Medium" pitchFamily="50" charset="0"/>
              </a:rPr>
              <a:t>Assign each student a unique number from 1 – 27</a:t>
            </a:r>
          </a:p>
          <a:p>
            <a:pPr marL="285750" indent="-285750">
              <a:buFont typeface="Arial" pitchFamily="34" charset="0"/>
              <a:buChar char="•"/>
            </a:pPr>
            <a:r>
              <a:rPr lang="en-US" sz="2400" dirty="0" smtClean="0">
                <a:latin typeface="Gotham Medium" pitchFamily="50" charset="0"/>
              </a:rPr>
              <a:t>Write the numbers 1 – 27 on slips of paper, and put them in a hat.  </a:t>
            </a:r>
            <a:r>
              <a:rPr lang="en-US" sz="2400" dirty="0" smtClean="0">
                <a:solidFill>
                  <a:srgbClr val="FF0000"/>
                </a:solidFill>
                <a:latin typeface="Gotham Medium" pitchFamily="50" charset="0"/>
              </a:rPr>
              <a:t>Stir the slips to mix them.</a:t>
            </a:r>
          </a:p>
          <a:p>
            <a:pPr marL="285750" indent="-285750">
              <a:buFont typeface="Arial" pitchFamily="34" charset="0"/>
              <a:buChar char="•"/>
            </a:pPr>
            <a:r>
              <a:rPr lang="en-US" sz="2400" dirty="0" smtClean="0">
                <a:latin typeface="Gotham Medium" pitchFamily="50" charset="0"/>
              </a:rPr>
              <a:t>Without looking, draw 5 slips of paper from the hat </a:t>
            </a:r>
            <a:r>
              <a:rPr lang="en-US" sz="2400" dirty="0" smtClean="0">
                <a:solidFill>
                  <a:srgbClr val="FF0000"/>
                </a:solidFill>
                <a:effectLst>
                  <a:outerShdw blurRad="38100" dist="38100" dir="2700000" algn="tl">
                    <a:srgbClr val="000000">
                      <a:alpha val="43137"/>
                    </a:srgbClr>
                  </a:outerShdw>
                </a:effectLst>
                <a:latin typeface="Gotham Black" pitchFamily="50" charset="0"/>
              </a:rPr>
              <a:t>WITHOUT REPLACEMENT</a:t>
            </a:r>
            <a:r>
              <a:rPr lang="en-US" sz="2400" dirty="0" smtClean="0">
                <a:latin typeface="Gotham Medium" pitchFamily="50" charset="0"/>
              </a:rPr>
              <a:t>.</a:t>
            </a:r>
          </a:p>
          <a:p>
            <a:pPr marL="285750" indent="-285750">
              <a:buFont typeface="Arial" pitchFamily="34" charset="0"/>
              <a:buChar char="•"/>
            </a:pPr>
            <a:r>
              <a:rPr lang="en-US" sz="2400" dirty="0" smtClean="0">
                <a:solidFill>
                  <a:schemeClr val="bg1">
                    <a:lumMod val="65000"/>
                  </a:schemeClr>
                </a:solidFill>
                <a:latin typeface="Gotham Medium" pitchFamily="50" charset="0"/>
              </a:rPr>
              <a:t>The 5 students who have their numbers drawn will…</a:t>
            </a:r>
          </a:p>
        </p:txBody>
      </p:sp>
      <p:sp>
        <p:nvSpPr>
          <p:cNvPr id="5" name="TextBox 4"/>
          <p:cNvSpPr txBox="1"/>
          <p:nvPr/>
        </p:nvSpPr>
        <p:spPr>
          <a:xfrm>
            <a:off x="4016419" y="2949714"/>
            <a:ext cx="784189" cy="707886"/>
          </a:xfrm>
          <a:prstGeom prst="rect">
            <a:avLst/>
          </a:prstGeom>
          <a:noFill/>
        </p:spPr>
        <p:txBody>
          <a:bodyPr wrap="none" rtlCol="0">
            <a:spAutoFit/>
          </a:bodyPr>
          <a:lstStyle/>
          <a:p>
            <a:r>
              <a:rPr lang="en-US" sz="4000" dirty="0" smtClean="0">
                <a:solidFill>
                  <a:srgbClr val="008000"/>
                </a:solidFill>
                <a:latin typeface="Creepy" pitchFamily="82" charset="0"/>
              </a:rPr>
              <a:t>OR</a:t>
            </a:r>
            <a:endParaRPr lang="en-US" sz="4000" dirty="0">
              <a:solidFill>
                <a:srgbClr val="008000"/>
              </a:solidFill>
              <a:latin typeface="Creepy" pitchFamily="82" charset="0"/>
            </a:endParaRPr>
          </a:p>
        </p:txBody>
      </p:sp>
    </p:spTree>
    <p:custDataLst>
      <p:tags r:id="rId1"/>
    </p:custDataLst>
    <p:extLst>
      <p:ext uri="{BB962C8B-B14F-4D97-AF65-F5344CB8AC3E}">
        <p14:creationId xmlns:p14="http://schemas.microsoft.com/office/powerpoint/2010/main" val="38435185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Effect transition="in" filter="wipe(left)">
                                      <p:cBhvr>
                                        <p:cTn id="11" dur="500"/>
                                        <p:tgtEl>
                                          <p:spTgt spid="4">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nodeType="clickEffect">
                                  <p:stCondLst>
                                    <p:cond delay="0"/>
                                  </p:stCondLst>
                                  <p:childTnLst>
                                    <p:set>
                                      <p:cBhvr>
                                        <p:cTn id="15" dur="1" fill="hold">
                                          <p:stCondLst>
                                            <p:cond delay="0"/>
                                          </p:stCondLst>
                                        </p:cTn>
                                        <p:tgtEl>
                                          <p:spTgt spid="4">
                                            <p:txEl>
                                              <p:pRg st="1" end="1"/>
                                            </p:txEl>
                                          </p:spTgt>
                                        </p:tgtEl>
                                        <p:attrNameLst>
                                          <p:attrName>style.visibility</p:attrName>
                                        </p:attrNameLst>
                                      </p:cBhvr>
                                      <p:to>
                                        <p:strVal val="visible"/>
                                      </p:to>
                                    </p:set>
                                    <p:animEffect transition="in" filter="wipe(left)">
                                      <p:cBhvr>
                                        <p:cTn id="16" dur="5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wipe(left)">
                                      <p:cBhvr>
                                        <p:cTn id="21" dur="500"/>
                                        <p:tgtEl>
                                          <p:spTgt spid="4">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arn(inVertical)">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Effect transition="in" filter="wipe(left)">
                                      <p:cBhvr>
                                        <p:cTn id="31" dur="500"/>
                                        <p:tgtEl>
                                          <p:spTgt spid="6">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nodeType="clickEffect">
                                  <p:stCondLst>
                                    <p:cond delay="0"/>
                                  </p:stCondLst>
                                  <p:childTnLst>
                                    <p:set>
                                      <p:cBhvr>
                                        <p:cTn id="35" dur="1" fill="hold">
                                          <p:stCondLst>
                                            <p:cond delay="0"/>
                                          </p:stCondLst>
                                        </p:cTn>
                                        <p:tgtEl>
                                          <p:spTgt spid="6">
                                            <p:txEl>
                                              <p:pRg st="1" end="1"/>
                                            </p:txEl>
                                          </p:spTgt>
                                        </p:tgtEl>
                                        <p:attrNameLst>
                                          <p:attrName>style.visibility</p:attrName>
                                        </p:attrNameLst>
                                      </p:cBhvr>
                                      <p:to>
                                        <p:strVal val="visible"/>
                                      </p:to>
                                    </p:set>
                                    <p:animEffect transition="in" filter="wipe(left)">
                                      <p:cBhvr>
                                        <p:cTn id="36" dur="500"/>
                                        <p:tgtEl>
                                          <p:spTgt spid="6">
                                            <p:txEl>
                                              <p:pRg st="1" end="1"/>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nodeType="clickEffect">
                                  <p:stCondLst>
                                    <p:cond delay="0"/>
                                  </p:stCondLst>
                                  <p:childTnLst>
                                    <p:set>
                                      <p:cBhvr>
                                        <p:cTn id="40" dur="1" fill="hold">
                                          <p:stCondLst>
                                            <p:cond delay="0"/>
                                          </p:stCondLst>
                                        </p:cTn>
                                        <p:tgtEl>
                                          <p:spTgt spid="6">
                                            <p:txEl>
                                              <p:pRg st="2" end="2"/>
                                            </p:txEl>
                                          </p:spTgt>
                                        </p:tgtEl>
                                        <p:attrNameLst>
                                          <p:attrName>style.visibility</p:attrName>
                                        </p:attrNameLst>
                                      </p:cBhvr>
                                      <p:to>
                                        <p:strVal val="visible"/>
                                      </p:to>
                                    </p:set>
                                    <p:animEffect transition="in" filter="wipe(left)">
                                      <p:cBhvr>
                                        <p:cTn id="41" dur="500"/>
                                        <p:tgtEl>
                                          <p:spTgt spid="6">
                                            <p:txEl>
                                              <p:pRg st="2" end="2"/>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6">
                                            <p:txEl>
                                              <p:pRg st="3" end="3"/>
                                            </p:txEl>
                                          </p:spTgt>
                                        </p:tgtEl>
                                        <p:attrNameLst>
                                          <p:attrName>style.visibility</p:attrName>
                                        </p:attrNameLst>
                                      </p:cBhvr>
                                      <p:to>
                                        <p:strVal val="visible"/>
                                      </p:to>
                                    </p:set>
                                    <p:animEffect transition="in" filter="wipe(left)">
                                      <p:cBhvr>
                                        <p:cTn id="46"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1440" y="228600"/>
            <a:ext cx="8763000" cy="523220"/>
          </a:xfrm>
          <a:prstGeom prst="rect">
            <a:avLst/>
          </a:prstGeom>
        </p:spPr>
        <p:txBody>
          <a:bodyPr wrap="square">
            <a:spAutoFit/>
          </a:bodyPr>
          <a:lstStyle/>
          <a:p>
            <a:pPr marL="0" lvl="1" algn="ctr"/>
            <a:r>
              <a:rPr lang="en-US" sz="2800" dirty="0" smtClean="0">
                <a:solidFill>
                  <a:srgbClr val="FFFFFF"/>
                </a:solidFill>
                <a:effectLst>
                  <a:outerShdw blurRad="38100" dist="38100" dir="2700000" algn="tl">
                    <a:srgbClr val="000000">
                      <a:alpha val="43137"/>
                    </a:srgbClr>
                  </a:outerShdw>
                </a:effectLst>
                <a:latin typeface="Gotham Black" pitchFamily="50" charset="0"/>
              </a:rPr>
              <a:t>Types of data – Numerical </a:t>
            </a:r>
            <a:r>
              <a:rPr lang="en-US" sz="2800" dirty="0" err="1" smtClean="0">
                <a:solidFill>
                  <a:srgbClr val="FFFFFF"/>
                </a:solidFill>
                <a:effectLst>
                  <a:outerShdw blurRad="38100" dist="38100" dir="2700000" algn="tl">
                    <a:srgbClr val="000000">
                      <a:alpha val="43137"/>
                    </a:srgbClr>
                  </a:outerShdw>
                </a:effectLst>
                <a:latin typeface="Gotham Black" pitchFamily="50" charset="0"/>
              </a:rPr>
              <a:t>vs</a:t>
            </a:r>
            <a:r>
              <a:rPr lang="en-US" sz="2800" dirty="0" smtClean="0">
                <a:solidFill>
                  <a:srgbClr val="FFFFFF"/>
                </a:solidFill>
                <a:effectLst>
                  <a:outerShdw blurRad="38100" dist="38100" dir="2700000" algn="tl">
                    <a:srgbClr val="000000">
                      <a:alpha val="43137"/>
                    </a:srgbClr>
                  </a:outerShdw>
                </a:effectLst>
                <a:latin typeface="Gotham Black" pitchFamily="50" charset="0"/>
              </a:rPr>
              <a:t> Categorical</a:t>
            </a:r>
          </a:p>
        </p:txBody>
      </p:sp>
      <p:graphicFrame>
        <p:nvGraphicFramePr>
          <p:cNvPr id="4" name="Table 3"/>
          <p:cNvGraphicFramePr>
            <a:graphicFrameLocks noGrp="1"/>
          </p:cNvGraphicFramePr>
          <p:nvPr>
            <p:extLst/>
          </p:nvPr>
        </p:nvGraphicFramePr>
        <p:xfrm>
          <a:off x="304800" y="3870960"/>
          <a:ext cx="8534400" cy="2072640"/>
        </p:xfrm>
        <a:graphic>
          <a:graphicData uri="http://schemas.openxmlformats.org/drawingml/2006/table">
            <a:tbl>
              <a:tblPr firstRow="1" bandRow="1">
                <a:tableStyleId>{5C22544A-7EE6-4342-B048-85BDC9FD1C3A}</a:tableStyleId>
              </a:tblPr>
              <a:tblGrid>
                <a:gridCol w="1295399"/>
                <a:gridCol w="1600200"/>
                <a:gridCol w="762001"/>
                <a:gridCol w="1219200"/>
                <a:gridCol w="1219200"/>
                <a:gridCol w="1219200"/>
                <a:gridCol w="1219200"/>
              </a:tblGrid>
              <a:tr h="323850">
                <a:tc>
                  <a:txBody>
                    <a:bodyPr/>
                    <a:lstStyle/>
                    <a:p>
                      <a:r>
                        <a:rPr lang="en-US" sz="1600" b="0" dirty="0" smtClean="0">
                          <a:effectLst>
                            <a:outerShdw blurRad="38100" dist="38100" dir="2700000" algn="tl">
                              <a:srgbClr val="000000">
                                <a:alpha val="43137"/>
                              </a:srgbClr>
                            </a:outerShdw>
                          </a:effectLst>
                          <a:latin typeface="Gotham Black" pitchFamily="50" charset="0"/>
                        </a:rPr>
                        <a:t>Name</a:t>
                      </a:r>
                      <a:endParaRPr lang="en-US" sz="1600" b="0" dirty="0">
                        <a:effectLst>
                          <a:outerShdw blurRad="38100" dist="38100" dir="2700000" algn="tl">
                            <a:srgbClr val="000000">
                              <a:alpha val="43137"/>
                            </a:srgbClr>
                          </a:outerShdw>
                        </a:effectLst>
                        <a:latin typeface="Gotham Black" pitchFamily="50" charset="0"/>
                      </a:endParaRPr>
                    </a:p>
                  </a:txBody>
                  <a:tcPr/>
                </a:tc>
                <a:tc>
                  <a:txBody>
                    <a:bodyPr/>
                    <a:lstStyle/>
                    <a:p>
                      <a:r>
                        <a:rPr lang="en-US" sz="1600" b="0" dirty="0" smtClean="0">
                          <a:effectLst>
                            <a:outerShdw blurRad="38100" dist="38100" dir="2700000" algn="tl">
                              <a:srgbClr val="000000">
                                <a:alpha val="43137"/>
                              </a:srgbClr>
                            </a:outerShdw>
                          </a:effectLst>
                          <a:latin typeface="Gotham Black" pitchFamily="50" charset="0"/>
                        </a:rPr>
                        <a:t>Job Type</a:t>
                      </a:r>
                      <a:endParaRPr lang="en-US" sz="1600" b="0" dirty="0">
                        <a:effectLst>
                          <a:outerShdw blurRad="38100" dist="38100" dir="2700000" algn="tl">
                            <a:srgbClr val="000000">
                              <a:alpha val="43137"/>
                            </a:srgbClr>
                          </a:outerShdw>
                        </a:effectLst>
                        <a:latin typeface="Gotham Black" pitchFamily="50" charset="0"/>
                      </a:endParaRPr>
                    </a:p>
                  </a:txBody>
                  <a:tcPr/>
                </a:tc>
                <a:tc>
                  <a:txBody>
                    <a:bodyPr/>
                    <a:lstStyle/>
                    <a:p>
                      <a:r>
                        <a:rPr lang="en-US" sz="1600" b="0" dirty="0" smtClean="0">
                          <a:effectLst>
                            <a:outerShdw blurRad="38100" dist="38100" dir="2700000" algn="tl">
                              <a:srgbClr val="000000">
                                <a:alpha val="43137"/>
                              </a:srgbClr>
                            </a:outerShdw>
                          </a:effectLst>
                          <a:latin typeface="Gotham Black" pitchFamily="50" charset="0"/>
                        </a:rPr>
                        <a:t>Age</a:t>
                      </a:r>
                      <a:endParaRPr lang="en-US" sz="1600" b="0" dirty="0">
                        <a:effectLst>
                          <a:outerShdw blurRad="38100" dist="38100" dir="2700000" algn="tl">
                            <a:srgbClr val="000000">
                              <a:alpha val="43137"/>
                            </a:srgbClr>
                          </a:outerShdw>
                        </a:effectLst>
                        <a:latin typeface="Gotham Black" pitchFamily="50" charset="0"/>
                      </a:endParaRPr>
                    </a:p>
                  </a:txBody>
                  <a:tcPr/>
                </a:tc>
                <a:tc>
                  <a:txBody>
                    <a:bodyPr/>
                    <a:lstStyle/>
                    <a:p>
                      <a:r>
                        <a:rPr lang="en-US" sz="1600" b="0" dirty="0" smtClean="0">
                          <a:effectLst>
                            <a:outerShdw blurRad="38100" dist="38100" dir="2700000" algn="tl">
                              <a:srgbClr val="000000">
                                <a:alpha val="43137"/>
                              </a:srgbClr>
                            </a:outerShdw>
                          </a:effectLst>
                          <a:latin typeface="Gotham Black" pitchFamily="50" charset="0"/>
                        </a:rPr>
                        <a:t>Gender</a:t>
                      </a:r>
                      <a:endParaRPr lang="en-US" sz="1600" b="0" dirty="0">
                        <a:effectLst>
                          <a:outerShdw blurRad="38100" dist="38100" dir="2700000" algn="tl">
                            <a:srgbClr val="000000">
                              <a:alpha val="43137"/>
                            </a:srgbClr>
                          </a:outerShdw>
                        </a:effectLst>
                        <a:latin typeface="Gotham Black" pitchFamily="50" charset="0"/>
                      </a:endParaRPr>
                    </a:p>
                  </a:txBody>
                  <a:tcPr/>
                </a:tc>
                <a:tc>
                  <a:txBody>
                    <a:bodyPr/>
                    <a:lstStyle/>
                    <a:p>
                      <a:r>
                        <a:rPr lang="en-US" sz="1600" b="0" dirty="0" smtClean="0">
                          <a:effectLst>
                            <a:outerShdw blurRad="38100" dist="38100" dir="2700000" algn="tl">
                              <a:srgbClr val="000000">
                                <a:alpha val="43137"/>
                              </a:srgbClr>
                            </a:outerShdw>
                          </a:effectLst>
                          <a:latin typeface="Gotham Black" pitchFamily="50" charset="0"/>
                        </a:rPr>
                        <a:t>Race</a:t>
                      </a:r>
                      <a:endParaRPr lang="en-US" sz="1600" b="0" dirty="0">
                        <a:effectLst>
                          <a:outerShdw blurRad="38100" dist="38100" dir="2700000" algn="tl">
                            <a:srgbClr val="000000">
                              <a:alpha val="43137"/>
                            </a:srgbClr>
                          </a:outerShdw>
                        </a:effectLst>
                        <a:latin typeface="Gotham Black" pitchFamily="50" charset="0"/>
                      </a:endParaRPr>
                    </a:p>
                  </a:txBody>
                  <a:tcPr/>
                </a:tc>
                <a:tc>
                  <a:txBody>
                    <a:bodyPr/>
                    <a:lstStyle/>
                    <a:p>
                      <a:r>
                        <a:rPr lang="en-US" sz="1600" b="0" dirty="0" smtClean="0">
                          <a:effectLst>
                            <a:outerShdw blurRad="38100" dist="38100" dir="2700000" algn="tl">
                              <a:srgbClr val="000000">
                                <a:alpha val="43137"/>
                              </a:srgbClr>
                            </a:outerShdw>
                          </a:effectLst>
                          <a:latin typeface="Gotham Black" pitchFamily="50" charset="0"/>
                        </a:rPr>
                        <a:t>Salary</a:t>
                      </a:r>
                      <a:endParaRPr lang="en-US" sz="1600" b="0" dirty="0">
                        <a:effectLst>
                          <a:outerShdw blurRad="38100" dist="38100" dir="2700000" algn="tl">
                            <a:srgbClr val="000000">
                              <a:alpha val="43137"/>
                            </a:srgbClr>
                          </a:outerShdw>
                        </a:effectLst>
                        <a:latin typeface="Gotham Black" pitchFamily="50" charset="0"/>
                      </a:endParaRPr>
                    </a:p>
                  </a:txBody>
                  <a:tcPr/>
                </a:tc>
                <a:tc>
                  <a:txBody>
                    <a:bodyPr/>
                    <a:lstStyle/>
                    <a:p>
                      <a:r>
                        <a:rPr lang="en-US" sz="1600" b="0" dirty="0" smtClean="0">
                          <a:effectLst>
                            <a:outerShdw blurRad="38100" dist="38100" dir="2700000" algn="tl">
                              <a:srgbClr val="000000">
                                <a:alpha val="43137"/>
                              </a:srgbClr>
                            </a:outerShdw>
                          </a:effectLst>
                          <a:latin typeface="Gotham Black" pitchFamily="50" charset="0"/>
                        </a:rPr>
                        <a:t>Zip Code</a:t>
                      </a:r>
                      <a:endParaRPr lang="en-US" sz="1600" b="0" dirty="0">
                        <a:effectLst>
                          <a:outerShdw blurRad="38100" dist="38100" dir="2700000" algn="tl">
                            <a:srgbClr val="000000">
                              <a:alpha val="43137"/>
                            </a:srgbClr>
                          </a:outerShdw>
                        </a:effectLst>
                        <a:latin typeface="Gotham Black" pitchFamily="50" charset="0"/>
                      </a:endParaRPr>
                    </a:p>
                  </a:txBody>
                  <a:tcPr/>
                </a:tc>
              </a:tr>
              <a:tr h="552450">
                <a:tc>
                  <a:txBody>
                    <a:bodyPr/>
                    <a:lstStyle/>
                    <a:p>
                      <a:r>
                        <a:rPr lang="en-US" sz="1600" dirty="0" smtClean="0">
                          <a:latin typeface="Gotham Medium" pitchFamily="50" charset="0"/>
                        </a:rPr>
                        <a:t>Jose</a:t>
                      </a:r>
                      <a:r>
                        <a:rPr lang="en-US" sz="1600" baseline="0" dirty="0" smtClean="0">
                          <a:latin typeface="Gotham Medium" pitchFamily="50" charset="0"/>
                        </a:rPr>
                        <a:t> </a:t>
                      </a:r>
                      <a:r>
                        <a:rPr lang="en-US" sz="1600" baseline="0" dirty="0" err="1" smtClean="0">
                          <a:latin typeface="Gotham Medium" pitchFamily="50" charset="0"/>
                        </a:rPr>
                        <a:t>Cedillo</a:t>
                      </a:r>
                      <a:endParaRPr lang="en-US" sz="1600" dirty="0">
                        <a:latin typeface="Gotham Medium" pitchFamily="50" charset="0"/>
                      </a:endParaRPr>
                    </a:p>
                  </a:txBody>
                  <a:tcPr/>
                </a:tc>
                <a:tc>
                  <a:txBody>
                    <a:bodyPr/>
                    <a:lstStyle/>
                    <a:p>
                      <a:r>
                        <a:rPr lang="en-US" sz="1600" dirty="0" smtClean="0">
                          <a:latin typeface="Gotham Medium" pitchFamily="50" charset="0"/>
                        </a:rPr>
                        <a:t>Technical</a:t>
                      </a:r>
                      <a:endParaRPr lang="en-US" sz="1600" dirty="0">
                        <a:latin typeface="Gotham Medium" pitchFamily="50" charset="0"/>
                      </a:endParaRPr>
                    </a:p>
                  </a:txBody>
                  <a:tcPr/>
                </a:tc>
                <a:tc>
                  <a:txBody>
                    <a:bodyPr/>
                    <a:lstStyle/>
                    <a:p>
                      <a:r>
                        <a:rPr lang="en-US" sz="1600" dirty="0" smtClean="0">
                          <a:latin typeface="Gotham Medium" pitchFamily="50" charset="0"/>
                        </a:rPr>
                        <a:t>27</a:t>
                      </a:r>
                      <a:endParaRPr lang="en-US" sz="1600" dirty="0">
                        <a:latin typeface="Gotham Medium" pitchFamily="50" charset="0"/>
                      </a:endParaRPr>
                    </a:p>
                  </a:txBody>
                  <a:tcPr/>
                </a:tc>
                <a:tc>
                  <a:txBody>
                    <a:bodyPr/>
                    <a:lstStyle/>
                    <a:p>
                      <a:r>
                        <a:rPr lang="en-US" sz="1600" dirty="0" smtClean="0">
                          <a:latin typeface="Gotham Medium" pitchFamily="50" charset="0"/>
                        </a:rPr>
                        <a:t>Male</a:t>
                      </a:r>
                      <a:endParaRPr lang="en-US" sz="1600" dirty="0">
                        <a:latin typeface="Gotham Medium" pitchFamily="50" charset="0"/>
                      </a:endParaRPr>
                    </a:p>
                  </a:txBody>
                  <a:tcPr/>
                </a:tc>
                <a:tc>
                  <a:txBody>
                    <a:bodyPr/>
                    <a:lstStyle/>
                    <a:p>
                      <a:r>
                        <a:rPr lang="en-US" sz="1600" dirty="0" smtClean="0">
                          <a:latin typeface="Gotham Medium" pitchFamily="50" charset="0"/>
                        </a:rPr>
                        <a:t>Hispanic</a:t>
                      </a:r>
                      <a:endParaRPr lang="en-US" sz="1600" dirty="0">
                        <a:latin typeface="Gotham Medium" pitchFamily="50" charset="0"/>
                      </a:endParaRPr>
                    </a:p>
                  </a:txBody>
                  <a:tcPr/>
                </a:tc>
                <a:tc>
                  <a:txBody>
                    <a:bodyPr/>
                    <a:lstStyle/>
                    <a:p>
                      <a:r>
                        <a:rPr lang="en-US" sz="1600" dirty="0" smtClean="0">
                          <a:latin typeface="Gotham Medium" pitchFamily="50" charset="0"/>
                        </a:rPr>
                        <a:t>52,300</a:t>
                      </a:r>
                      <a:endParaRPr lang="en-US" sz="1600" dirty="0">
                        <a:latin typeface="Gotham Medium" pitchFamily="50" charset="0"/>
                      </a:endParaRPr>
                    </a:p>
                  </a:txBody>
                  <a:tcPr/>
                </a:tc>
                <a:tc>
                  <a:txBody>
                    <a:bodyPr/>
                    <a:lstStyle/>
                    <a:p>
                      <a:r>
                        <a:rPr lang="en-US" sz="1600" dirty="0" smtClean="0">
                          <a:latin typeface="Gotham Medium" pitchFamily="50" charset="0"/>
                        </a:rPr>
                        <a:t>90630</a:t>
                      </a:r>
                      <a:endParaRPr lang="en-US" sz="1600" dirty="0">
                        <a:latin typeface="Gotham Medium" pitchFamily="50" charset="0"/>
                      </a:endParaRPr>
                    </a:p>
                  </a:txBody>
                  <a:tcPr/>
                </a:tc>
              </a:tr>
              <a:tr h="552450">
                <a:tc>
                  <a:txBody>
                    <a:bodyPr/>
                    <a:lstStyle/>
                    <a:p>
                      <a:r>
                        <a:rPr lang="en-US" sz="1600" dirty="0" smtClean="0">
                          <a:latin typeface="Gotham Medium" pitchFamily="50" charset="0"/>
                        </a:rPr>
                        <a:t>Amanda Childers</a:t>
                      </a:r>
                      <a:endParaRPr lang="en-US" sz="1600" dirty="0">
                        <a:latin typeface="Gotham Medium" pitchFamily="50" charset="0"/>
                      </a:endParaRPr>
                    </a:p>
                  </a:txBody>
                  <a:tcPr/>
                </a:tc>
                <a:tc>
                  <a:txBody>
                    <a:bodyPr/>
                    <a:lstStyle/>
                    <a:p>
                      <a:r>
                        <a:rPr lang="en-US" sz="1600" dirty="0" smtClean="0">
                          <a:latin typeface="Gotham Medium" pitchFamily="50" charset="0"/>
                        </a:rPr>
                        <a:t>Clerical</a:t>
                      </a:r>
                      <a:endParaRPr lang="en-US" sz="1600" dirty="0">
                        <a:latin typeface="Gotham Medium" pitchFamily="50" charset="0"/>
                      </a:endParaRPr>
                    </a:p>
                  </a:txBody>
                  <a:tcPr/>
                </a:tc>
                <a:tc>
                  <a:txBody>
                    <a:bodyPr/>
                    <a:lstStyle/>
                    <a:p>
                      <a:r>
                        <a:rPr lang="en-US" sz="1600" dirty="0" smtClean="0">
                          <a:latin typeface="Gotham Medium" pitchFamily="50" charset="0"/>
                        </a:rPr>
                        <a:t>42</a:t>
                      </a:r>
                      <a:endParaRPr lang="en-US" sz="1600" dirty="0">
                        <a:latin typeface="Gotham Medium" pitchFamily="50" charset="0"/>
                      </a:endParaRPr>
                    </a:p>
                  </a:txBody>
                  <a:tcPr/>
                </a:tc>
                <a:tc>
                  <a:txBody>
                    <a:bodyPr/>
                    <a:lstStyle/>
                    <a:p>
                      <a:r>
                        <a:rPr lang="en-US" sz="1600" dirty="0" smtClean="0">
                          <a:latin typeface="Gotham Medium" pitchFamily="50" charset="0"/>
                        </a:rPr>
                        <a:t>Female</a:t>
                      </a:r>
                      <a:endParaRPr lang="en-US" sz="1600" dirty="0">
                        <a:latin typeface="Gotham Medium" pitchFamily="50" charset="0"/>
                      </a:endParaRPr>
                    </a:p>
                  </a:txBody>
                  <a:tcPr/>
                </a:tc>
                <a:tc>
                  <a:txBody>
                    <a:bodyPr/>
                    <a:lstStyle/>
                    <a:p>
                      <a:r>
                        <a:rPr lang="en-US" sz="1600" dirty="0" smtClean="0">
                          <a:latin typeface="Gotham Medium" pitchFamily="50" charset="0"/>
                        </a:rPr>
                        <a:t>White</a:t>
                      </a:r>
                      <a:endParaRPr lang="en-US" sz="1600" dirty="0">
                        <a:latin typeface="Gotham Medium" pitchFamily="50" charset="0"/>
                      </a:endParaRPr>
                    </a:p>
                  </a:txBody>
                  <a:tcPr/>
                </a:tc>
                <a:tc>
                  <a:txBody>
                    <a:bodyPr/>
                    <a:lstStyle/>
                    <a:p>
                      <a:r>
                        <a:rPr lang="en-US" sz="1600" dirty="0" smtClean="0">
                          <a:latin typeface="Gotham Medium" pitchFamily="50" charset="0"/>
                        </a:rPr>
                        <a:t>27,500</a:t>
                      </a:r>
                      <a:endParaRPr lang="en-US" sz="1600" dirty="0">
                        <a:latin typeface="Gotham Medium" pitchFamily="50" charset="0"/>
                      </a:endParaRPr>
                    </a:p>
                  </a:txBody>
                  <a:tcPr/>
                </a:tc>
                <a:tc>
                  <a:txBody>
                    <a:bodyPr/>
                    <a:lstStyle/>
                    <a:p>
                      <a:r>
                        <a:rPr lang="en-US" sz="1600" dirty="0" smtClean="0">
                          <a:latin typeface="Gotham Medium" pitchFamily="50" charset="0"/>
                        </a:rPr>
                        <a:t>90521</a:t>
                      </a:r>
                      <a:endParaRPr lang="en-US" sz="1600" dirty="0">
                        <a:latin typeface="Gotham Medium" pitchFamily="50" charset="0"/>
                      </a:endParaRPr>
                    </a:p>
                  </a:txBody>
                  <a:tcPr/>
                </a:tc>
              </a:tr>
              <a:tr h="552450">
                <a:tc>
                  <a:txBody>
                    <a:bodyPr/>
                    <a:lstStyle/>
                    <a:p>
                      <a:r>
                        <a:rPr lang="en-US" sz="1600" dirty="0" smtClean="0">
                          <a:latin typeface="Gotham Medium" pitchFamily="50" charset="0"/>
                        </a:rPr>
                        <a:t>Tonia</a:t>
                      </a:r>
                    </a:p>
                    <a:p>
                      <a:r>
                        <a:rPr lang="en-US" sz="1600" dirty="0" smtClean="0">
                          <a:latin typeface="Gotham Medium" pitchFamily="50" charset="0"/>
                        </a:rPr>
                        <a:t>Chen</a:t>
                      </a:r>
                      <a:endParaRPr lang="en-US" sz="1600" dirty="0">
                        <a:latin typeface="Gotham Medium" pitchFamily="50" charset="0"/>
                      </a:endParaRPr>
                    </a:p>
                  </a:txBody>
                  <a:tcPr/>
                </a:tc>
                <a:tc>
                  <a:txBody>
                    <a:bodyPr/>
                    <a:lstStyle/>
                    <a:p>
                      <a:r>
                        <a:rPr lang="en-US" sz="1600" dirty="0" smtClean="0">
                          <a:latin typeface="Gotham Medium" pitchFamily="50" charset="0"/>
                        </a:rPr>
                        <a:t>Management</a:t>
                      </a:r>
                      <a:endParaRPr lang="en-US" sz="1600" dirty="0">
                        <a:latin typeface="Gotham Medium" pitchFamily="50" charset="0"/>
                      </a:endParaRPr>
                    </a:p>
                  </a:txBody>
                  <a:tcPr/>
                </a:tc>
                <a:tc>
                  <a:txBody>
                    <a:bodyPr/>
                    <a:lstStyle/>
                    <a:p>
                      <a:r>
                        <a:rPr lang="en-US" sz="1600" dirty="0" smtClean="0">
                          <a:latin typeface="Gotham Medium" pitchFamily="50" charset="0"/>
                        </a:rPr>
                        <a:t>51</a:t>
                      </a:r>
                      <a:endParaRPr lang="en-US" sz="1600" dirty="0">
                        <a:latin typeface="Gotham Medium" pitchFamily="50" charset="0"/>
                      </a:endParaRPr>
                    </a:p>
                  </a:txBody>
                  <a:tcPr/>
                </a:tc>
                <a:tc>
                  <a:txBody>
                    <a:bodyPr/>
                    <a:lstStyle/>
                    <a:p>
                      <a:r>
                        <a:rPr lang="en-US" sz="1600" dirty="0" smtClean="0">
                          <a:latin typeface="Gotham Medium" pitchFamily="50" charset="0"/>
                        </a:rPr>
                        <a:t>Female</a:t>
                      </a:r>
                      <a:endParaRPr lang="en-US" sz="1600" dirty="0">
                        <a:latin typeface="Gotham Medium" pitchFamily="50" charset="0"/>
                      </a:endParaRPr>
                    </a:p>
                  </a:txBody>
                  <a:tcPr/>
                </a:tc>
                <a:tc>
                  <a:txBody>
                    <a:bodyPr/>
                    <a:lstStyle/>
                    <a:p>
                      <a:r>
                        <a:rPr lang="en-US" sz="1600" dirty="0" smtClean="0">
                          <a:latin typeface="Gotham Medium" pitchFamily="50" charset="0"/>
                        </a:rPr>
                        <a:t>Asian</a:t>
                      </a:r>
                      <a:endParaRPr lang="en-US" sz="1600" dirty="0">
                        <a:latin typeface="Gotham Medium" pitchFamily="50" charset="0"/>
                      </a:endParaRPr>
                    </a:p>
                  </a:txBody>
                  <a:tcPr/>
                </a:tc>
                <a:tc>
                  <a:txBody>
                    <a:bodyPr/>
                    <a:lstStyle/>
                    <a:p>
                      <a:r>
                        <a:rPr lang="en-US" sz="1600" dirty="0" smtClean="0">
                          <a:latin typeface="Gotham Medium" pitchFamily="50" charset="0"/>
                        </a:rPr>
                        <a:t>83,600</a:t>
                      </a:r>
                      <a:endParaRPr lang="en-US" sz="1600" dirty="0">
                        <a:latin typeface="Gotham Medium" pitchFamily="50" charset="0"/>
                      </a:endParaRPr>
                    </a:p>
                  </a:txBody>
                  <a:tcPr/>
                </a:tc>
                <a:tc>
                  <a:txBody>
                    <a:bodyPr/>
                    <a:lstStyle/>
                    <a:p>
                      <a:r>
                        <a:rPr lang="en-US" sz="1600" dirty="0" smtClean="0">
                          <a:latin typeface="Gotham Medium" pitchFamily="50" charset="0"/>
                        </a:rPr>
                        <a:t>90629</a:t>
                      </a:r>
                      <a:endParaRPr lang="en-US" sz="1600" dirty="0">
                        <a:latin typeface="Gotham Medium" pitchFamily="50" charset="0"/>
                      </a:endParaRPr>
                    </a:p>
                  </a:txBody>
                  <a:tcPr/>
                </a:tc>
              </a:tr>
            </a:tbl>
          </a:graphicData>
        </a:graphic>
      </p:graphicFrame>
      <mc:AlternateContent xmlns:mc="http://schemas.openxmlformats.org/markup-compatibility/2006">
        <mc:Choice xmlns:p14="http://schemas.microsoft.com/office/powerpoint/2010/main" Requires="p14">
          <p:contentPart p14:bwMode="auto" r:id="rId3">
            <p14:nvContentPartPr>
              <p14:cNvPr id="58" name="Ink 57"/>
              <p14:cNvContentPartPr/>
              <p14:nvPr/>
            </p14:nvContentPartPr>
            <p14:xfrm>
              <a:off x="766738" y="3350830"/>
              <a:ext cx="7578360" cy="349560"/>
            </p14:xfrm>
          </p:contentPart>
        </mc:Choice>
        <mc:Fallback>
          <p:pic>
            <p:nvPicPr>
              <p:cNvPr id="58" name="Ink 57"/>
              <p:cNvPicPr/>
              <p:nvPr/>
            </p:nvPicPr>
            <p:blipFill>
              <a:blip r:embed="rId4"/>
              <a:stretch>
                <a:fillRect/>
              </a:stretch>
            </p:blipFill>
            <p:spPr>
              <a:xfrm>
                <a:off x="751618" y="3336790"/>
                <a:ext cx="7604280" cy="378000"/>
              </a:xfrm>
              <a:prstGeom prst="rect">
                <a:avLst/>
              </a:prstGeom>
            </p:spPr>
          </p:pic>
        </mc:Fallback>
      </mc:AlternateContent>
      <p:sp>
        <p:nvSpPr>
          <p:cNvPr id="63" name="TextBox 62"/>
          <p:cNvSpPr txBox="1"/>
          <p:nvPr/>
        </p:nvSpPr>
        <p:spPr>
          <a:xfrm>
            <a:off x="304800" y="1066800"/>
            <a:ext cx="8458200" cy="1692771"/>
          </a:xfrm>
          <a:prstGeom prst="rect">
            <a:avLst/>
          </a:prstGeom>
          <a:noFill/>
        </p:spPr>
        <p:txBody>
          <a:bodyPr wrap="square" rtlCol="0">
            <a:spAutoFit/>
          </a:bodyPr>
          <a:lstStyle/>
          <a:p>
            <a:r>
              <a:rPr lang="en-US" sz="2800" dirty="0" smtClean="0">
                <a:solidFill>
                  <a:srgbClr val="FFFFFF"/>
                </a:solidFill>
                <a:latin typeface="Gotham Black" pitchFamily="50" charset="0"/>
              </a:rPr>
              <a:t>Numerical</a:t>
            </a:r>
            <a:r>
              <a:rPr lang="en-US" sz="2400" dirty="0" smtClean="0">
                <a:solidFill>
                  <a:srgbClr val="FFFFFF"/>
                </a:solidFill>
                <a:latin typeface="Gotham Medium" pitchFamily="50" charset="0"/>
              </a:rPr>
              <a:t>: Does it make sense to take an average?</a:t>
            </a:r>
          </a:p>
          <a:p>
            <a:endParaRPr lang="en-US" sz="2400" dirty="0">
              <a:solidFill>
                <a:srgbClr val="FFFFFF"/>
              </a:solidFill>
              <a:latin typeface="Gotham Medium" pitchFamily="50" charset="0"/>
            </a:endParaRPr>
          </a:p>
          <a:p>
            <a:r>
              <a:rPr lang="en-US" sz="2800" dirty="0" err="1" smtClean="0">
                <a:solidFill>
                  <a:srgbClr val="FFFFFF"/>
                </a:solidFill>
                <a:latin typeface="Gotham Black" pitchFamily="50" charset="0"/>
              </a:rPr>
              <a:t>Catergorical</a:t>
            </a:r>
            <a:r>
              <a:rPr lang="en-US" sz="2400" dirty="0" smtClean="0">
                <a:solidFill>
                  <a:srgbClr val="FFFFFF"/>
                </a:solidFill>
                <a:latin typeface="Gotham Medium" pitchFamily="50" charset="0"/>
              </a:rPr>
              <a:t>: Cannot take an average, but we CAN take a proportion (or percentage) of…</a:t>
            </a:r>
            <a:endParaRPr lang="en-US" sz="2400" dirty="0">
              <a:solidFill>
                <a:srgbClr val="FFFFFF"/>
              </a:solidFill>
              <a:latin typeface="Gotham Medium" pitchFamily="50" charset="0"/>
            </a:endParaRPr>
          </a:p>
        </p:txBody>
      </p:sp>
    </p:spTree>
    <p:custDataLst>
      <p:tags r:id="rId1"/>
    </p:custDataLst>
    <p:extLst>
      <p:ext uri="{BB962C8B-B14F-4D97-AF65-F5344CB8AC3E}">
        <p14:creationId xmlns:p14="http://schemas.microsoft.com/office/powerpoint/2010/main" val="11257006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gradFill>
          <a:gsLst>
            <a:gs pos="100000">
              <a:schemeClr val="accent6">
                <a:lumMod val="50000"/>
              </a:schemeClr>
            </a:gs>
            <a:gs pos="0">
              <a:schemeClr val="accent6">
                <a:lumMod val="75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extBox 1"/>
          <p:cNvSpPr txBox="1"/>
          <p:nvPr/>
        </p:nvSpPr>
        <p:spPr>
          <a:xfrm>
            <a:off x="152400" y="228600"/>
            <a:ext cx="8382000" cy="2677656"/>
          </a:xfrm>
          <a:prstGeom prst="rect">
            <a:avLst/>
          </a:prstGeom>
          <a:noFill/>
        </p:spPr>
        <p:txBody>
          <a:bodyPr wrap="square" rtlCol="0">
            <a:spAutoFit/>
          </a:bodyPr>
          <a:lstStyle/>
          <a:p>
            <a:r>
              <a:rPr lang="en-US" sz="2400" dirty="0">
                <a:solidFill>
                  <a:srgbClr val="FFFFFF"/>
                </a:solidFill>
                <a:latin typeface="Adelle Rg" pitchFamily="50" charset="0"/>
              </a:rPr>
              <a:t>A research group wishes to know the mean GPA of all 2600(</a:t>
            </a:r>
            <a:r>
              <a:rPr lang="en-US" sz="2400" dirty="0" err="1">
                <a:solidFill>
                  <a:srgbClr val="FFFFFF"/>
                </a:solidFill>
                <a:latin typeface="Adelle Rg" pitchFamily="50" charset="0"/>
              </a:rPr>
              <a:t>ish</a:t>
            </a:r>
            <a:r>
              <a:rPr lang="en-US" sz="2400" dirty="0">
                <a:solidFill>
                  <a:srgbClr val="FFFFFF"/>
                </a:solidFill>
                <a:latin typeface="Adelle Rg" pitchFamily="50" charset="0"/>
              </a:rPr>
              <a:t>) students at Podunk High School.  To estimate this, they take a random sample of 189 students that are enrolled in Pre-AP/AP math classes, and pull those records.  The mean GPA of the students in the sample is 3.38.  According to the school registrar, the GPA of all 2600(</a:t>
            </a:r>
            <a:r>
              <a:rPr lang="en-US" sz="2400" dirty="0" err="1">
                <a:solidFill>
                  <a:srgbClr val="FFFFFF"/>
                </a:solidFill>
                <a:latin typeface="Adelle Rg" pitchFamily="50" charset="0"/>
              </a:rPr>
              <a:t>ish</a:t>
            </a:r>
            <a:r>
              <a:rPr lang="en-US" sz="2400" dirty="0">
                <a:solidFill>
                  <a:srgbClr val="FFFFFF"/>
                </a:solidFill>
                <a:latin typeface="Adelle Rg" pitchFamily="50" charset="0"/>
              </a:rPr>
              <a:t>) students at Podunk High School is 3.09. </a:t>
            </a:r>
          </a:p>
        </p:txBody>
      </p:sp>
      <p:sp>
        <p:nvSpPr>
          <p:cNvPr id="3" name="TextBox 2"/>
          <p:cNvSpPr txBox="1"/>
          <p:nvPr/>
        </p:nvSpPr>
        <p:spPr>
          <a:xfrm>
            <a:off x="228600" y="2743211"/>
            <a:ext cx="7543800" cy="3323987"/>
          </a:xfrm>
          <a:prstGeom prst="rect">
            <a:avLst/>
          </a:prstGeom>
          <a:noFill/>
        </p:spPr>
        <p:txBody>
          <a:bodyPr wrap="square" rtlCol="0">
            <a:spAutoFit/>
          </a:bodyPr>
          <a:lstStyle/>
          <a:p>
            <a:pPr>
              <a:lnSpc>
                <a:spcPct val="150000"/>
              </a:lnSpc>
            </a:pPr>
            <a:r>
              <a:rPr lang="en-US" sz="2800" b="1" dirty="0" smtClean="0">
                <a:solidFill>
                  <a:srgbClr val="FFFFFF"/>
                </a:solidFill>
                <a:latin typeface="Adelle Rg" pitchFamily="50" charset="0"/>
              </a:rPr>
              <a:t>Identify the following</a:t>
            </a:r>
            <a:r>
              <a:rPr lang="en-US" sz="2800" dirty="0" smtClean="0">
                <a:solidFill>
                  <a:srgbClr val="FFFFFF"/>
                </a:solidFill>
                <a:latin typeface="Adelle Rg" pitchFamily="50" charset="0"/>
              </a:rPr>
              <a:t> </a:t>
            </a:r>
          </a:p>
          <a:p>
            <a:pPr marL="514350" indent="-514350">
              <a:lnSpc>
                <a:spcPct val="150000"/>
              </a:lnSpc>
              <a:buFont typeface="+mj-lt"/>
              <a:buAutoNum type="alphaLcParenR"/>
            </a:pPr>
            <a:r>
              <a:rPr lang="en-US" sz="2800" dirty="0" smtClean="0">
                <a:solidFill>
                  <a:srgbClr val="FFFFFF"/>
                </a:solidFill>
                <a:latin typeface="Adelle Rg" pitchFamily="50" charset="0"/>
              </a:rPr>
              <a:t>Population (of interest):</a:t>
            </a:r>
          </a:p>
          <a:p>
            <a:pPr marL="514350" indent="-514350">
              <a:lnSpc>
                <a:spcPct val="150000"/>
              </a:lnSpc>
              <a:buFont typeface="+mj-lt"/>
              <a:buAutoNum type="alphaLcParenR"/>
            </a:pPr>
            <a:r>
              <a:rPr lang="en-US" sz="2800" dirty="0" smtClean="0">
                <a:solidFill>
                  <a:srgbClr val="FFFFFF"/>
                </a:solidFill>
                <a:latin typeface="Adelle Rg" pitchFamily="50" charset="0"/>
              </a:rPr>
              <a:t>Parameter of interest:</a:t>
            </a:r>
          </a:p>
          <a:p>
            <a:pPr marL="514350" indent="-514350">
              <a:lnSpc>
                <a:spcPct val="150000"/>
              </a:lnSpc>
              <a:buFont typeface="+mj-lt"/>
              <a:buAutoNum type="alphaLcParenR"/>
            </a:pPr>
            <a:r>
              <a:rPr lang="en-US" sz="2800" dirty="0" smtClean="0">
                <a:solidFill>
                  <a:srgbClr val="FFFFFF"/>
                </a:solidFill>
                <a:latin typeface="Adelle Rg" pitchFamily="50" charset="0"/>
              </a:rPr>
              <a:t>Sampling frame:</a:t>
            </a:r>
          </a:p>
          <a:p>
            <a:pPr marL="514350" indent="-514350">
              <a:lnSpc>
                <a:spcPct val="150000"/>
              </a:lnSpc>
              <a:buFont typeface="+mj-lt"/>
              <a:buAutoNum type="alphaLcParenR"/>
            </a:pPr>
            <a:r>
              <a:rPr lang="en-US" sz="2800" dirty="0" smtClean="0">
                <a:solidFill>
                  <a:srgbClr val="FFFFFF"/>
                </a:solidFill>
                <a:latin typeface="Adelle Rg" pitchFamily="50" charset="0"/>
              </a:rPr>
              <a:t>Sample:</a:t>
            </a:r>
            <a:endParaRPr lang="en-US" sz="2800" dirty="0">
              <a:solidFill>
                <a:srgbClr val="FFFFFF"/>
              </a:solidFill>
              <a:latin typeface="Adelle Rg" pitchFamily="50" charset="0"/>
            </a:endParaRPr>
          </a:p>
        </p:txBody>
      </p:sp>
      <p:sp>
        <p:nvSpPr>
          <p:cNvPr id="4" name="TextBox 3"/>
          <p:cNvSpPr txBox="1"/>
          <p:nvPr/>
        </p:nvSpPr>
        <p:spPr>
          <a:xfrm>
            <a:off x="4800600" y="3323998"/>
            <a:ext cx="3482235" cy="646331"/>
          </a:xfrm>
          <a:prstGeom prst="rect">
            <a:avLst/>
          </a:prstGeom>
          <a:noFill/>
        </p:spPr>
        <p:txBody>
          <a:bodyPr wrap="none" rtlCol="0">
            <a:spAutoFit/>
          </a:bodyPr>
          <a:lstStyle/>
          <a:p>
            <a:r>
              <a:rPr lang="en-US" dirty="0" smtClean="0">
                <a:solidFill>
                  <a:srgbClr val="FFFF00"/>
                </a:solidFill>
                <a:latin typeface="Gotham Medium" pitchFamily="50" charset="0"/>
              </a:rPr>
              <a:t>(</a:t>
            </a:r>
            <a:r>
              <a:rPr lang="en-US" u="sng" dirty="0" smtClean="0">
                <a:solidFill>
                  <a:srgbClr val="FFFF00"/>
                </a:solidFill>
                <a:latin typeface="Gotham Medium" pitchFamily="50" charset="0"/>
              </a:rPr>
              <a:t>WHO</a:t>
            </a:r>
            <a:r>
              <a:rPr lang="en-US" dirty="0" smtClean="0">
                <a:solidFill>
                  <a:srgbClr val="FFFF00"/>
                </a:solidFill>
                <a:latin typeface="Gotham Medium" pitchFamily="50" charset="0"/>
              </a:rPr>
              <a:t> are we interested in?)</a:t>
            </a:r>
          </a:p>
          <a:p>
            <a:r>
              <a:rPr lang="en-US" dirty="0" smtClean="0">
                <a:solidFill>
                  <a:srgbClr val="FFFF00"/>
                </a:solidFill>
                <a:latin typeface="Gotham Medium" pitchFamily="50" charset="0"/>
              </a:rPr>
              <a:t>ALL students at PHS</a:t>
            </a:r>
            <a:endParaRPr lang="en-US" dirty="0">
              <a:solidFill>
                <a:srgbClr val="FFFF00"/>
              </a:solidFill>
              <a:latin typeface="Gotham Medium" pitchFamily="50" charset="0"/>
            </a:endParaRPr>
          </a:p>
        </p:txBody>
      </p:sp>
      <p:sp>
        <p:nvSpPr>
          <p:cNvPr id="5" name="TextBox 4"/>
          <p:cNvSpPr txBox="1"/>
          <p:nvPr/>
        </p:nvSpPr>
        <p:spPr>
          <a:xfrm>
            <a:off x="4478352" y="4049267"/>
            <a:ext cx="4127668" cy="646331"/>
          </a:xfrm>
          <a:prstGeom prst="rect">
            <a:avLst/>
          </a:prstGeom>
          <a:noFill/>
        </p:spPr>
        <p:txBody>
          <a:bodyPr wrap="none" rtlCol="0">
            <a:spAutoFit/>
          </a:bodyPr>
          <a:lstStyle/>
          <a:p>
            <a:r>
              <a:rPr lang="en-US" dirty="0" smtClean="0">
                <a:solidFill>
                  <a:srgbClr val="FFFF00"/>
                </a:solidFill>
                <a:latin typeface="Gotham Medium" pitchFamily="50" charset="0"/>
              </a:rPr>
              <a:t>(</a:t>
            </a:r>
            <a:r>
              <a:rPr lang="en-US" u="sng" dirty="0" smtClean="0">
                <a:solidFill>
                  <a:srgbClr val="FFFF00"/>
                </a:solidFill>
                <a:latin typeface="Gotham Medium" pitchFamily="50" charset="0"/>
              </a:rPr>
              <a:t>WHAT</a:t>
            </a:r>
            <a:r>
              <a:rPr lang="en-US" dirty="0" smtClean="0">
                <a:solidFill>
                  <a:srgbClr val="FFFF00"/>
                </a:solidFill>
                <a:latin typeface="Gotham Medium" pitchFamily="50" charset="0"/>
              </a:rPr>
              <a:t> are we interested in?)</a:t>
            </a:r>
          </a:p>
          <a:p>
            <a:r>
              <a:rPr lang="en-US" dirty="0" smtClean="0">
                <a:solidFill>
                  <a:srgbClr val="FFFF00"/>
                </a:solidFill>
                <a:latin typeface="Gotham Medium" pitchFamily="50" charset="0"/>
              </a:rPr>
              <a:t>Mean GPA of ALL students at PHS</a:t>
            </a:r>
            <a:endParaRPr lang="en-US" dirty="0">
              <a:solidFill>
                <a:srgbClr val="FFFF00"/>
              </a:solidFill>
              <a:latin typeface="Gotham Medium" pitchFamily="50" charset="0"/>
            </a:endParaRPr>
          </a:p>
        </p:txBody>
      </p:sp>
      <p:sp>
        <p:nvSpPr>
          <p:cNvPr id="6" name="TextBox 5"/>
          <p:cNvSpPr txBox="1"/>
          <p:nvPr/>
        </p:nvSpPr>
        <p:spPr>
          <a:xfrm>
            <a:off x="3581400" y="4771798"/>
            <a:ext cx="4892430" cy="646331"/>
          </a:xfrm>
          <a:prstGeom prst="rect">
            <a:avLst/>
          </a:prstGeom>
          <a:noFill/>
        </p:spPr>
        <p:txBody>
          <a:bodyPr wrap="none" rtlCol="0">
            <a:spAutoFit/>
          </a:bodyPr>
          <a:lstStyle/>
          <a:p>
            <a:r>
              <a:rPr lang="en-US" dirty="0" smtClean="0">
                <a:solidFill>
                  <a:srgbClr val="FFFF00"/>
                </a:solidFill>
                <a:latin typeface="Gotham Medium" pitchFamily="50" charset="0"/>
              </a:rPr>
              <a:t>(who had a CHANCE of being selected?)</a:t>
            </a:r>
          </a:p>
          <a:p>
            <a:r>
              <a:rPr lang="en-US" dirty="0" smtClean="0">
                <a:solidFill>
                  <a:srgbClr val="FFFF00"/>
                </a:solidFill>
                <a:latin typeface="Gotham Medium" pitchFamily="50" charset="0"/>
              </a:rPr>
              <a:t>All students enrolled in Pre-AP/AP Math</a:t>
            </a:r>
            <a:endParaRPr lang="en-US" dirty="0">
              <a:solidFill>
                <a:srgbClr val="FFFF00"/>
              </a:solidFill>
              <a:latin typeface="Gotham Medium" pitchFamily="50" charset="0"/>
            </a:endParaRPr>
          </a:p>
        </p:txBody>
      </p:sp>
      <p:sp>
        <p:nvSpPr>
          <p:cNvPr id="7" name="TextBox 6"/>
          <p:cNvSpPr txBox="1"/>
          <p:nvPr/>
        </p:nvSpPr>
        <p:spPr>
          <a:xfrm>
            <a:off x="2133600" y="5420867"/>
            <a:ext cx="3544496" cy="646331"/>
          </a:xfrm>
          <a:prstGeom prst="rect">
            <a:avLst/>
          </a:prstGeom>
          <a:noFill/>
        </p:spPr>
        <p:txBody>
          <a:bodyPr wrap="none" rtlCol="0">
            <a:spAutoFit/>
          </a:bodyPr>
          <a:lstStyle/>
          <a:p>
            <a:r>
              <a:rPr lang="en-US" dirty="0" smtClean="0">
                <a:solidFill>
                  <a:srgbClr val="FFFF00"/>
                </a:solidFill>
                <a:latin typeface="Gotham Medium" pitchFamily="50" charset="0"/>
              </a:rPr>
              <a:t>(who was actually selected?)</a:t>
            </a:r>
          </a:p>
          <a:p>
            <a:r>
              <a:rPr lang="en-US" dirty="0" smtClean="0">
                <a:solidFill>
                  <a:srgbClr val="FFFF00"/>
                </a:solidFill>
                <a:latin typeface="Gotham Medium" pitchFamily="50" charset="0"/>
              </a:rPr>
              <a:t>The 189 students.</a:t>
            </a:r>
            <a:endParaRPr lang="en-US" dirty="0">
              <a:solidFill>
                <a:srgbClr val="FFFF00"/>
              </a:solidFill>
              <a:latin typeface="Gotham Medium" pitchFamily="50" charset="0"/>
            </a:endParaRPr>
          </a:p>
        </p:txBody>
      </p:sp>
      <p:sp>
        <p:nvSpPr>
          <p:cNvPr id="8" name="TextBox 7"/>
          <p:cNvSpPr txBox="1"/>
          <p:nvPr/>
        </p:nvSpPr>
        <p:spPr>
          <a:xfrm>
            <a:off x="228600" y="5934670"/>
            <a:ext cx="7621189" cy="923330"/>
          </a:xfrm>
          <a:prstGeom prst="rect">
            <a:avLst/>
          </a:prstGeom>
          <a:noFill/>
        </p:spPr>
        <p:txBody>
          <a:bodyPr wrap="none" rtlCol="0">
            <a:spAutoFit/>
          </a:bodyPr>
          <a:lstStyle/>
          <a:p>
            <a:r>
              <a:rPr lang="en-US" dirty="0" smtClean="0">
                <a:solidFill>
                  <a:srgbClr val="FFFF00"/>
                </a:solidFill>
                <a:latin typeface="Gotham Medium" pitchFamily="50" charset="0"/>
              </a:rPr>
              <a:t>GPA is numerical data:</a:t>
            </a:r>
          </a:p>
          <a:p>
            <a:r>
              <a:rPr lang="en-US" dirty="0" smtClean="0">
                <a:solidFill>
                  <a:srgbClr val="FFFF00"/>
                </a:solidFill>
                <a:latin typeface="Gotham Medium" pitchFamily="50" charset="0"/>
              </a:rPr>
              <a:t>3.09 – this number is the PARAMETER (refers to the </a:t>
            </a:r>
            <a:r>
              <a:rPr lang="en-US" u="sng" dirty="0" smtClean="0">
                <a:solidFill>
                  <a:srgbClr val="FFFF00"/>
                </a:solidFill>
                <a:latin typeface="Gotham Medium" pitchFamily="50" charset="0"/>
              </a:rPr>
              <a:t>p</a:t>
            </a:r>
            <a:r>
              <a:rPr lang="en-US" dirty="0" smtClean="0">
                <a:solidFill>
                  <a:srgbClr val="FFFF00"/>
                </a:solidFill>
                <a:latin typeface="Gotham Medium" pitchFamily="50" charset="0"/>
              </a:rPr>
              <a:t>opulation)</a:t>
            </a:r>
          </a:p>
          <a:p>
            <a:r>
              <a:rPr lang="en-US" dirty="0" smtClean="0">
                <a:solidFill>
                  <a:srgbClr val="FFFF00"/>
                </a:solidFill>
                <a:latin typeface="Gotham Medium" pitchFamily="50" charset="0"/>
              </a:rPr>
              <a:t>3.38 – this number is the STATISTIC (refers to the </a:t>
            </a:r>
            <a:r>
              <a:rPr lang="en-US" u="sng" dirty="0" smtClean="0">
                <a:solidFill>
                  <a:srgbClr val="FFFF00"/>
                </a:solidFill>
                <a:latin typeface="Gotham Medium" pitchFamily="50" charset="0"/>
              </a:rPr>
              <a:t>s</a:t>
            </a:r>
            <a:r>
              <a:rPr lang="en-US" dirty="0" smtClean="0">
                <a:solidFill>
                  <a:srgbClr val="FFFF00"/>
                </a:solidFill>
                <a:latin typeface="Gotham Medium" pitchFamily="50" charset="0"/>
              </a:rPr>
              <a:t>ample)</a:t>
            </a:r>
            <a:endParaRPr lang="en-US" dirty="0">
              <a:solidFill>
                <a:srgbClr val="FFFF00"/>
              </a:solidFill>
              <a:latin typeface="Gotham Medium" pitchFamily="50" charset="0"/>
            </a:endParaRPr>
          </a:p>
        </p:txBody>
      </p:sp>
    </p:spTree>
    <p:custDataLst>
      <p:tags r:id="rId1"/>
    </p:custDataLst>
    <p:extLst>
      <p:ext uri="{BB962C8B-B14F-4D97-AF65-F5344CB8AC3E}">
        <p14:creationId xmlns:p14="http://schemas.microsoft.com/office/powerpoint/2010/main" val="3188753485"/>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BULLETTYPE" val="3"/>
  <p:tag name="RESPCOUNTERSTYLE" val="-1"/>
  <p:tag name="INPUTSOURCE" val="1"/>
  <p:tag name="BACKUPMAINTENANCE" val="7"/>
  <p:tag name="ROTATIONINTERVAL" val="2"/>
  <p:tag name="RACERSMAXDISPLAYED" val="5"/>
  <p:tag name="TEAMSINLEADERBOARD" val="5"/>
  <p:tag name="BUBBLEVALUEFORMAT" val="0.0"/>
  <p:tag name="CUSTOMCELLFORECOLOR" val="-16777216"/>
  <p:tag name="CUSTOMCELLBACKCOLOR4" val="-8355712"/>
  <p:tag name="DISPLAYDEVICEID" val="False"/>
  <p:tag name="GRIDSIZE" val="{Width=600, Height=400}"/>
  <p:tag name="CHARTCOLORS" val="2"/>
  <p:tag name="MULTIRESPDIVISOR" val="1"/>
  <p:tag name="INCORRECTPOINTVALUE" val="0"/>
  <p:tag name="AUTOADJUSTPARTRANGE" val="True"/>
  <p:tag name="FIBNUMRESULTS" val="5"/>
  <p:tag name="PRRESPONSE2" val="9"/>
  <p:tag name="PRRESPONSE6" val="5"/>
  <p:tag name="PRRESPONSE10" val="1"/>
  <p:tag name="CSVFORMAT" val="0"/>
  <p:tag name="RESPCOUNTERFORMAT" val="0"/>
  <p:tag name="ALLOWDUPLICATES" val="False"/>
  <p:tag name="REVIEWONLY" val="False"/>
  <p:tag name="RACEANIMATIONSPEED" val="3"/>
  <p:tag name="BUBBLENAMEVISIBLE" val="True"/>
  <p:tag name="CUSTOMGRIDBACKCOLOR" val="-722948"/>
  <p:tag name="USESCHEMECOLORS" val="False"/>
  <p:tag name="GRIDROTATIONINTERVAL" val="2"/>
  <p:tag name="POLLINGCYCLE" val="2"/>
  <p:tag name="INCLUDEPPT" val="True"/>
  <p:tag name="REALTIMEBACKUPPATH" val="(None)"/>
  <p:tag name="FIBDISPLAYRESULTS" val="True"/>
  <p:tag name="PRRESPONSE3" val="8"/>
  <p:tag name="PRRESPONSE8" val="3"/>
  <p:tag name="TPVERSION" val="2008"/>
  <p:tag name="ANSWERNOWSTYLE" val="-1"/>
  <p:tag name="COUNTDOWNSECONDS" val="10"/>
  <p:tag name="AUTOADVANCE" val="False"/>
  <p:tag name="SKIPREMAININGRACESLIDES" val="True"/>
  <p:tag name="BUBBLEGROUPING" val="3"/>
  <p:tag name="CUSTOMCELLBACKCOLOR3" val="-268652"/>
  <p:tag name="AUTOSIZEGRID" val="True"/>
  <p:tag name="RESETCHARTS" val="True"/>
  <p:tag name="REALTIMEBACKUP" val="False"/>
  <p:tag name="FIBINCLUDEOTHER" val="True"/>
  <p:tag name="PRRESPONSE5" val="6"/>
  <p:tag name="ALWAYSOPENPOLL" val="False"/>
  <p:tag name="ANSWERNOWTEXT" val="Answer Now"/>
  <p:tag name="BACKUPSESSIONS" val="True"/>
  <p:tag name="RACEENDPOINTS" val="100"/>
  <p:tag name="DEFAULTNUMTEAMS" val="5"/>
  <p:tag name="DISPLAYDEVICENUMBER" val="True"/>
  <p:tag name="CHARTLABELS" val="0"/>
  <p:tag name="ZEROBASED" val="False"/>
  <p:tag name="PRRESPONSE1" val="10"/>
  <p:tag name="SHOWFLASHWARNING" val="True"/>
  <p:tag name="COUNTDOWNSTYLE" val="-1"/>
  <p:tag name="AUTOUPDATEALIASES" val="True"/>
  <p:tag name="BUBBLESIZEVISIBLE" val="True"/>
  <p:tag name="GRIDOPACITY" val="77"/>
  <p:tag name="ALLOWUSERFEEDBACK" val="True"/>
  <p:tag name="FIBDISPLAYKEYWORDS" val="True"/>
  <p:tag name="SHOWBARVISIBLE" val="True"/>
  <p:tag name="NUMRESPONSES" val="1"/>
  <p:tag name="MAXRESPONDERS" val="5"/>
  <p:tag name="GRIDPOSITION" val="8"/>
  <p:tag name="CHARTSCALE" val="True"/>
  <p:tag name="PRRESPONSE9" val="2"/>
  <p:tag name="CHARTVALUEFORMAT" val="0%"/>
  <p:tag name="CUSTOMCELLBACKCOLOR2" val="-13395457"/>
  <p:tag name="CORRECTPOINTVALUE" val="1"/>
  <p:tag name="USESECONDARYMONITOR" val="True"/>
  <p:tag name="PARTICIPANTSINLEADERBOARD" val="5"/>
  <p:tag name="INCLUDENONRESPONDERS" val="False"/>
  <p:tag name="SAVECSVWITHSESSION" val="False"/>
  <p:tag name="DISPLAYNAME" val="True"/>
  <p:tag name="PRRESPONSE7" val="4"/>
  <p:tag name="STDCHART" val="1"/>
  <p:tag name="RESPTABLESTYLE" val="-1"/>
  <p:tag name="CUSTOMCELLBACKCOLOR1" val="-657956"/>
  <p:tag name="PRRESPONSE4" val="7"/>
  <p:tag name="ADVANCEDSETTINGSVIEW" val="True"/>
  <p:tag name="DELIMITERS" val="3.1"/>
  <p:tag name="GRIDFONTSIZE" val="12"/>
  <p:tag name="POWERPOINTVERSION" val="14.0"/>
  <p:tag name="LUIDIAENABLED" val="False"/>
  <p:tag name="TASKPANEKEY" val="13aa8749-5973-4e21-8b2e-39fe5cb3e715"/>
  <p:tag name="TPFULLVERSION" val="4.3.2.1178"/>
  <p:tag name="EXPANDSHOWBAR" val="True"/>
</p:tagLst>
</file>

<file path=ppt/tags/tag10.xml><?xml version="1.0" encoding="utf-8"?>
<p:tagLst xmlns:a="http://schemas.openxmlformats.org/drawingml/2006/main" xmlns:r="http://schemas.openxmlformats.org/officeDocument/2006/relationships" xmlns:p="http://schemas.openxmlformats.org/presentationml/2006/main">
  <p:tag name="NOPREFERENCE" val="False"/>
</p:tagLst>
</file>

<file path=ppt/tags/tag11.xml><?xml version="1.0" encoding="utf-8"?>
<p:tagLst xmlns:a="http://schemas.openxmlformats.org/drawingml/2006/main" xmlns:r="http://schemas.openxmlformats.org/officeDocument/2006/relationships" xmlns:p="http://schemas.openxmlformats.org/presentationml/2006/main">
  <p:tag name="NOPREFERENCE" val="False"/>
</p:tagLst>
</file>

<file path=ppt/tags/tag12.xml><?xml version="1.0" encoding="utf-8"?>
<p:tagLst xmlns:a="http://schemas.openxmlformats.org/drawingml/2006/main" xmlns:r="http://schemas.openxmlformats.org/officeDocument/2006/relationships" xmlns:p="http://schemas.openxmlformats.org/presentationml/2006/main">
  <p:tag name="NOPREFERENCE" val="False"/>
</p:tagLst>
</file>

<file path=ppt/tags/tag2.xml><?xml version="1.0" encoding="utf-8"?>
<p:tagLst xmlns:a="http://schemas.openxmlformats.org/drawingml/2006/main" xmlns:r="http://schemas.openxmlformats.org/officeDocument/2006/relationships" xmlns:p="http://schemas.openxmlformats.org/presentationml/2006/main">
  <p:tag name="NOPREFERENCE" val="False"/>
</p:tagLst>
</file>

<file path=ppt/tags/tag3.xml><?xml version="1.0" encoding="utf-8"?>
<p:tagLst xmlns:a="http://schemas.openxmlformats.org/drawingml/2006/main" xmlns:r="http://schemas.openxmlformats.org/officeDocument/2006/relationships" xmlns:p="http://schemas.openxmlformats.org/presentationml/2006/main">
  <p:tag name="NOPREFERENCE" val="False"/>
</p:tagLst>
</file>

<file path=ppt/tags/tag4.xml><?xml version="1.0" encoding="utf-8"?>
<p:tagLst xmlns:a="http://schemas.openxmlformats.org/drawingml/2006/main" xmlns:r="http://schemas.openxmlformats.org/officeDocument/2006/relationships" xmlns:p="http://schemas.openxmlformats.org/presentationml/2006/main">
  <p:tag name="NOPREFERENCE" val="False"/>
</p:tagLst>
</file>

<file path=ppt/tags/tag5.xml><?xml version="1.0" encoding="utf-8"?>
<p:tagLst xmlns:a="http://schemas.openxmlformats.org/drawingml/2006/main" xmlns:r="http://schemas.openxmlformats.org/officeDocument/2006/relationships" xmlns:p="http://schemas.openxmlformats.org/presentationml/2006/main">
  <p:tag name="NOPREFERENCE" val="False"/>
</p:tagLst>
</file>

<file path=ppt/tags/tag6.xml><?xml version="1.0" encoding="utf-8"?>
<p:tagLst xmlns:a="http://schemas.openxmlformats.org/drawingml/2006/main" xmlns:r="http://schemas.openxmlformats.org/officeDocument/2006/relationships" xmlns:p="http://schemas.openxmlformats.org/presentationml/2006/main">
  <p:tag name="NOPREFERENCE" val="False"/>
</p:tagLst>
</file>

<file path=ppt/tags/tag7.xml><?xml version="1.0" encoding="utf-8"?>
<p:tagLst xmlns:a="http://schemas.openxmlformats.org/drawingml/2006/main" xmlns:r="http://schemas.openxmlformats.org/officeDocument/2006/relationships" xmlns:p="http://schemas.openxmlformats.org/presentationml/2006/main">
  <p:tag name="NOPREFERENCE" val="False"/>
</p:tagLst>
</file>

<file path=ppt/tags/tag8.xml><?xml version="1.0" encoding="utf-8"?>
<p:tagLst xmlns:a="http://schemas.openxmlformats.org/drawingml/2006/main" xmlns:r="http://schemas.openxmlformats.org/officeDocument/2006/relationships" xmlns:p="http://schemas.openxmlformats.org/presentationml/2006/main">
  <p:tag name="NOPREFERENCE" val="False"/>
</p:tagLst>
</file>

<file path=ppt/tags/tag9.xml><?xml version="1.0" encoding="utf-8"?>
<p:tagLst xmlns:a="http://schemas.openxmlformats.org/drawingml/2006/main" xmlns:r="http://schemas.openxmlformats.org/officeDocument/2006/relationships" xmlns:p="http://schemas.openxmlformats.org/presentationml/2006/main">
  <p:tag name="NOPREFERENCE" val="False"/>
  <p:tag name="DELIMITERS" val="3.1"/>
</p:tagLst>
</file>

<file path=ppt/theme/theme1.xml><?xml version="1.0" encoding="utf-8"?>
<a:theme xmlns:a="http://schemas.openxmlformats.org/drawingml/2006/main" name="Office Them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urostile">
      <a:majorFont>
        <a:latin typeface="Eurostile LT Bold"/>
        <a:ea typeface=""/>
        <a:cs typeface=""/>
      </a:majorFont>
      <a:minorFont>
        <a:latin typeface="Eurostile L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11431</TotalTime>
  <Words>1101</Words>
  <Application>Microsoft Office PowerPoint</Application>
  <PresentationFormat>On-screen Show (4:3)</PresentationFormat>
  <Paragraphs>123</Paragraphs>
  <Slides>11</Slides>
  <Notes>7</Notes>
  <HiddenSlides>0</HiddenSlides>
  <MMClips>0</MMClips>
  <ScaleCrop>false</ScaleCrop>
  <HeadingPairs>
    <vt:vector size="6" baseType="variant">
      <vt:variant>
        <vt:lpstr>Fonts Used</vt:lpstr>
      </vt:variant>
      <vt:variant>
        <vt:i4>10</vt:i4>
      </vt:variant>
      <vt:variant>
        <vt:lpstr>Theme</vt:lpstr>
      </vt:variant>
      <vt:variant>
        <vt:i4>5</vt:i4>
      </vt:variant>
      <vt:variant>
        <vt:lpstr>Slide Titles</vt:lpstr>
      </vt:variant>
      <vt:variant>
        <vt:i4>11</vt:i4>
      </vt:variant>
    </vt:vector>
  </HeadingPairs>
  <TitlesOfParts>
    <vt:vector size="26" baseType="lpstr">
      <vt:lpstr>ＭＳ Ｐゴシック</vt:lpstr>
      <vt:lpstr>Adelle Rg</vt:lpstr>
      <vt:lpstr>Arial</vt:lpstr>
      <vt:lpstr>Calibri</vt:lpstr>
      <vt:lpstr>Creepy</vt:lpstr>
      <vt:lpstr>Eurostile LT</vt:lpstr>
      <vt:lpstr>Eurostile LT Bold</vt:lpstr>
      <vt:lpstr>Gotham Black</vt:lpstr>
      <vt:lpstr>Gotham Medium</vt:lpstr>
      <vt:lpstr>Times New Roman</vt:lpstr>
      <vt:lpstr>Office Theme</vt:lpstr>
      <vt:lpstr>1_Default Design</vt:lpstr>
      <vt:lpstr>Default Design</vt:lpstr>
      <vt:lpstr>3_Default Design</vt:lpstr>
      <vt:lpstr>4_Default Design</vt:lpstr>
      <vt:lpstr>Sampling methods</vt:lpstr>
      <vt:lpstr>Random Sampling</vt:lpstr>
      <vt:lpstr>Randomize –    let chance do the choosing!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Youn</dc:creator>
  <cp:lastModifiedBy>Brian_Youn</cp:lastModifiedBy>
  <cp:revision>530</cp:revision>
  <dcterms:created xsi:type="dcterms:W3CDTF">2011-01-05T06:33:27Z</dcterms:created>
  <dcterms:modified xsi:type="dcterms:W3CDTF">2018-08-20T20:43:45Z</dcterms:modified>
</cp:coreProperties>
</file>