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7" r:id="rId2"/>
    <p:sldMasterId id="2147483781" r:id="rId3"/>
    <p:sldMasterId id="2147483866" r:id="rId4"/>
    <p:sldMasterId id="2147483890" r:id="rId5"/>
    <p:sldMasterId id="2147483915" r:id="rId6"/>
    <p:sldMasterId id="2147483940" r:id="rId7"/>
  </p:sldMasterIdLst>
  <p:notesMasterIdLst>
    <p:notesMasterId r:id="rId35"/>
  </p:notesMasterIdLst>
  <p:sldIdLst>
    <p:sldId id="524" r:id="rId8"/>
    <p:sldId id="581" r:id="rId9"/>
    <p:sldId id="425" r:id="rId10"/>
    <p:sldId id="530" r:id="rId11"/>
    <p:sldId id="580" r:id="rId12"/>
    <p:sldId id="528" r:id="rId13"/>
    <p:sldId id="433" r:id="rId14"/>
    <p:sldId id="489" r:id="rId15"/>
    <p:sldId id="491" r:id="rId16"/>
    <p:sldId id="439" r:id="rId17"/>
    <p:sldId id="435" r:id="rId18"/>
    <p:sldId id="440" r:id="rId19"/>
    <p:sldId id="441" r:id="rId20"/>
    <p:sldId id="446" r:id="rId21"/>
    <p:sldId id="447" r:id="rId22"/>
    <p:sldId id="448" r:id="rId23"/>
    <p:sldId id="464" r:id="rId24"/>
    <p:sldId id="449" r:id="rId25"/>
    <p:sldId id="450" r:id="rId26"/>
    <p:sldId id="512" r:id="rId27"/>
    <p:sldId id="551" r:id="rId28"/>
    <p:sldId id="568" r:id="rId29"/>
    <p:sldId id="569" r:id="rId30"/>
    <p:sldId id="575" r:id="rId31"/>
    <p:sldId id="576" r:id="rId32"/>
    <p:sldId id="577" r:id="rId33"/>
    <p:sldId id="565" r:id="rId34"/>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457200" rtl="0" eaLnBrk="1" latinLnBrk="0" hangingPunct="1">
      <a:defRPr kern="1200">
        <a:solidFill>
          <a:schemeClr val="tx1"/>
        </a:solidFill>
        <a:latin typeface="Calibri" charset="0"/>
        <a:ea typeface="Arial" charset="0"/>
        <a:cs typeface="Arial" charset="0"/>
      </a:defRPr>
    </a:lvl6pPr>
    <a:lvl7pPr marL="2743200" algn="l" defTabSz="457200" rtl="0" eaLnBrk="1" latinLnBrk="0" hangingPunct="1">
      <a:defRPr kern="1200">
        <a:solidFill>
          <a:schemeClr val="tx1"/>
        </a:solidFill>
        <a:latin typeface="Calibri" charset="0"/>
        <a:ea typeface="Arial" charset="0"/>
        <a:cs typeface="Arial" charset="0"/>
      </a:defRPr>
    </a:lvl7pPr>
    <a:lvl8pPr marL="3200400" algn="l" defTabSz="457200" rtl="0" eaLnBrk="1" latinLnBrk="0" hangingPunct="1">
      <a:defRPr kern="1200">
        <a:solidFill>
          <a:schemeClr val="tx1"/>
        </a:solidFill>
        <a:latin typeface="Calibri" charset="0"/>
        <a:ea typeface="Arial" charset="0"/>
        <a:cs typeface="Arial" charset="0"/>
      </a:defRPr>
    </a:lvl8pPr>
    <a:lvl9pPr marL="3657600" algn="l" defTabSz="4572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00000"/>
    <a:srgbClr val="FFE0E0"/>
    <a:srgbClr val="85DFFF"/>
    <a:srgbClr val="008000"/>
    <a:srgbClr val="7A0000"/>
    <a:srgbClr val="FFD5D5"/>
    <a:srgbClr val="336600"/>
    <a:srgbClr val="2C58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8" autoAdjust="0"/>
    <p:restoredTop sz="86118" autoAdjust="0"/>
  </p:normalViewPr>
  <p:slideViewPr>
    <p:cSldViewPr>
      <p:cViewPr varScale="1">
        <p:scale>
          <a:sx n="72" d="100"/>
          <a:sy n="72" d="100"/>
        </p:scale>
        <p:origin x="-1663" y="-51"/>
      </p:cViewPr>
      <p:guideLst>
        <p:guide orient="horz" pos="2160"/>
        <p:guide pos="2880"/>
      </p:guideLst>
    </p:cSldViewPr>
  </p:slideViewPr>
  <p:outlineViewPr>
    <p:cViewPr>
      <p:scale>
        <a:sx n="33" d="100"/>
        <a:sy n="33" d="100"/>
      </p:scale>
      <p:origin x="0" y="1980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0:22.716"/>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174-6 544,'0'-5'251,"0"5"-49,-16 0-66,7 15-47,-12 20-50,1 16 6,-10 10-3,4 19 25,1 2 12,10 5-31,10-1 0,5-9-35,5-13 19,31-1-41,9-8 24,6-9-25,4-16 15,5 0-3,-14-4-37,-5-10-131,-21-7-150,-10-4-240</inkml:trace>
  <inkml:trace contextRef="#ctx0" brushRef="#br0" timeOffset="1031.2092">503 400 244,'0'0'59,"0"0"187,0 5-140,0 15-63,0 6 10,0 9-32,5 7 7,-5-4-9,0-2 14,0-6-1,0-3 12,0-12-3,5-15-14,0 0-1,6-11-38,-2-20 29,7-12-18,4-13 13,1-2-16,-2 8 4,2 10 2,-1 13 14,1 13 13,-6 14-30,0 0 26,-6 30-17,2 6 18,0 5-23,-2-1 7,1-3-6,-5-13-2,11-10 7,-7-14-9,12-8 8,-1-22-26,5-17 38,7-4-30,-2 6 19,-5 9-13,0 21 3,-4 15 2,-12 5-5,-4 30 10,-5 6 0,0 4 34,0 1-40,0-5 24,6-5-32,-1-12 16,0-13-28,0-5-96,1-6-112,3 0-461</inkml:trace>
  <inkml:trace contextRef="#ctx0" brushRef="#br0" timeOffset="1734.3698">1242 536 48,'0'0'474,"6"0"-197,10 0-208,3 0-14,11-3 24,6-19-17,-1-3-15,-4-1-15,-1-4-13,-14 0-5,-1 4-28,-11 1 38,-4 10-33,0 0 22,-25 9-16,-5 6 4,0 0-3,-6 26-6,6 9 13,0 11-14,9 4 32,12-4-16,9 4 53,0-14-28,9-6 4,26-13-34,1-7-1,15-10 1,-1 0-6,-4-10 9,0-12-41,-16-3-91,-10 6-193</inkml:trace>
  <inkml:trace contextRef="#ctx0" brushRef="#br0" timeOffset="2718.7063">1734 435 178,'0'0'85,"0"0"12,0 0 81,0 0-120,0 0-26,0 0 7,0 0 32,0-5 18,0 0 43,0-5-16,0 5 24,0 0-52,0 0 4,0 5-48,0 0-7,0 0-27,0 0-5,0 0 3,0 0 1,0 25 9,0 6-21,5 14 26,6-4-35,-6 6 25,4-12-21,2-10 13,4-11-6,-5-14-4,5 0 8,0-14-12,1-17 25,-6-10-34,-1 0 36,2 6-36,-6 9 31,6 16-22,-6 10 3,4 5-2,7 21 5,-6 6 10,5 6-17,1-10 27,-2-4-28,2-10 29,-2-14-29,-3 0 16,-1-5-7,0-25 6,0-4 10,1-1-6,-1-7 5,-6 12-29,-4-1 40,0 11-85,0 0-89,0 4-188</inkml:trace>
  <inkml:trace contextRef="#ctx0" brushRef="#br0" timeOffset="3218.7567">2105-52 460,'0'-5'533,"0"5"-453,25 0-45,15 24-2,5 28 8,1 19-30,-5 25 16,-11 12-27,-9 13 18,-21-8-20,0-9 22,-32-11-16,-3-17 3,-10-26-1,5-8 0,-6-28-1,10-3-85,1-11-96,4 0-282</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0:20.623"/>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5 1265 381,'-6'21'461,"6"-11"-329,0-5 37,6-5-120,24 0-4,11-15 31,14-25 36,16-26-16,10-16-28,0-20-11,5-14-33,1-10 22,-7-12-51,2 9 19,-17 8-32,-4 10 19,-10 19 0,-10 21-6,-16 20 9,-6 21-11,-13 19 24,-6 11-36,0 6 41,-20 39-29,-10 23 17,0 12-21,-2 21 14,2 11-3,5-6-3,9-4 9,12-15-15,4-22 31,15-19-38,25-25 31,16-21-33,20-21 22,5-40-9,5-25 1,6-25 4,-7-12-8,-3 7 15,-17 10-31,-19 18 47,-10 27-42,-22 31 28,-14 25-16,0 5 7,0 46 26,-9 20-28,-7 9 10,2 23-18,9-2 29,5 1-30,0-16 34,30-10-35,10-20 25,10-16-23,7-15-41,-12-15-196,-10-5-430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0:51.263"/>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23-99 522,'0'0'480,"0"0"-340,0 21 92,5 43-177,4 39 4,2 30-11,10 34-1,-7 20-8,7 22 4,-1-7-2,-4-3-14,-2-26 0,7-37-45,-11-34 41,0-36-38,1-41 28,-6-25-42,-1-30-66,-4-37-67,0-23-139,0-17-189</inkml:trace>
  <inkml:trace contextRef="#ctx0" brushRef="#br0" timeOffset="812.539">7 200 521,'-5'0'433,"1"0"-283,4-5 106,14-20-148,43-16-66,23-4 8,16-1 5,21 16-14,5 25 2,-15 10-41,-17 61 29,-24 30-41,-36 31 34,-30 21-27,-14 4 10,-52-4 1,-36-17 10,-9-28 18,-11-28-5,10-34 13,11-31-46,30-10 40,26-41-50,24-9 18,21-12-41,0 6-5,25 11-55,2 14-169,-8 16-481</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00.248"/>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2861 1524 253,'4'-5'41,"-4"-1"194,6 1-94,-6 5-25,0 0-15,5 24 15,0 18-19,0 14-28,1 14-23,3 7 23,-4 0-34,0-2 10,6-9-35,-6-15-8,4-11 2,-9-25-34,0-15-120,0 0-173,0-24-414</inkml:trace>
  <inkml:trace contextRef="#ctx0" brushRef="#br0" timeOffset="140.6429">2840 1604 577,'16'-19'559,"4"3"-519,5 1 46,10 10 2,1 5-65,-1 0-14,-3 25-12,-18 21 17,-14-1-24,0 11 34,-5-5-30,-31 1 20,6-19-15,0-1 25,0-12 48,14-9-20,2-11-19,8 0-30,6-5 18,0-17-69,6 8-36,8-3-169,-3 9-149</inkml:trace>
  <inkml:trace contextRef="#ctx0" brushRef="#br0" timeOffset="1093.806">3246 1763 97,'0'0'447,"0"0"-176,0 0-118,0 0-29,0 0-43,0 0-66,4 0 2,7 0 5,10 0 20,-1 0 5,10-5-10,0-12-11,0-3-24,1-1 23,-10-4-36,-2 5 25,-8-5-22,-11-1-3,0 7-16,-16 3-3,-9 4 13,-10 12-10,-1 0 29,1 0-21,4 28 41,6 7-12,4 0 38,12 5-22,4-4 13,5-1-14,0-5-11,10-2 0,21-15-22,-1 4 25,11-14-29,-1-3 27,5 0-34,-4 0-102,-6-9-147,-5-2-260</inkml:trace>
  <inkml:trace contextRef="#ctx0" brushRef="#br0" timeOffset="1937.548">3733 1763 253,'0'0'649,"0"3"-529,0-3-38,19 0-72,6-3 32,6-14 7,4-8-16,-9-1-1,-1-4-6,-5 5-15,-9 0-21,-6 4 31,-5 6-36,0 10 21,-11 5-16,-14 0 7,-10 11-9,5 13 2,-6 12 11,11 5 2,4-1 43,7-3-19,14 1 47,0-12-35,0 1 2,25-12-29,10-10-4,1 0 1,4-5-11,5 0 10,-4-10-18,0-5-29,-11-2-170,0 7-115</inkml:trace>
  <inkml:trace contextRef="#ctx0" brushRef="#br0" timeOffset="2562.546">4047 1244 1012,'-16'0'167,"11"0"47,5 0-93,16 0-101,14 25-25,16 21 10,-2 15 17,2 24-6,-10 18 15,-11 8-38,-15 10 43,-10-8-33,0-6 13,-5-22-17,-9-13 1,-7-22 2,-4-20-8,4-18-19,-4-12-176,-6 0-169</inkml:trace>
  <inkml:trace contextRef="#ctx0" brushRef="#br0" timeOffset="-828.0921">2597 1136 214,'0'-5'623,"-5"2"-511,-9 3 72,-13 0-55,2 14-23,-5 27-36,-5 15-35,-1 14 53,1 22-37,-1 4 21,11 6-30,4 4-11,12-10-8,9-8-18,0-12 3,25-10-10,16-20 11,9-11-22,15-20 35,6-10-50,0-5-7,-4 0-110,-12-9-202,-19-7-188</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12.827"/>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-2 74 354,'14'0'803,"13"0"-714,13 0-10,16 0 151,29-8-129,12-15-17,24 4-49,7 3-18,3 13-11,1 3-13,-10 9-8,-21 20-122,-25 8-347</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11.468"/>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5 19 254,'-5'-11'15,"5"6"355,0 5-229,0 0 78,0 0-45,0 5-2,16 26-72,14 15 48,6 9-54,14 21-25,1 15-34,-1 1-13,-4-5 5,5-1-33,-12-10 23,7-15-29,0-15 11,-5-20-79,-11-12-40,-5-14-231,-5 0-106</inkml:trace>
  <inkml:trace contextRef="#ctx0" brushRef="#br0" timeOffset="828.154">563-47 398,'-25'25'528,"-16"24"-396,-10 19 48,1 13-50,-16 9-27,4 6-47,7 2 0,-1-7-11,16-15-22,5-19-1,8-18-33,13-12 41,14-17-44,0-10 2,0 0-229,0-21-70,0-3-128</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14.140"/>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322-4 421,'-4'0'417,"-17"5"-292,-9 36 54,0 14-91,-6 27-34,-4 20 2,-1 14 8,0 7-8,6 3-1,10-10 30,10-9-58,15-10 15,0-21-28,36-10-6,3-16-1,18-9-7,-2-16 4,11-9-11,-5-10 12,-5-6-90,-16 0-92,-15 0-190</inkml:trace>
  <inkml:trace contextRef="#ctx0" brushRef="#br0" timeOffset="687.4648">535 412 698,'0'0'284,"0"5"-66,6 21-128,19 9-27,6 15-20,8 3 17,7 6-21,0-8-12,0 5-9,-6-14-21,1-3 11,-16-12-22,6-13 32,-11-3-91,-10-11-64,0 0-111,-10 0-44</inkml:trace>
  <inkml:trace contextRef="#ctx0" brushRef="#br0" timeOffset="688.4648">855 407 443,'-31'31'411,"1"9"-281,-11 5 14,1 13-59,4 1-29,6 2-33,5-10 25,4-6-55,12-8 29,4-16-34,-1-7-39,6-8-156,-10-1-243</inkml:trace>
  <inkml:trace contextRef="#ctx0" brushRef="#br0" timeOffset="1234.3669">1053 646 642,'20'-15'555,"10"3"-500,6 4 97,4-8-54,1 10-51,0 6-51,-6 0 3,-20 0-126,-5 16-349</inkml:trace>
  <inkml:trace contextRef="#ctx0" brushRef="#br0" timeOffset="2187.4647">1584 223 273,'5'-9'342,"-5"4"-60,0 5-133,0 0-35,6 31-65,-1 10-2,0 19-25,0 11 14,-5 6-23,0-2 6,0-3 12,0-12-2,0-14 6,0-15-21,0-12 29,4-19-43,7 0 14,10-9-29,9-22 17,6-9 6,8-1-8,-3 10 2,-6 7-6,-4 19 10,-5 5-25,-12 8 42,-14 24-36,0 8 31,-14 6-26,-18 0 9,-3-9 6,-5-7 2,5-16 27,0-9-14,13-5 20,8 0-38,4-25 19,10-6-37,0 7 7,10-8-74,10 12-91,1 5-110,-2 5-215</inkml:trace>
  <inkml:trace contextRef="#ctx0" brushRef="#br0" timeOffset="2890.5625">2258 611 309,'0'-11'389,"0"6"-245,0-9-6,0 8-48,0 1-37,-10-1 7,-5 6-19,-11 0 21,1 17-51,-5 13 35,5 5-33,-5 15 14,3 1 5,8-6 3,3 1 8,12-4 0,4-17-12,0 0-41,9-20 31,17-5-36,-1 0 30,11-25-24,-6-16 5,0-4-6,0-6-20,-5 10 14,-4 5-8,-6 11 33,-5 10-31,-4 10 37,-1 5-29,-5 0 25,5 20 0,0 5 15,-1 11-1,2 5-11,-1-1 3,5-9-17,-4-6 29,-1-5-43,-1-4 32,1-11-34,0 1-24,6-6-71,-1 0-77,-6-11-32,2-14-196</inkml:trace>
  <inkml:trace contextRef="#ctx0" brushRef="#br0" timeOffset="3265.6561">2512 619 257,'5'0'42,"-1"21"320,-4 10-259,5 10-45,1 4 43,-6 6-29,0-9 3,0-7-11,0-10-1,0-16 20,0-9-2,0 0 14,0-30-72,0-9 2,0-8-19,0-4 63,15-5-37,5 16 28,1 3-26,-1 7-6,5 16-17,1 9-16,-6 5 12,5 5-26,1 9 23,-12 8-89,2-2-114,-7-5-194,-3-5-514</inkml:trace>
  <inkml:trace contextRef="#ctx0" brushRef="#br0" timeOffset="3749.9758">2633-70 545,'0'0'612,"30"15"-562,5 26 20,17 15 42,3 26-79,-4 17 20,-5 24-20,-16 4 18,-15 11-22,-15-7 4,-9-9 11,-27-15-10,-5-21 1,-10-10-26,10-30 18,6-15-46,5-17 30,5-9-97,0-5-163,4 0-439</inkml:trace>
  <inkml:trace contextRef="#ctx0" brushRef="#br0" timeOffset="8953.0777">6478 223 332,'0'-19'380,"0"8"-193,-5 11 2,-20 5-44,-11 42-55,-4 19-44,-10 20-32,-12 25 44,-4 12-7,11 13 22,4 2-27,11-1 8,14-5-17,21-10-14,5-15-3,21-17-11,25-18 13,4-26-43,10-15 45,6-16-45,-4-15-3,-12 0-71,-15 0-142,-14-21-194</inkml:trace>
  <inkml:trace contextRef="#ctx0" brushRef="#br0" timeOffset="9688.4926">6680 869 666,'16'-31'513,"9"6"-460,11 1 65,10 2 7,9 22-95,-4 0-22,-5 16 7,-10 25-12,-22 10 7,-14 9-13,0-4 26,-35-5-16,-11-6 48,-4-4-17,4-14 27,5-8-23,16-8-20,14-8-10,11-3-12,0-3-3,16-19-78,9 7-18,0-5-250,1 10-63</inkml:trace>
  <inkml:trace contextRef="#ctx0" brushRef="#br0" timeOffset="9687.4926">6748 651 410,'3'0'434,"-3"5"-231,6 25-102,-6 21-26,5 15-16,0 11-12,6 19-3,-7-5-15,-4 0 3,0-9-20,0-16 24,0-15-45,0-21 27,0-14-42,0-16-99,0-11-169,-10-24-138</inkml:trace>
  <inkml:trace contextRef="#ctx0" brushRef="#br0" timeOffset="10593.724">7314 1012 1031,'0'-5'159,"0"5"48,0-11-126,21 1-49,14 5 7,1-5-24,-1 5-3,-4 5-27,-1 0 33,-10 0-80,-5 0-184,-9 0-167</inkml:trace>
  <inkml:trace contextRef="#ctx0" brushRef="#br0" timeOffset="10624.9864">7690 514 313,'0'0'339,"0"0"-50,4 6-138,-4 24-64,0 20-50,5 6 5,-5 15 29,5 5-50,-5 1 38,5-6-19,1-10 7,-1-16-8,0-5-12,-1-24-7,7-16-21,-1-10 5,10-36-13,5-4 30,6-17-34,0 2 31,-1 10-33,0 13 23,-5 16-13,1 16 6,-11 10-5,1 10 3,-11 27 8,-5 2-20,4 8 38,-4 2-35,0-2 28,0-11-27,0-7 12,5-8-2,0-16-25,6-5-114,-6 0-159,4-5-40</inkml:trace>
  <inkml:trace contextRef="#ctx0" brushRef="#br0" timeOffset="11406.1985">8499 789 319,'0'-11'258,"-14"6"-32,-7 5-102,-4 0 7,5 0-70,-10 24-10,-2 7-2,2 10 12,0 0-20,5 0 27,9-1-26,2-4 5,14-11-5,0-10-32,5-5-8,20-10-15,5 0 28,6-25-38,4-10 17,1-16-68,-5 1-5,-6-2-1,-10 12 61,-10 8 19,1 13 9,-7 8 30,-4 11 35,0 5 20,5 17-58,-5 9 8,0 7-38,5 9 19,0-1-19,-5-6-5,6-9 3,4-6-7,-6-15-4,7-10-99,-1 0-96,-5-21-106,5-14-213</inkml:trace>
  <inkml:trace contextRef="#ctx0" brushRef="#br0" timeOffset="11781.2322">8597 834 1447,'0'-10'83,"4"-6"76,27 5-96,8 3 24,7-3-95,10 6 35,-5 5-40,0 0 7,-11 0-52,-5 10-74,-14-10-227,-10 0-266</inkml:trace>
  <inkml:trace contextRef="#ctx0" brushRef="#br0" timeOffset="12156.2482">8819 6 717,'0'0'545,"5"0"-446,25 36-26,21 24 31,10 23-61,-1 18-22,-3 25 2,-12 12-13,-19 8 10,-26 8-27,0-13 43,-36-14-34,-20-16 33,-10-19-30,0-26 9,1-26-4,8-14-17,18-11-2,-2-15-66,16 0-112,4 0-378</inkml:trace>
  <inkml:trace contextRef="#ctx0" brushRef="#br0" timeOffset="11515.6237">8783 478 391,'5'0'274,"1"0"-145,-1 6-19,0 18 17,-1 12-47,-4 9 26,0 6-26,0 5 29,0 10-44,0-4-5,0-1-31,0-6-15,0-9-7,5-10-7,-5-16-3,6-15-74,-6-5-128,0 0-179,-6-5-341</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20.186"/>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-5-10 824,'0'-16'180,"0"10"-18,0 6 12,6 42-115,-1 18 7,5 27 5,-4 35 24,-2 25-40,1 21-3,-5 9-4,5 1-12,-5-5 5,0-26-30,5-25 18,-5-41-49,6-25 35,-6-36-39,0-20-1,5-20-37,-5-36-41,0-20-113,0-16-170</inkml:trace>
  <inkml:trace contextRef="#ctx0" brushRef="#br0" timeOffset="656.187">61 229 591,'-14'0'455,"8"0"-301,6-12 41,0-18-119,25 0-32,21-11-41,10 11 61,9 0-42,6 14 0,-4 16-9,-1 21-16,-21 34 7,-14 31-12,-22 16 30,-9 10-39,-30 1 46,-25-14-36,-16-11 26,-10-22-18,4-26 40,12-19 8,15-21-23,18 0 10,18-31-42,14-10 30,0 1-52,10-2 17,10 12-93,-4 4-109,-7 13-311</inkml:trace>
  <inkml:trace contextRef="#ctx0" brushRef="#br0" timeOffset="1578.0851">-369-68 896,'6'5'185,"-6"-5"46,14-8-112,11-27-56,11-23 21,10-12-23,14-17 0,2-4-31,9 9 19,-16 11-54,0 11 43,-9 15-54,-16 19 30,-9 10-26,-11 7 11,-5 2 1,0 7-7,-5 0 15,0 0-13,5 0 43,6 0-43,-2 16 37,12 10-27,15 15 20,4 4-19,5 6-5,17 4 1,-2-3-4,1-1 2,4 0-14,1-11 29,-9-5-65,-22-9-20,-5-6-215,-15-5-792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236FB1E-540E-444B-8476-0C2BD785FC77}" type="datetimeFigureOut">
              <a:rPr lang="en-US"/>
              <a:pPr/>
              <a:t>8/20/2018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803BC67-D9DA-184C-B368-4CEB9125E3B1}" type="slidenum">
              <a:rPr lang="en-US"/>
              <a:pPr/>
              <a:t>‹#›</a:t>
            </a:fld>
            <a:endParaRPr lang="en-US"/>
          </a:p>
        </p:txBody>
      </p:sp>
    </p:spTree>
    <p:extLst>
      <p:ext uri="{BB962C8B-B14F-4D97-AF65-F5344CB8AC3E}">
        <p14:creationId xmlns:p14="http://schemas.microsoft.com/office/powerpoint/2010/main" val="1321836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key elements</a:t>
            </a:r>
            <a:r>
              <a:rPr lang="en-US" baseline="0" dirty="0" smtClean="0"/>
              <a:t> of stratified sampling… it does help to reduce overall variability (meaning: variability from sample to sample, in terms of the mean of each sample).</a:t>
            </a:r>
            <a:endParaRPr lang="en-US" dirty="0"/>
          </a:p>
        </p:txBody>
      </p:sp>
      <p:sp>
        <p:nvSpPr>
          <p:cNvPr id="4" name="Slide Number Placeholder 3"/>
          <p:cNvSpPr>
            <a:spLocks noGrp="1"/>
          </p:cNvSpPr>
          <p:nvPr>
            <p:ph type="sldNum" sz="quarter" idx="10"/>
          </p:nvPr>
        </p:nvSpPr>
        <p:spPr/>
        <p:txBody>
          <a:bodyPr/>
          <a:lstStyle/>
          <a:p>
            <a:fld id="{3803BC67-D9DA-184C-B368-4CEB9125E3B1}" type="slidenum">
              <a:rPr lang="en-US" smtClean="0"/>
              <a:pPr/>
              <a:t>1</a:t>
            </a:fld>
            <a:endParaRPr lang="en-US"/>
          </a:p>
        </p:txBody>
      </p:sp>
    </p:spTree>
    <p:extLst>
      <p:ext uri="{BB962C8B-B14F-4D97-AF65-F5344CB8AC3E}">
        <p14:creationId xmlns:p14="http://schemas.microsoft.com/office/powerpoint/2010/main" val="34237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take a breather.  If you can get through these next few slides, it’ll make life a LOT easier next time.  But if not, just manage it next time on day 4.</a:t>
            </a:r>
            <a:endParaRPr lang="en-US" dirty="0"/>
          </a:p>
        </p:txBody>
      </p:sp>
      <p:sp>
        <p:nvSpPr>
          <p:cNvPr id="4" name="Slide Number Placeholder 3"/>
          <p:cNvSpPr>
            <a:spLocks noGrp="1"/>
          </p:cNvSpPr>
          <p:nvPr>
            <p:ph type="sldNum" sz="quarter" idx="10"/>
          </p:nvPr>
        </p:nvSpPr>
        <p:spPr/>
        <p:txBody>
          <a:bodyPr/>
          <a:lstStyle/>
          <a:p>
            <a:fld id="{3803BC67-D9DA-184C-B368-4CEB9125E3B1}" type="slidenum">
              <a:rPr lang="en-US" smtClean="0"/>
              <a:pPr/>
              <a:t>20</a:t>
            </a:fld>
            <a:endParaRPr lang="en-US"/>
          </a:p>
        </p:txBody>
      </p:sp>
    </p:spTree>
    <p:extLst>
      <p:ext uri="{BB962C8B-B14F-4D97-AF65-F5344CB8AC3E}">
        <p14:creationId xmlns:p14="http://schemas.microsoft.com/office/powerpoint/2010/main" val="77449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HUGE.</a:t>
            </a:r>
            <a:r>
              <a:rPr lang="en-US" baseline="0" dirty="0" smtClean="0"/>
              <a:t>  Put stars by this in your notes packet!!!</a:t>
            </a:r>
            <a:endParaRPr lang="en-US" dirty="0"/>
          </a:p>
        </p:txBody>
      </p:sp>
      <p:sp>
        <p:nvSpPr>
          <p:cNvPr id="4" name="Slide Number Placeholder 3"/>
          <p:cNvSpPr>
            <a:spLocks noGrp="1"/>
          </p:cNvSpPr>
          <p:nvPr>
            <p:ph type="sldNum" sz="quarter" idx="10"/>
          </p:nvPr>
        </p:nvSpPr>
        <p:spPr/>
        <p:txBody>
          <a:bodyPr/>
          <a:lstStyle/>
          <a:p>
            <a:fld id="{09AF4675-E9B6-4D4B-A95C-9831A7AD0D7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9387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 in statistics does not mean that you did anything</a:t>
            </a:r>
            <a:r>
              <a:rPr lang="en-US" baseline="0" dirty="0" smtClean="0"/>
              <a:t> wrong.  It just refers to natural sampling variability.</a:t>
            </a:r>
            <a:endParaRPr lang="en-US" dirty="0"/>
          </a:p>
        </p:txBody>
      </p:sp>
      <p:sp>
        <p:nvSpPr>
          <p:cNvPr id="4" name="Slide Number Placeholder 3"/>
          <p:cNvSpPr>
            <a:spLocks noGrp="1"/>
          </p:cNvSpPr>
          <p:nvPr>
            <p:ph type="sldNum" sz="quarter" idx="10"/>
          </p:nvPr>
        </p:nvSpPr>
        <p:spPr/>
        <p:txBody>
          <a:bodyPr/>
          <a:lstStyle/>
          <a:p>
            <a:fld id="{3803BC67-D9DA-184C-B368-4CEB9125E3B1}" type="slidenum">
              <a:rPr lang="en-US" smtClean="0"/>
              <a:pPr/>
              <a:t>3</a:t>
            </a:fld>
            <a:endParaRPr lang="en-US"/>
          </a:p>
        </p:txBody>
      </p:sp>
    </p:spTree>
    <p:extLst>
      <p:ext uri="{BB962C8B-B14F-4D97-AF65-F5344CB8AC3E}">
        <p14:creationId xmlns:p14="http://schemas.microsoft.com/office/powerpoint/2010/main" val="70631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 that we were aiming for the center of each target:</a:t>
            </a:r>
          </a:p>
          <a:p>
            <a:pPr marL="171450" indent="-171450">
              <a:buFontTx/>
              <a:buChar char="-"/>
            </a:pPr>
            <a:r>
              <a:rPr lang="en-US" dirty="0" smtClean="0"/>
              <a:t>Which of these have a problem with BIAS? (if they struggle… remind them that bias has to do with being OFF CENTER).</a:t>
            </a:r>
          </a:p>
          <a:p>
            <a:pPr marL="171450" indent="-171450">
              <a:buFontTx/>
              <a:buChar char="-"/>
            </a:pPr>
            <a:r>
              <a:rPr lang="en-US" dirty="0" smtClean="0"/>
              <a:t>Which of these have a problem with high</a:t>
            </a:r>
            <a:r>
              <a:rPr lang="en-US" baseline="0" dirty="0" smtClean="0"/>
              <a:t> VARIABILITY?</a:t>
            </a:r>
          </a:p>
          <a:p>
            <a:pPr marL="171450" indent="-171450">
              <a:buFontTx/>
              <a:buChar char="-"/>
            </a:pPr>
            <a:r>
              <a:rPr lang="en-US" baseline="0" dirty="0" smtClean="0"/>
              <a:t>Make sure you guys understand the difference.</a:t>
            </a:r>
            <a:endParaRPr lang="en-US" dirty="0"/>
          </a:p>
        </p:txBody>
      </p:sp>
      <p:sp>
        <p:nvSpPr>
          <p:cNvPr id="4" name="Slide Number Placeholder 3"/>
          <p:cNvSpPr>
            <a:spLocks noGrp="1"/>
          </p:cNvSpPr>
          <p:nvPr>
            <p:ph type="sldNum" sz="quarter" idx="10"/>
          </p:nvPr>
        </p:nvSpPr>
        <p:spPr/>
        <p:txBody>
          <a:bodyPr/>
          <a:lstStyle/>
          <a:p>
            <a:fld id="{3803BC67-D9DA-184C-B368-4CEB9125E3B1}" type="slidenum">
              <a:rPr lang="en-US" smtClean="0"/>
              <a:pPr/>
              <a:t>4</a:t>
            </a:fld>
            <a:endParaRPr lang="en-US"/>
          </a:p>
        </p:txBody>
      </p:sp>
    </p:spTree>
    <p:extLst>
      <p:ext uri="{BB962C8B-B14F-4D97-AF65-F5344CB8AC3E}">
        <p14:creationId xmlns:p14="http://schemas.microsoft.com/office/powerpoint/2010/main" val="35803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3BC67-D9DA-184C-B368-4CEB9125E3B1}" type="slidenum">
              <a:rPr lang="en-US" smtClean="0"/>
              <a:pPr/>
              <a:t>7</a:t>
            </a:fld>
            <a:endParaRPr lang="en-US"/>
          </a:p>
        </p:txBody>
      </p:sp>
    </p:spTree>
    <p:extLst>
      <p:ext uri="{BB962C8B-B14F-4D97-AF65-F5344CB8AC3E}">
        <p14:creationId xmlns:p14="http://schemas.microsoft.com/office/powerpoint/2010/main" val="134935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3BC67-D9DA-184C-B368-4CEB9125E3B1}" type="slidenum">
              <a:rPr lang="en-US" smtClean="0"/>
              <a:pPr/>
              <a:t>9</a:t>
            </a:fld>
            <a:endParaRPr lang="en-US"/>
          </a:p>
        </p:txBody>
      </p:sp>
    </p:spTree>
    <p:extLst>
      <p:ext uri="{BB962C8B-B14F-4D97-AF65-F5344CB8AC3E}">
        <p14:creationId xmlns:p14="http://schemas.microsoft.com/office/powerpoint/2010/main" val="315971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53 to 46 might not sound</a:t>
            </a:r>
            <a:r>
              <a:rPr lang="en-US" baseline="0" dirty="0" smtClean="0"/>
              <a:t> like a HUGE difference to some of you, but based on the sample sizes, this was big enough to be considered a STATISTICALLY SIGNIFICANT difference.  That’s a HUGE word, and in short, basically means that the difference likely had something to do with the question wording, and that it probably wasn’t just coincidence or chance.</a:t>
            </a:r>
            <a:endParaRPr lang="en-US" dirty="0"/>
          </a:p>
        </p:txBody>
      </p:sp>
      <p:sp>
        <p:nvSpPr>
          <p:cNvPr id="4" name="Slide Number Placeholder 3"/>
          <p:cNvSpPr>
            <a:spLocks noGrp="1"/>
          </p:cNvSpPr>
          <p:nvPr>
            <p:ph type="sldNum" sz="quarter" idx="10"/>
          </p:nvPr>
        </p:nvSpPr>
        <p:spPr/>
        <p:txBody>
          <a:bodyPr/>
          <a:lstStyle/>
          <a:p>
            <a:fld id="{3803BC67-D9DA-184C-B368-4CEB9125E3B1}" type="slidenum">
              <a:rPr lang="en-US" smtClean="0"/>
              <a:pPr/>
              <a:t>16</a:t>
            </a:fld>
            <a:endParaRPr lang="en-US"/>
          </a:p>
        </p:txBody>
      </p:sp>
    </p:spTree>
    <p:extLst>
      <p:ext uri="{BB962C8B-B14F-4D97-AF65-F5344CB8AC3E}">
        <p14:creationId xmlns:p14="http://schemas.microsoft.com/office/powerpoint/2010/main" val="161703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differences do you see? (kids seem to overlook the word “President”… but that’s a big one!)  If you’re trying to avoid bias, you want to avoid using words or</a:t>
            </a:r>
            <a:r>
              <a:rPr lang="en-US" baseline="0" dirty="0" smtClean="0"/>
              <a:t> phrases that stir up strong emotions…</a:t>
            </a:r>
            <a:endParaRPr lang="en-US" dirty="0"/>
          </a:p>
        </p:txBody>
      </p:sp>
      <p:sp>
        <p:nvSpPr>
          <p:cNvPr id="4" name="Slide Number Placeholder 3"/>
          <p:cNvSpPr>
            <a:spLocks noGrp="1"/>
          </p:cNvSpPr>
          <p:nvPr>
            <p:ph type="sldNum" sz="quarter" idx="10"/>
          </p:nvPr>
        </p:nvSpPr>
        <p:spPr/>
        <p:txBody>
          <a:bodyPr/>
          <a:lstStyle/>
          <a:p>
            <a:fld id="{3803BC67-D9DA-184C-B368-4CEB9125E3B1}" type="slidenum">
              <a:rPr lang="en-US" smtClean="0"/>
              <a:pPr/>
              <a:t>17</a:t>
            </a:fld>
            <a:endParaRPr lang="en-US"/>
          </a:p>
        </p:txBody>
      </p:sp>
    </p:spTree>
    <p:extLst>
      <p:ext uri="{BB962C8B-B14F-4D97-AF65-F5344CB8AC3E}">
        <p14:creationId xmlns:p14="http://schemas.microsoft.com/office/powerpoint/2010/main" val="13591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idiotic.  So… if</a:t>
            </a:r>
            <a:r>
              <a:rPr lang="en-US" baseline="0" dirty="0" smtClean="0"/>
              <a:t> you’re a statistician, you should be asking yourself, “How was the question worded?”</a:t>
            </a:r>
            <a:endParaRPr lang="en-US" dirty="0"/>
          </a:p>
        </p:txBody>
      </p:sp>
      <p:sp>
        <p:nvSpPr>
          <p:cNvPr id="4" name="Slide Number Placeholder 3"/>
          <p:cNvSpPr>
            <a:spLocks noGrp="1"/>
          </p:cNvSpPr>
          <p:nvPr>
            <p:ph type="sldNum" sz="quarter" idx="10"/>
          </p:nvPr>
        </p:nvSpPr>
        <p:spPr/>
        <p:txBody>
          <a:bodyPr/>
          <a:lstStyle/>
          <a:p>
            <a:fld id="{3803BC67-D9DA-184C-B368-4CEB9125E3B1}" type="slidenum">
              <a:rPr lang="en-US" smtClean="0"/>
              <a:pPr/>
              <a:t>18</a:t>
            </a:fld>
            <a:endParaRPr lang="en-US"/>
          </a:p>
        </p:txBody>
      </p:sp>
    </p:spTree>
    <p:extLst>
      <p:ext uri="{BB962C8B-B14F-4D97-AF65-F5344CB8AC3E}">
        <p14:creationId xmlns:p14="http://schemas.microsoft.com/office/powerpoint/2010/main" val="302224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hopefully now it makes sense.</a:t>
            </a:r>
            <a:endParaRPr lang="en-US" dirty="0"/>
          </a:p>
        </p:txBody>
      </p:sp>
      <p:sp>
        <p:nvSpPr>
          <p:cNvPr id="4" name="Slide Number Placeholder 3"/>
          <p:cNvSpPr>
            <a:spLocks noGrp="1"/>
          </p:cNvSpPr>
          <p:nvPr>
            <p:ph type="sldNum" sz="quarter" idx="10"/>
          </p:nvPr>
        </p:nvSpPr>
        <p:spPr/>
        <p:txBody>
          <a:bodyPr/>
          <a:lstStyle/>
          <a:p>
            <a:fld id="{3803BC67-D9DA-184C-B368-4CEB9125E3B1}" type="slidenum">
              <a:rPr lang="en-US" smtClean="0"/>
              <a:pPr/>
              <a:t>19</a:t>
            </a:fld>
            <a:endParaRPr lang="en-US"/>
          </a:p>
        </p:txBody>
      </p:sp>
    </p:spTree>
    <p:extLst>
      <p:ext uri="{BB962C8B-B14F-4D97-AF65-F5344CB8AC3E}">
        <p14:creationId xmlns:p14="http://schemas.microsoft.com/office/powerpoint/2010/main" val="324644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D719B7E-38EA-EF48-852F-D8695BCBB11D}" type="datetimeFigureOut">
              <a:rPr lang="en-US"/>
              <a:pPr/>
              <a:t>8/20/2018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02BC4F-C448-304D-ABF8-A7680AD3C77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C6F553-EF6F-7044-98AB-CCFF7FBCCE02}" type="datetimeFigureOut">
              <a:rPr lang="en-US"/>
              <a:pPr/>
              <a:t>8/20/2018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2173DD-0DC6-014D-A455-B15C534C0D5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7DDC6A-5147-2946-A30A-C8366EC03F38}" type="datetimeFigureOut">
              <a:rPr lang="en-US"/>
              <a:pPr/>
              <a:t>8/20/2018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B58174-304F-9942-BB66-0E8226DFDC1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FB24F1-5131-4692-9E53-47BE443F3A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8120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839856-CBBE-4529-81C3-A6622B60D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04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A10DB3-D120-4E97-8365-FE8128D93F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7346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C26207-059D-4374-A5CC-1A55F05B38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0721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CF16E99-C232-4388-BCE8-8B4A450E5F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3561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79CCC8-7B84-41BC-9FCE-3B325141D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9671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3A4E23F-E879-4CE8-B866-EEE994C8C8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756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9C1F98-54BE-4D39-9E00-42AC4722A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232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5FB0DD-0A61-DC45-BD47-19994866F87C}" type="datetimeFigureOut">
              <a:rPr lang="en-US"/>
              <a:pPr/>
              <a:t>8/20/2018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0342A3-4ED8-9E49-9548-43894EC5C5F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8BA6FE-4F84-4681-A1BE-FB5082593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9198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AD0BAF-6AB7-4736-98F0-5C998A2BBB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4273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6648A5-30D3-4052-AE33-A62912E95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7328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96B511-10C2-4D35-81EB-044D63028FDF}" type="slidenum">
              <a:rPr lang="en-US"/>
              <a:pPr>
                <a:defRPr/>
              </a:pPr>
              <a:t>‹#›</a:t>
            </a:fld>
            <a:endParaRPr lang="en-US"/>
          </a:p>
        </p:txBody>
      </p:sp>
    </p:spTree>
    <p:extLst>
      <p:ext uri="{BB962C8B-B14F-4D97-AF65-F5344CB8AC3E}">
        <p14:creationId xmlns:p14="http://schemas.microsoft.com/office/powerpoint/2010/main" val="2905200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BBD363-8DF0-4346-AB6A-66F6090EE8EA}" type="slidenum">
              <a:rPr lang="en-US"/>
              <a:pPr>
                <a:defRPr/>
              </a:pPr>
              <a:t>‹#›</a:t>
            </a:fld>
            <a:endParaRPr lang="en-US"/>
          </a:p>
        </p:txBody>
      </p:sp>
    </p:spTree>
    <p:extLst>
      <p:ext uri="{BB962C8B-B14F-4D97-AF65-F5344CB8AC3E}">
        <p14:creationId xmlns:p14="http://schemas.microsoft.com/office/powerpoint/2010/main" val="1235178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224DA-2291-4CFA-BD80-DD5798C358D5}" type="slidenum">
              <a:rPr lang="en-US"/>
              <a:pPr>
                <a:defRPr/>
              </a:pPr>
              <a:t>‹#›</a:t>
            </a:fld>
            <a:endParaRPr lang="en-US"/>
          </a:p>
        </p:txBody>
      </p:sp>
    </p:spTree>
    <p:extLst>
      <p:ext uri="{BB962C8B-B14F-4D97-AF65-F5344CB8AC3E}">
        <p14:creationId xmlns:p14="http://schemas.microsoft.com/office/powerpoint/2010/main" val="1269492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83F0B-09B4-4655-9980-E7A1413A6A8C}" type="slidenum">
              <a:rPr lang="en-US"/>
              <a:pPr>
                <a:defRPr/>
              </a:pPr>
              <a:t>‹#›</a:t>
            </a:fld>
            <a:endParaRPr lang="en-US"/>
          </a:p>
        </p:txBody>
      </p:sp>
    </p:spTree>
    <p:extLst>
      <p:ext uri="{BB962C8B-B14F-4D97-AF65-F5344CB8AC3E}">
        <p14:creationId xmlns:p14="http://schemas.microsoft.com/office/powerpoint/2010/main" val="1985520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32CB4B-C917-4EE3-848D-BAF29F74515F}" type="slidenum">
              <a:rPr lang="en-US"/>
              <a:pPr>
                <a:defRPr/>
              </a:pPr>
              <a:t>‹#›</a:t>
            </a:fld>
            <a:endParaRPr lang="en-US"/>
          </a:p>
        </p:txBody>
      </p:sp>
    </p:spTree>
    <p:extLst>
      <p:ext uri="{BB962C8B-B14F-4D97-AF65-F5344CB8AC3E}">
        <p14:creationId xmlns:p14="http://schemas.microsoft.com/office/powerpoint/2010/main" val="1597796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C8F7E9-7035-48AD-9F69-31CDCC314641}" type="slidenum">
              <a:rPr lang="en-US"/>
              <a:pPr>
                <a:defRPr/>
              </a:pPr>
              <a:t>‹#›</a:t>
            </a:fld>
            <a:endParaRPr lang="en-US"/>
          </a:p>
        </p:txBody>
      </p:sp>
    </p:spTree>
    <p:extLst>
      <p:ext uri="{BB962C8B-B14F-4D97-AF65-F5344CB8AC3E}">
        <p14:creationId xmlns:p14="http://schemas.microsoft.com/office/powerpoint/2010/main" val="2710870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6ACED2-9B35-475F-AE0E-7ED7E097E824}" type="slidenum">
              <a:rPr lang="en-US"/>
              <a:pPr>
                <a:defRPr/>
              </a:pPr>
              <a:t>‹#›</a:t>
            </a:fld>
            <a:endParaRPr lang="en-US"/>
          </a:p>
        </p:txBody>
      </p:sp>
    </p:spTree>
    <p:extLst>
      <p:ext uri="{BB962C8B-B14F-4D97-AF65-F5344CB8AC3E}">
        <p14:creationId xmlns:p14="http://schemas.microsoft.com/office/powerpoint/2010/main" val="157834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57F49F0-9B08-9043-9C82-3ECEE0691C2D}" type="datetimeFigureOut">
              <a:rPr lang="en-US"/>
              <a:pPr/>
              <a:t>8/20/2018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0526D26-6C5A-1F42-8852-BAD6872E9223}"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F7957-8F25-480E-848E-8822655071D3}" type="slidenum">
              <a:rPr lang="en-US"/>
              <a:pPr>
                <a:defRPr/>
              </a:pPr>
              <a:t>‹#›</a:t>
            </a:fld>
            <a:endParaRPr lang="en-US"/>
          </a:p>
        </p:txBody>
      </p:sp>
    </p:spTree>
    <p:extLst>
      <p:ext uri="{BB962C8B-B14F-4D97-AF65-F5344CB8AC3E}">
        <p14:creationId xmlns:p14="http://schemas.microsoft.com/office/powerpoint/2010/main" val="2232972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D78B4E-1BE3-4D5F-98E9-E1839C3D5D27}" type="slidenum">
              <a:rPr lang="en-US"/>
              <a:pPr>
                <a:defRPr/>
              </a:pPr>
              <a:t>‹#›</a:t>
            </a:fld>
            <a:endParaRPr lang="en-US"/>
          </a:p>
        </p:txBody>
      </p:sp>
    </p:spTree>
    <p:extLst>
      <p:ext uri="{BB962C8B-B14F-4D97-AF65-F5344CB8AC3E}">
        <p14:creationId xmlns:p14="http://schemas.microsoft.com/office/powerpoint/2010/main" val="1259133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3C3B2-2C6A-4B7E-BC58-B98B8BD090A2}" type="slidenum">
              <a:rPr lang="en-US"/>
              <a:pPr>
                <a:defRPr/>
              </a:pPr>
              <a:t>‹#›</a:t>
            </a:fld>
            <a:endParaRPr lang="en-US"/>
          </a:p>
        </p:txBody>
      </p:sp>
    </p:spTree>
    <p:extLst>
      <p:ext uri="{BB962C8B-B14F-4D97-AF65-F5344CB8AC3E}">
        <p14:creationId xmlns:p14="http://schemas.microsoft.com/office/powerpoint/2010/main" val="427122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D6DC3-FC1D-4BC2-BD27-33AC29AE2760}" type="slidenum">
              <a:rPr lang="en-US"/>
              <a:pPr>
                <a:defRPr/>
              </a:pPr>
              <a:t>‹#›</a:t>
            </a:fld>
            <a:endParaRPr lang="en-US"/>
          </a:p>
        </p:txBody>
      </p:sp>
    </p:spTree>
    <p:extLst>
      <p:ext uri="{BB962C8B-B14F-4D97-AF65-F5344CB8AC3E}">
        <p14:creationId xmlns:p14="http://schemas.microsoft.com/office/powerpoint/2010/main" val="3034472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96B511-10C2-4D35-81EB-044D63028FDF}" type="slidenum">
              <a:rPr lang="en-US"/>
              <a:pPr>
                <a:defRPr/>
              </a:pPr>
              <a:t>‹#›</a:t>
            </a:fld>
            <a:endParaRPr lang="en-US"/>
          </a:p>
        </p:txBody>
      </p:sp>
    </p:spTree>
    <p:extLst>
      <p:ext uri="{BB962C8B-B14F-4D97-AF65-F5344CB8AC3E}">
        <p14:creationId xmlns:p14="http://schemas.microsoft.com/office/powerpoint/2010/main" val="4260217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BBD363-8DF0-4346-AB6A-66F6090EE8EA}" type="slidenum">
              <a:rPr lang="en-US"/>
              <a:pPr>
                <a:defRPr/>
              </a:pPr>
              <a:t>‹#›</a:t>
            </a:fld>
            <a:endParaRPr lang="en-US"/>
          </a:p>
        </p:txBody>
      </p:sp>
    </p:spTree>
    <p:extLst>
      <p:ext uri="{BB962C8B-B14F-4D97-AF65-F5344CB8AC3E}">
        <p14:creationId xmlns:p14="http://schemas.microsoft.com/office/powerpoint/2010/main" val="1916938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224DA-2291-4CFA-BD80-DD5798C358D5}" type="slidenum">
              <a:rPr lang="en-US"/>
              <a:pPr>
                <a:defRPr/>
              </a:pPr>
              <a:t>‹#›</a:t>
            </a:fld>
            <a:endParaRPr lang="en-US"/>
          </a:p>
        </p:txBody>
      </p:sp>
    </p:spTree>
    <p:extLst>
      <p:ext uri="{BB962C8B-B14F-4D97-AF65-F5344CB8AC3E}">
        <p14:creationId xmlns:p14="http://schemas.microsoft.com/office/powerpoint/2010/main" val="1527827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83F0B-09B4-4655-9980-E7A1413A6A8C}" type="slidenum">
              <a:rPr lang="en-US"/>
              <a:pPr>
                <a:defRPr/>
              </a:pPr>
              <a:t>‹#›</a:t>
            </a:fld>
            <a:endParaRPr lang="en-US"/>
          </a:p>
        </p:txBody>
      </p:sp>
    </p:spTree>
    <p:extLst>
      <p:ext uri="{BB962C8B-B14F-4D97-AF65-F5344CB8AC3E}">
        <p14:creationId xmlns:p14="http://schemas.microsoft.com/office/powerpoint/2010/main" val="3300434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32CB4B-C917-4EE3-848D-BAF29F74515F}" type="slidenum">
              <a:rPr lang="en-US"/>
              <a:pPr>
                <a:defRPr/>
              </a:pPr>
              <a:t>‹#›</a:t>
            </a:fld>
            <a:endParaRPr lang="en-US"/>
          </a:p>
        </p:txBody>
      </p:sp>
    </p:spTree>
    <p:extLst>
      <p:ext uri="{BB962C8B-B14F-4D97-AF65-F5344CB8AC3E}">
        <p14:creationId xmlns:p14="http://schemas.microsoft.com/office/powerpoint/2010/main" val="1022764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C8F7E9-7035-48AD-9F69-31CDCC314641}" type="slidenum">
              <a:rPr lang="en-US"/>
              <a:pPr>
                <a:defRPr/>
              </a:pPr>
              <a:t>‹#›</a:t>
            </a:fld>
            <a:endParaRPr lang="en-US"/>
          </a:p>
        </p:txBody>
      </p:sp>
    </p:spTree>
    <p:extLst>
      <p:ext uri="{BB962C8B-B14F-4D97-AF65-F5344CB8AC3E}">
        <p14:creationId xmlns:p14="http://schemas.microsoft.com/office/powerpoint/2010/main" val="232759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D3EBD3C-00ED-2049-90D5-2E9B1AD58813}" type="datetimeFigureOut">
              <a:rPr lang="en-US"/>
              <a:pPr/>
              <a:t>8/20/2018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F130E09-24FE-104B-9FCC-53645EADF197}"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6ACED2-9B35-475F-AE0E-7ED7E097E824}" type="slidenum">
              <a:rPr lang="en-US"/>
              <a:pPr>
                <a:defRPr/>
              </a:pPr>
              <a:t>‹#›</a:t>
            </a:fld>
            <a:endParaRPr lang="en-US"/>
          </a:p>
        </p:txBody>
      </p:sp>
    </p:spTree>
    <p:extLst>
      <p:ext uri="{BB962C8B-B14F-4D97-AF65-F5344CB8AC3E}">
        <p14:creationId xmlns:p14="http://schemas.microsoft.com/office/powerpoint/2010/main" val="3287373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F7957-8F25-480E-848E-8822655071D3}" type="slidenum">
              <a:rPr lang="en-US"/>
              <a:pPr>
                <a:defRPr/>
              </a:pPr>
              <a:t>‹#›</a:t>
            </a:fld>
            <a:endParaRPr lang="en-US"/>
          </a:p>
        </p:txBody>
      </p:sp>
    </p:spTree>
    <p:extLst>
      <p:ext uri="{BB962C8B-B14F-4D97-AF65-F5344CB8AC3E}">
        <p14:creationId xmlns:p14="http://schemas.microsoft.com/office/powerpoint/2010/main" val="1677099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D78B4E-1BE3-4D5F-98E9-E1839C3D5D27}" type="slidenum">
              <a:rPr lang="en-US"/>
              <a:pPr>
                <a:defRPr/>
              </a:pPr>
              <a:t>‹#›</a:t>
            </a:fld>
            <a:endParaRPr lang="en-US"/>
          </a:p>
        </p:txBody>
      </p:sp>
    </p:spTree>
    <p:extLst>
      <p:ext uri="{BB962C8B-B14F-4D97-AF65-F5344CB8AC3E}">
        <p14:creationId xmlns:p14="http://schemas.microsoft.com/office/powerpoint/2010/main" val="1466762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3C3B2-2C6A-4B7E-BC58-B98B8BD090A2}" type="slidenum">
              <a:rPr lang="en-US"/>
              <a:pPr>
                <a:defRPr/>
              </a:pPr>
              <a:t>‹#›</a:t>
            </a:fld>
            <a:endParaRPr lang="en-US"/>
          </a:p>
        </p:txBody>
      </p:sp>
    </p:spTree>
    <p:extLst>
      <p:ext uri="{BB962C8B-B14F-4D97-AF65-F5344CB8AC3E}">
        <p14:creationId xmlns:p14="http://schemas.microsoft.com/office/powerpoint/2010/main" val="2970331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D6DC3-FC1D-4BC2-BD27-33AC29AE2760}" type="slidenum">
              <a:rPr lang="en-US"/>
              <a:pPr>
                <a:defRPr/>
              </a:pPr>
              <a:t>‹#›</a:t>
            </a:fld>
            <a:endParaRPr lang="en-US"/>
          </a:p>
        </p:txBody>
      </p:sp>
    </p:spTree>
    <p:extLst>
      <p:ext uri="{BB962C8B-B14F-4D97-AF65-F5344CB8AC3E}">
        <p14:creationId xmlns:p14="http://schemas.microsoft.com/office/powerpoint/2010/main" val="31618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FB24F1-5131-4692-9E53-47BE443F3A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3359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839856-CBBE-4529-81C3-A6622B60D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9807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A10DB3-D120-4E97-8365-FE8128D93F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7607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C26207-059D-4374-A5CC-1A55F05B38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0158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CF16E99-C232-4388-BCE8-8B4A450E5F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350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80A78B-DEC7-EB47-B064-D52B7555F824}" type="datetimeFigureOut">
              <a:rPr lang="en-US"/>
              <a:pPr/>
              <a:t>8/20/2018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8F2CD32-A274-F948-8581-E26C734EF067}"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79CCC8-7B84-41BC-9FCE-3B325141D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03736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3A4E23F-E879-4CE8-B866-EEE994C8C8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0736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9C1F98-54BE-4D39-9E00-42AC4722A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8919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8BA6FE-4F84-4681-A1BE-FB5082593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23499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AD0BAF-6AB7-4736-98F0-5C998A2BBB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36926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6648A5-30D3-4052-AE33-A62912E95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1851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solidFill>
                  <a:srgbClr val="FFFFFF"/>
                </a:solidFill>
              </a:defRPr>
            </a:lvl1pPr>
          </a:lstStyle>
          <a:p>
            <a:fld id="{F48C3A25-DB3A-47CD-935C-F650FD30E240}" type="datetimeFigureOut">
              <a:rPr lang="en-US"/>
              <a:pPr/>
              <a:t>8/20/2018</a:t>
            </a:fld>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26328FF7-84BB-432F-A2F5-66FB89415F3A}" type="slidenum">
              <a:rPr lang="en-US"/>
              <a:pPr/>
              <a:t>‹#›</a:t>
            </a:fld>
            <a:endParaRPr lang="en-US"/>
          </a:p>
        </p:txBody>
      </p:sp>
    </p:spTree>
    <p:extLst>
      <p:ext uri="{BB962C8B-B14F-4D97-AF65-F5344CB8AC3E}">
        <p14:creationId xmlns:p14="http://schemas.microsoft.com/office/powerpoint/2010/main" val="206196923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F71FBB-7EE0-4CCA-9D29-FA80A880B37F}" type="datetimeFigureOut">
              <a:rPr lang="en-US"/>
              <a:pPr/>
              <a:t>8/20/2018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171E1B-DFE1-4B33-B594-F0BEE9697687}" type="slidenum">
              <a:rPr lang="en-US"/>
              <a:pPr/>
              <a:t>‹#›</a:t>
            </a:fld>
            <a:endParaRPr lang="en-US"/>
          </a:p>
        </p:txBody>
      </p:sp>
    </p:spTree>
    <p:extLst>
      <p:ext uri="{BB962C8B-B14F-4D97-AF65-F5344CB8AC3E}">
        <p14:creationId xmlns:p14="http://schemas.microsoft.com/office/powerpoint/2010/main" val="38013892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fld id="{091375EF-7A30-42C6-A7E0-6273688CF49B}" type="datetimeFigureOut">
              <a:rPr lang="en-US"/>
              <a:pPr/>
              <a:t>8/20/2018</a:t>
            </a:fld>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513F858D-0665-4CCC-A61E-5E9613CC7B1C}" type="slidenum">
              <a:rPr lang="en-US"/>
              <a:pPr/>
              <a:t>‹#›</a:t>
            </a:fld>
            <a:endParaRPr lang="en-US"/>
          </a:p>
        </p:txBody>
      </p:sp>
    </p:spTree>
    <p:extLst>
      <p:ext uri="{BB962C8B-B14F-4D97-AF65-F5344CB8AC3E}">
        <p14:creationId xmlns:p14="http://schemas.microsoft.com/office/powerpoint/2010/main" val="330692634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9BD1A21-5249-4AB7-AD93-5638D4B3CE27}" type="datetimeFigureOut">
              <a:rPr lang="en-US"/>
              <a:pPr/>
              <a:t>8/20/2018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D07DAB2-2250-46B5-9703-2316B7950F98}" type="slidenum">
              <a:rPr lang="en-US"/>
              <a:pPr/>
              <a:t>‹#›</a:t>
            </a:fld>
            <a:endParaRPr lang="en-US"/>
          </a:p>
        </p:txBody>
      </p:sp>
    </p:spTree>
    <p:extLst>
      <p:ext uri="{BB962C8B-B14F-4D97-AF65-F5344CB8AC3E}">
        <p14:creationId xmlns:p14="http://schemas.microsoft.com/office/powerpoint/2010/main" val="32424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D0D601-C91B-E04B-8DC6-4ECAC9058348}" type="datetimeFigureOut">
              <a:rPr lang="en-US"/>
              <a:pPr/>
              <a:t>8/20/2018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84639AE-CAB9-ED42-851B-ED02925CC91C}"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02506B4-34BE-4D05-952D-999B246ABCAA}" type="datetimeFigureOut">
              <a:rPr lang="en-US"/>
              <a:pPr/>
              <a:t>8/20/2018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5E7E18B-79C6-4901-9FE2-A457EE6CD237}" type="slidenum">
              <a:rPr lang="en-US"/>
              <a:pPr/>
              <a:t>‹#›</a:t>
            </a:fld>
            <a:endParaRPr lang="en-US"/>
          </a:p>
        </p:txBody>
      </p:sp>
    </p:spTree>
    <p:extLst>
      <p:ext uri="{BB962C8B-B14F-4D97-AF65-F5344CB8AC3E}">
        <p14:creationId xmlns:p14="http://schemas.microsoft.com/office/powerpoint/2010/main" val="33327365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57CCACF-7297-4210-8302-E2542810F83A}" type="datetimeFigureOut">
              <a:rPr lang="en-US"/>
              <a:pPr/>
              <a:t>8/20/2018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9B75E75-9DD6-4376-9F57-6B30C5FE5EA3}" type="slidenum">
              <a:rPr lang="en-US"/>
              <a:pPr/>
              <a:t>‹#›</a:t>
            </a:fld>
            <a:endParaRPr lang="en-US"/>
          </a:p>
        </p:txBody>
      </p:sp>
    </p:spTree>
    <p:extLst>
      <p:ext uri="{BB962C8B-B14F-4D97-AF65-F5344CB8AC3E}">
        <p14:creationId xmlns:p14="http://schemas.microsoft.com/office/powerpoint/2010/main" val="30266240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56DD9F5-80C9-4C59-ACED-AE5D03CCFF4E}" type="datetimeFigureOut">
              <a:rPr lang="en-US"/>
              <a:pPr/>
              <a:t>8/20/2018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9B20F8-8CAA-4D36-8561-058737B9043B}" type="slidenum">
              <a:rPr lang="en-US"/>
              <a:pPr/>
              <a:t>‹#›</a:t>
            </a:fld>
            <a:endParaRPr lang="en-US"/>
          </a:p>
        </p:txBody>
      </p:sp>
    </p:spTree>
    <p:extLst>
      <p:ext uri="{BB962C8B-B14F-4D97-AF65-F5344CB8AC3E}">
        <p14:creationId xmlns:p14="http://schemas.microsoft.com/office/powerpoint/2010/main" val="632335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fld id="{634724D8-ECA1-4821-B943-ACCBA372EFC6}" type="datetimeFigureOut">
              <a:rPr lang="en-US"/>
              <a:pPr/>
              <a:t>8/20/2018</a:t>
            </a:fld>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9C801D85-38FF-4070-A674-981B7340CA3C}" type="slidenum">
              <a:rPr lang="en-US"/>
              <a:pPr/>
              <a:t>‹#›</a:t>
            </a:fld>
            <a:endParaRPr lang="en-US"/>
          </a:p>
        </p:txBody>
      </p:sp>
    </p:spTree>
    <p:extLst>
      <p:ext uri="{BB962C8B-B14F-4D97-AF65-F5344CB8AC3E}">
        <p14:creationId xmlns:p14="http://schemas.microsoft.com/office/powerpoint/2010/main" val="37443520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fld id="{5BF2B672-C2A0-4010-BA97-41B52204F068}" type="datetimeFigureOut">
              <a:rPr lang="en-US"/>
              <a:pPr/>
              <a:t>8/20/2018</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rgbClr val="BCBCBC"/>
                </a:solidFill>
              </a:defRPr>
            </a:lvl1pPr>
          </a:lstStyle>
          <a:p>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970A39CC-9F2E-497C-874D-219606344C7B}" type="slidenum">
              <a:rPr lang="en-US"/>
              <a:pPr/>
              <a:t>‹#›</a:t>
            </a:fld>
            <a:endParaRPr lang="en-US"/>
          </a:p>
        </p:txBody>
      </p:sp>
    </p:spTree>
    <p:extLst>
      <p:ext uri="{BB962C8B-B14F-4D97-AF65-F5344CB8AC3E}">
        <p14:creationId xmlns:p14="http://schemas.microsoft.com/office/powerpoint/2010/main" val="243351319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6CADF0-723D-408F-94F2-85460F3D0294}" type="datetimeFigureOut">
              <a:rPr lang="en-US"/>
              <a:pPr/>
              <a:t>8/20/2018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7AF84C-307D-489D-9C97-226F02CAFB13}" type="slidenum">
              <a:rPr lang="en-US"/>
              <a:pPr/>
              <a:t>‹#›</a:t>
            </a:fld>
            <a:endParaRPr lang="en-US"/>
          </a:p>
        </p:txBody>
      </p:sp>
    </p:spTree>
    <p:extLst>
      <p:ext uri="{BB962C8B-B14F-4D97-AF65-F5344CB8AC3E}">
        <p14:creationId xmlns:p14="http://schemas.microsoft.com/office/powerpoint/2010/main" val="9770959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6CF7AB94-4329-42D9-9AE6-4094DCF56FE8}" type="datetimeFigureOut">
              <a:rPr lang="en-US"/>
              <a:pPr/>
              <a:t>8/20/2018</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E58CE72-F6D3-474C-8086-C5ED9A96C11A}" type="slidenum">
              <a:rPr lang="en-US"/>
              <a:pPr/>
              <a:t>‹#›</a:t>
            </a:fld>
            <a:endParaRPr lang="en-US"/>
          </a:p>
        </p:txBody>
      </p:sp>
    </p:spTree>
    <p:extLst>
      <p:ext uri="{BB962C8B-B14F-4D97-AF65-F5344CB8AC3E}">
        <p14:creationId xmlns:p14="http://schemas.microsoft.com/office/powerpoint/2010/main" val="3207442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121C73C-4E5A-4D30-9AEC-B00946FDD3E5}" type="datetimeFigureOut">
              <a:rPr lang="en-US"/>
              <a:pPr/>
              <a:t>8/20/2018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DADA6FC-1E25-4D49-9251-165E13F6CDD9}" type="slidenum">
              <a:rPr lang="en-US"/>
              <a:pPr/>
              <a:t>‹#›</a:t>
            </a:fld>
            <a:endParaRPr lang="en-US"/>
          </a:p>
        </p:txBody>
      </p:sp>
    </p:spTree>
    <p:extLst>
      <p:ext uri="{BB962C8B-B14F-4D97-AF65-F5344CB8AC3E}">
        <p14:creationId xmlns:p14="http://schemas.microsoft.com/office/powerpoint/2010/main" val="263465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FB24F1-5131-4692-9E53-47BE443F3A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93137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839856-CBBE-4529-81C3-A6622B60D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531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2F7970-A33E-074E-B2BD-B47FB923FD2A}" type="datetimeFigureOut">
              <a:rPr lang="en-US"/>
              <a:pPr/>
              <a:t>8/20/2018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975088D-3251-6246-9360-BEA726BBD989}"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A10DB3-D120-4E97-8365-FE8128D93F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81029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C26207-059D-4374-A5CC-1A55F05B38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27807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CF16E99-C232-4388-BCE8-8B4A450E5F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7275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79CCC8-7B84-41BC-9FCE-3B325141D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761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3A4E23F-E879-4CE8-B866-EEE994C8C8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77732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9C1F98-54BE-4D39-9E00-42AC4722A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1337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8BA6FE-4F84-4681-A1BE-FB5082593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647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AD0BAF-6AB7-4736-98F0-5C998A2BBB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2212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6648A5-30D3-4052-AE33-A62912E95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487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BA9E9A8-23DA-114B-B5C6-0570532AF9FF}" type="datetimeFigureOut">
              <a:rPr lang="en-US"/>
              <a:pPr/>
              <a:t>8/20/2018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4448B7D-D746-A94B-9178-12A57686979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57492B1-734F-6E4B-8403-D0F116BAEA3E}" type="datetimeFigureOut">
              <a:rPr lang="en-US"/>
              <a:pPr/>
              <a:t>8/20/2018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2355D0C-E5F1-364A-8A5B-00EB3E23B8D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50000"/>
              </a:schemeClr>
            </a:gs>
            <a:gs pos="0">
              <a:schemeClr val="accent6">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B7DC25D-BE38-ED48-9583-ABE7819B233D}" type="datetimeFigureOut">
              <a:rPr lang="en-US"/>
              <a:pPr/>
              <a:t>8/20/2018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94DF886-3B2B-054C-BF98-300F95D87A4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5C08CE3-BFA2-484E-86B7-E5B7F9526B5F}" type="slidenum">
              <a:rPr lang="en-US" smtClean="0">
                <a:solidFill>
                  <a:srgbClr val="000000"/>
                </a:solidFill>
                <a:latin typeface="Times New Roman" pitchFamily="18" charset="0"/>
                <a:ea typeface="+mn-ea"/>
                <a:cs typeface="+mn-cs"/>
              </a:rPr>
              <a:pPr eaLnBrk="0" hangingPunct="0"/>
              <a:t>‹#›</a:t>
            </a:fld>
            <a:endParaRPr lang="en-US" smtClean="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345054954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defRPr>
            </a:lvl1pPr>
          </a:lstStyle>
          <a:p>
            <a:pPr>
              <a:defRPr/>
            </a:pPr>
            <a:endParaRPr lang="en-US">
              <a:ea typeface="+mn-ea"/>
              <a:cs typeface="+mn-cs"/>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a:defRPr/>
            </a:pPr>
            <a:endParaRPr lang="en-US">
              <a:ea typeface="+mn-ea"/>
              <a:cs typeface="+mn-cs"/>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defRPr>
            </a:lvl1pPr>
          </a:lstStyle>
          <a:p>
            <a:pPr>
              <a:defRPr/>
            </a:pPr>
            <a:fld id="{37245A68-526C-44BB-9392-1D03F2058F3A}" type="slidenum">
              <a:rPr lang="en-US">
                <a:ea typeface="+mn-ea"/>
                <a:cs typeface="+mn-cs"/>
              </a:rPr>
              <a:pPr>
                <a:defRPr/>
              </a:pPr>
              <a:t>‹#›</a:t>
            </a:fld>
            <a:endParaRPr lang="en-US">
              <a:ea typeface="+mn-ea"/>
              <a:cs typeface="+mn-cs"/>
            </a:endParaRPr>
          </a:p>
        </p:txBody>
      </p:sp>
    </p:spTree>
    <p:extLst>
      <p:ext uri="{BB962C8B-B14F-4D97-AF65-F5344CB8AC3E}">
        <p14:creationId xmlns:p14="http://schemas.microsoft.com/office/powerpoint/2010/main" val="641679519"/>
      </p:ext>
    </p:extLst>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defRPr>
            </a:lvl1pPr>
          </a:lstStyle>
          <a:p>
            <a:pPr>
              <a:defRPr/>
            </a:pPr>
            <a:endParaRPr lang="en-US">
              <a:ea typeface="+mn-ea"/>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a:defRPr/>
            </a:pPr>
            <a:endParaRPr lang="en-US">
              <a:ea typeface="+mn-ea"/>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defRPr>
            </a:lvl1pPr>
          </a:lstStyle>
          <a:p>
            <a:pPr>
              <a:defRPr/>
            </a:pPr>
            <a:fld id="{37245A68-526C-44BB-9392-1D03F2058F3A}" type="slidenum">
              <a:rPr lang="en-US">
                <a:ea typeface="+mn-ea"/>
              </a:rPr>
              <a:pPr>
                <a:defRPr/>
              </a:pPr>
              <a:t>‹#›</a:t>
            </a:fld>
            <a:endParaRPr lang="en-US">
              <a:ea typeface="+mn-ea"/>
            </a:endParaRPr>
          </a:p>
        </p:txBody>
      </p:sp>
    </p:spTree>
    <p:extLst>
      <p:ext uri="{BB962C8B-B14F-4D97-AF65-F5344CB8AC3E}">
        <p14:creationId xmlns:p14="http://schemas.microsoft.com/office/powerpoint/2010/main" val="19140695"/>
      </p:ext>
    </p:extLst>
  </p:cSld>
  <p:clrMap bg1="dk2" tx1="lt1" bg2="dk1"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latin typeface="Times New Roman" pitchFamily="18" charset="0"/>
              <a:ea typeface="+mn-e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latin typeface="Times New Roman" pitchFamily="18" charset="0"/>
              <a:ea typeface="+mn-ea"/>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5C08CE3-BFA2-484E-86B7-E5B7F9526B5F}" type="slidenum">
              <a:rPr lang="en-US" smtClean="0">
                <a:solidFill>
                  <a:srgbClr val="000000"/>
                </a:solidFill>
                <a:latin typeface="Times New Roman" pitchFamily="18" charset="0"/>
                <a:ea typeface="+mn-ea"/>
              </a:rPr>
              <a:pPr eaLnBrk="0" hangingPunct="0"/>
              <a:t>‹#›</a:t>
            </a:fld>
            <a:endParaRPr lang="en-US" smtClean="0">
              <a:solidFill>
                <a:srgbClr val="000000"/>
              </a:solidFill>
              <a:latin typeface="Times New Roman" pitchFamily="18" charset="0"/>
              <a:ea typeface="+mn-ea"/>
            </a:endParaRPr>
          </a:p>
        </p:txBody>
      </p:sp>
    </p:spTree>
    <p:extLst>
      <p:ext uri="{BB962C8B-B14F-4D97-AF65-F5344CB8AC3E}">
        <p14:creationId xmlns:p14="http://schemas.microsoft.com/office/powerpoint/2010/main" val="170076443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3F3F3F"/>
                </a:solidFill>
                <a:latin typeface="Corbel" pitchFamily="34" charset="0"/>
              </a:defRPr>
            </a:lvl1pPr>
          </a:lstStyle>
          <a:p>
            <a:fld id="{CB2AD68C-5A7E-404C-87C9-5DC4642F7035}" type="datetimeFigureOut">
              <a:rPr lang="en-US"/>
              <a:pPr/>
              <a:t>8/20/2018</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wrap="square" lIns="45720" tIns="45720" rIns="45720" bIns="0" numCol="1" anchor="b" anchorCtr="0" compatLnSpc="1">
            <a:prstTxWarp prst="textNoShape">
              <a:avLst/>
            </a:prstTxWarp>
          </a:bodyPr>
          <a:lstStyle>
            <a:lvl1pPr>
              <a:defRPr sz="1200">
                <a:solidFill>
                  <a:srgbClr val="3F3F3F"/>
                </a:solidFill>
                <a:latin typeface="Corbel" pitchFamily="34" charset="0"/>
              </a:defRPr>
            </a:lvl1pPr>
          </a:lstStyle>
          <a:p>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itchFamily="34" charset="0"/>
              </a:defRPr>
            </a:lvl1pPr>
          </a:lstStyle>
          <a:p>
            <a:fld id="{216E4EE8-020D-4187-9E25-FC69E0DAC147}" type="slidenum">
              <a:rPr lang="en-US"/>
              <a:pPr/>
              <a:t>‹#›</a:t>
            </a:fld>
            <a:endParaRPr lang="en-US"/>
          </a:p>
        </p:txBody>
      </p:sp>
    </p:spTree>
    <p:extLst>
      <p:ext uri="{BB962C8B-B14F-4D97-AF65-F5344CB8AC3E}">
        <p14:creationId xmlns:p14="http://schemas.microsoft.com/office/powerpoint/2010/main" val="383220668"/>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50000"/>
              </a:schemeClr>
            </a:gs>
            <a:gs pos="0">
              <a:schemeClr val="accent6">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latin typeface="Times New Roman" pitchFamily="18" charset="0"/>
              <a:ea typeface="+mn-e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latin typeface="Times New Roman" pitchFamily="18" charset="0"/>
              <a:ea typeface="+mn-ea"/>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5C08CE3-BFA2-484E-86B7-E5B7F9526B5F}" type="slidenum">
              <a:rPr lang="en-US" smtClean="0">
                <a:solidFill>
                  <a:srgbClr val="000000"/>
                </a:solidFill>
                <a:latin typeface="Times New Roman" pitchFamily="18" charset="0"/>
                <a:ea typeface="+mn-ea"/>
              </a:rPr>
              <a:pPr eaLnBrk="0" hangingPunct="0"/>
              <a:t>‹#›</a:t>
            </a:fld>
            <a:endParaRPr lang="en-US" smtClean="0">
              <a:solidFill>
                <a:srgbClr val="000000"/>
              </a:solidFill>
              <a:latin typeface="Times New Roman" pitchFamily="18" charset="0"/>
              <a:ea typeface="+mn-ea"/>
            </a:endParaRPr>
          </a:p>
        </p:txBody>
      </p:sp>
    </p:spTree>
    <p:extLst>
      <p:ext uri="{BB962C8B-B14F-4D97-AF65-F5344CB8AC3E}">
        <p14:creationId xmlns:p14="http://schemas.microsoft.com/office/powerpoint/2010/main" val="74688268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customXml" Target="../ink/ink6.xml"/><Relationship Id="rId18" Type="http://schemas.openxmlformats.org/officeDocument/2006/relationships/image" Target="../media/image13.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emf"/><Relationship Id="rId17" Type="http://schemas.openxmlformats.org/officeDocument/2006/relationships/customXml" Target="../ink/ink8.xml"/><Relationship Id="rId2" Type="http://schemas.openxmlformats.org/officeDocument/2006/relationships/slideLayout" Target="../slideLayouts/slideLayout2.xml"/><Relationship Id="rId16" Type="http://schemas.openxmlformats.org/officeDocument/2006/relationships/image" Target="../media/image12.emf"/><Relationship Id="rId1" Type="http://schemas.openxmlformats.org/officeDocument/2006/relationships/tags" Target="../tags/tag3.xml"/><Relationship Id="rId6" Type="http://schemas.openxmlformats.org/officeDocument/2006/relationships/image" Target="../media/image7.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customXml" Target="../ink/ink4.xml"/><Relationship Id="rId14" Type="http://schemas.openxmlformats.org/officeDocument/2006/relationships/image" Target="../media/image11.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6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762000"/>
            <a:ext cx="8839200" cy="5791200"/>
          </a:xfrm>
        </p:spPr>
        <p:txBody>
          <a:bodyPr/>
          <a:lstStyle/>
          <a:p>
            <a:pPr marL="455613" lvl="1">
              <a:buFont typeface="Arial" charset="0"/>
              <a:buChar char="•"/>
            </a:pPr>
            <a:r>
              <a:rPr lang="en-US" sz="3600" dirty="0" smtClean="0">
                <a:solidFill>
                  <a:schemeClr val="bg1"/>
                </a:solidFill>
                <a:effectLst>
                  <a:outerShdw blurRad="38100" dist="38100" dir="2700000" algn="tl">
                    <a:srgbClr val="000000">
                      <a:alpha val="43137"/>
                    </a:srgbClr>
                  </a:outerShdw>
                </a:effectLst>
                <a:latin typeface="Gotham Medium" pitchFamily="50" charset="0"/>
              </a:rPr>
              <a:t>STRATIFIED SAMPLING</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Gotham Medium" pitchFamily="50" charset="0"/>
              </a:rPr>
              <a:t>divide population into strata </a:t>
            </a:r>
            <a:br>
              <a:rPr lang="en-US" sz="2800" dirty="0" smtClean="0">
                <a:solidFill>
                  <a:schemeClr val="bg1"/>
                </a:solidFill>
                <a:effectLst>
                  <a:outerShdw blurRad="38100" dist="38100" dir="2700000" algn="tl">
                    <a:srgbClr val="000000">
                      <a:alpha val="43137"/>
                    </a:srgbClr>
                  </a:outerShdw>
                </a:effectLst>
                <a:latin typeface="Gotham Medium" pitchFamily="50" charset="0"/>
              </a:rPr>
            </a:br>
            <a:r>
              <a:rPr lang="en-US" sz="2800" dirty="0" smtClean="0">
                <a:solidFill>
                  <a:schemeClr val="bg1"/>
                </a:solidFill>
                <a:effectLst>
                  <a:outerShdw blurRad="38100" dist="38100" dir="2700000" algn="tl">
                    <a:srgbClr val="000000">
                      <a:alpha val="43137"/>
                    </a:srgbClr>
                  </a:outerShdw>
                </a:effectLst>
                <a:latin typeface="Gotham Medium" pitchFamily="50" charset="0"/>
              </a:rPr>
              <a:t>(homogenous layers, subpopulations)</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Gotham Medium" pitchFamily="50" charset="0"/>
              </a:rPr>
              <a:t>take SRS from each strata</a:t>
            </a:r>
          </a:p>
          <a:p>
            <a:pPr marL="912813" lvl="3" indent="-285750">
              <a:buFont typeface="Arial" charset="0"/>
              <a:buChar char="•"/>
            </a:pPr>
            <a:r>
              <a:rPr lang="en-US" sz="2800" dirty="0" smtClean="0">
                <a:solidFill>
                  <a:srgbClr val="FFFF00"/>
                </a:solidFill>
                <a:effectLst>
                  <a:outerShdw blurRad="38100" dist="38100" dir="2700000" algn="tl">
                    <a:srgbClr val="000000">
                      <a:alpha val="43137"/>
                    </a:srgbClr>
                  </a:outerShdw>
                </a:effectLst>
                <a:latin typeface="Gotham Medium" pitchFamily="50" charset="0"/>
              </a:rPr>
              <a:t>reduces overall variability (spread)</a:t>
            </a:r>
          </a:p>
          <a:p>
            <a:pPr marL="912813" lvl="3" indent="-285750">
              <a:buFont typeface="Arial" charset="0"/>
              <a:buChar char="•"/>
            </a:pPr>
            <a:r>
              <a:rPr lang="en-US" sz="3600" u="sng" dirty="0" smtClean="0">
                <a:solidFill>
                  <a:srgbClr val="FFFF00"/>
                </a:solidFill>
                <a:effectLst>
                  <a:outerShdw blurRad="38100" dist="38100" dir="2700000" algn="tl">
                    <a:srgbClr val="000000">
                      <a:alpha val="43137"/>
                    </a:srgbClr>
                  </a:outerShdw>
                </a:effectLst>
                <a:latin typeface="Gotham Black" pitchFamily="50" charset="0"/>
              </a:rPr>
              <a:t>guarantees</a:t>
            </a:r>
            <a:r>
              <a:rPr lang="en-US" sz="3600" dirty="0" smtClean="0">
                <a:solidFill>
                  <a:srgbClr val="FFFF00"/>
                </a:solidFill>
                <a:effectLst>
                  <a:outerShdw blurRad="38100" dist="38100" dir="2700000" algn="tl">
                    <a:srgbClr val="000000">
                      <a:alpha val="43137"/>
                    </a:srgbClr>
                  </a:outerShdw>
                </a:effectLst>
                <a:latin typeface="Gotham Medium" pitchFamily="50" charset="0"/>
              </a:rPr>
              <a:t> </a:t>
            </a:r>
            <a:r>
              <a:rPr lang="en-US" sz="2800" dirty="0" smtClean="0">
                <a:solidFill>
                  <a:srgbClr val="FFFF00"/>
                </a:solidFill>
                <a:effectLst>
                  <a:outerShdw blurRad="38100" dist="38100" dir="2700000" algn="tl">
                    <a:srgbClr val="000000">
                      <a:alpha val="43137"/>
                    </a:srgbClr>
                  </a:outerShdw>
                </a:effectLst>
                <a:latin typeface="Gotham Medium" pitchFamily="50" charset="0"/>
              </a:rPr>
              <a:t>that each group is represented in the sample</a:t>
            </a:r>
          </a:p>
        </p:txBody>
      </p:sp>
      <p:sp>
        <p:nvSpPr>
          <p:cNvPr id="3" name="Rectangle 2"/>
          <p:cNvSpPr/>
          <p:nvPr/>
        </p:nvSpPr>
        <p:spPr>
          <a:xfrm>
            <a:off x="76200" y="115674"/>
            <a:ext cx="8763000" cy="523220"/>
          </a:xfrm>
          <a:prstGeom prst="rect">
            <a:avLst/>
          </a:prstGeom>
        </p:spPr>
        <p:txBody>
          <a:bodyPr wrap="square">
            <a:spAutoFit/>
          </a:bodyPr>
          <a:lstStyle/>
          <a:p>
            <a:pPr marL="0" lvl="1">
              <a:buFontTx/>
              <a:buNone/>
            </a:pPr>
            <a:r>
              <a:rPr lang="en-US" sz="2800" dirty="0" smtClean="0">
                <a:solidFill>
                  <a:schemeClr val="bg1">
                    <a:lumMod val="85000"/>
                  </a:schemeClr>
                </a:solidFill>
                <a:effectLst>
                  <a:outerShdw blurRad="38100" dist="38100" dir="2700000" algn="tl">
                    <a:srgbClr val="000000">
                      <a:alpha val="43137"/>
                    </a:srgbClr>
                  </a:outerShdw>
                </a:effectLst>
                <a:latin typeface="Gotham Black" pitchFamily="50" charset="0"/>
              </a:rPr>
              <a:t>ADDITIONAL NOTES ABOUT STRATIFIED…</a:t>
            </a:r>
            <a:endParaRPr lang="en-US" sz="2800" dirty="0">
              <a:solidFill>
                <a:schemeClr val="bg1">
                  <a:lumMod val="85000"/>
                </a:schemeClr>
              </a:solidFill>
              <a:effectLst>
                <a:outerShdw blurRad="38100" dist="38100" dir="2700000" algn="tl">
                  <a:srgbClr val="000000">
                    <a:alpha val="43137"/>
                  </a:srgbClr>
                </a:outerShdw>
              </a:effectLst>
              <a:latin typeface="Gotham Black" pitchFamily="50" charset="0"/>
            </a:endParaRPr>
          </a:p>
        </p:txBody>
      </p:sp>
    </p:spTree>
    <p:custDataLst>
      <p:tags r:id="rId1"/>
    </p:custDataLst>
    <p:extLst>
      <p:ext uri="{BB962C8B-B14F-4D97-AF65-F5344CB8AC3E}">
        <p14:creationId xmlns:p14="http://schemas.microsoft.com/office/powerpoint/2010/main" val="186809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14">
                                            <p:txEl>
                                              <p:pRg st="3" end="3"/>
                                            </p:txEl>
                                          </p:spTgt>
                                        </p:tgtEl>
                                        <p:attrNameLst>
                                          <p:attrName>style.visibility</p:attrName>
                                        </p:attrNameLst>
                                      </p:cBhvr>
                                      <p:to>
                                        <p:strVal val="visible"/>
                                      </p:to>
                                    </p:set>
                                    <p:animEffect transition="in" filter="wipe(left)">
                                      <p:cBhvr>
                                        <p:cTn id="7" dur="500"/>
                                        <p:tgtEl>
                                          <p:spTgt spid="1331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14">
                                            <p:txEl>
                                              <p:pRg st="4" end="4"/>
                                            </p:txEl>
                                          </p:spTgt>
                                        </p:tgtEl>
                                        <p:attrNameLst>
                                          <p:attrName>style.visibility</p:attrName>
                                        </p:attrNameLst>
                                      </p:cBhvr>
                                      <p:to>
                                        <p:strVal val="visible"/>
                                      </p:to>
                                    </p:set>
                                    <p:animEffect transition="in" filter="wipe(left)">
                                      <p:cBhvr>
                                        <p:cTn id="12"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798525"/>
            <a:ext cx="8305800" cy="992187"/>
          </a:xfrm>
        </p:spPr>
        <p:txBody>
          <a:bodyPr/>
          <a:lstStyle/>
          <a:p>
            <a:r>
              <a:rPr lang="en-US" sz="3200" dirty="0" smtClean="0">
                <a:solidFill>
                  <a:schemeClr val="bg1"/>
                </a:solidFill>
                <a:latin typeface="Gotham Black" pitchFamily="50" charset="0"/>
              </a:rPr>
              <a:t>A new poll conducted by Gallup…</a:t>
            </a:r>
          </a:p>
        </p:txBody>
      </p:sp>
      <p:sp>
        <p:nvSpPr>
          <p:cNvPr id="62467" name="Rectangle 3"/>
          <p:cNvSpPr>
            <a:spLocks noGrp="1" noChangeArrowheads="1"/>
          </p:cNvSpPr>
          <p:nvPr>
            <p:ph type="body" idx="1"/>
          </p:nvPr>
        </p:nvSpPr>
        <p:spPr>
          <a:xfrm>
            <a:off x="304800" y="1905000"/>
            <a:ext cx="8294688" cy="2590800"/>
          </a:xfrm>
        </p:spPr>
        <p:txBody>
          <a:bodyPr/>
          <a:lstStyle/>
          <a:p>
            <a:r>
              <a:rPr lang="en-US" dirty="0" smtClean="0">
                <a:solidFill>
                  <a:srgbClr val="FFFF00"/>
                </a:solidFill>
                <a:latin typeface="Adelle Rg" pitchFamily="50" charset="0"/>
              </a:rPr>
              <a:t>Using a random sampling method, </a:t>
            </a:r>
          </a:p>
          <a:p>
            <a:pPr>
              <a:buFontTx/>
              <a:buNone/>
            </a:pPr>
            <a:endParaRPr lang="en-US" dirty="0" smtClean="0">
              <a:solidFill>
                <a:srgbClr val="FFFF00"/>
              </a:solidFill>
              <a:latin typeface="Adelle Rg" pitchFamily="50" charset="0"/>
            </a:endParaRPr>
          </a:p>
          <a:p>
            <a:r>
              <a:rPr lang="en-US" dirty="0" smtClean="0">
                <a:solidFill>
                  <a:srgbClr val="FFFF00"/>
                </a:solidFill>
                <a:latin typeface="Adelle Rg" pitchFamily="50" charset="0"/>
              </a:rPr>
              <a:t>Gallup found that about </a:t>
            </a:r>
            <a:r>
              <a:rPr lang="en-US" sz="4000" dirty="0" smtClean="0">
                <a:solidFill>
                  <a:srgbClr val="FFFF00"/>
                </a:solidFill>
                <a:effectLst>
                  <a:outerShdw blurRad="38100" dist="38100" dir="2700000" algn="tl">
                    <a:srgbClr val="000000">
                      <a:alpha val="43137"/>
                    </a:srgbClr>
                  </a:outerShdw>
                </a:effectLst>
                <a:latin typeface="Gotham Black" pitchFamily="50" charset="0"/>
              </a:rPr>
              <a:t>90%</a:t>
            </a:r>
            <a:r>
              <a:rPr lang="en-US" dirty="0" smtClean="0">
                <a:solidFill>
                  <a:srgbClr val="FFFF00"/>
                </a:solidFill>
                <a:latin typeface="Adelle Rg" pitchFamily="50" charset="0"/>
              </a:rPr>
              <a:t> of parents were actually happy with their decision to have children.</a:t>
            </a:r>
          </a:p>
        </p:txBody>
      </p:sp>
    </p:spTree>
    <p:custDataLst>
      <p:tags r:id="rId1"/>
    </p:custDataLst>
    <p:extLst>
      <p:ext uri="{BB962C8B-B14F-4D97-AF65-F5344CB8AC3E}">
        <p14:creationId xmlns:p14="http://schemas.microsoft.com/office/powerpoint/2010/main" val="113530484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blinds(horizontal)">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blinds(horizontal)">
                                      <p:cBhvr>
                                        <p:cTn id="12"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228600"/>
            <a:ext cx="8839200" cy="1143000"/>
          </a:xfrm>
        </p:spPr>
        <p:txBody>
          <a:bodyPr/>
          <a:lstStyle/>
          <a:p>
            <a:pPr>
              <a:defRPr/>
            </a:pPr>
            <a:r>
              <a:rPr lang="en-US" sz="6000" b="1" dirty="0" smtClean="0">
                <a:solidFill>
                  <a:srgbClr val="FFFF66"/>
                </a:solidFill>
                <a:effectLst>
                  <a:outerShdw blurRad="38100" dist="38100" dir="2700000" algn="tl">
                    <a:srgbClr val="000000"/>
                  </a:outerShdw>
                </a:effectLst>
                <a:latin typeface="Comic Sans MS" pitchFamily="66" charset="0"/>
              </a:rPr>
              <a:t>Voluntary response</a:t>
            </a:r>
          </a:p>
        </p:txBody>
      </p:sp>
      <p:sp>
        <p:nvSpPr>
          <p:cNvPr id="38915" name="Rectangle 3"/>
          <p:cNvSpPr>
            <a:spLocks noGrp="1" noChangeArrowheads="1"/>
          </p:cNvSpPr>
          <p:nvPr>
            <p:ph type="body" idx="4294967295"/>
          </p:nvPr>
        </p:nvSpPr>
        <p:spPr>
          <a:xfrm>
            <a:off x="685800" y="1752600"/>
            <a:ext cx="8229600" cy="4114800"/>
          </a:xfrm>
        </p:spPr>
        <p:txBody>
          <a:bodyPr/>
          <a:lstStyle/>
          <a:p>
            <a:pPr>
              <a:defRPr/>
            </a:pPr>
            <a:r>
              <a:rPr lang="en-US" sz="5200" smtClean="0">
                <a:solidFill>
                  <a:srgbClr val="00FF00"/>
                </a:solidFill>
                <a:effectLst>
                  <a:outerShdw blurRad="38100" dist="38100" dir="2700000" algn="tl">
                    <a:srgbClr val="000000"/>
                  </a:outerShdw>
                </a:effectLst>
                <a:latin typeface="Comic Sans MS" pitchFamily="66" charset="0"/>
              </a:rPr>
              <a:t>People chose to respond </a:t>
            </a:r>
          </a:p>
          <a:p>
            <a:pPr>
              <a:defRPr/>
            </a:pPr>
            <a:r>
              <a:rPr lang="en-US" sz="5200" smtClean="0">
                <a:solidFill>
                  <a:srgbClr val="00FF00"/>
                </a:solidFill>
                <a:effectLst>
                  <a:outerShdw blurRad="38100" dist="38100" dir="2700000" algn="tl">
                    <a:srgbClr val="000000"/>
                  </a:outerShdw>
                </a:effectLst>
                <a:latin typeface="Comic Sans MS" pitchFamily="66" charset="0"/>
              </a:rPr>
              <a:t>Usually only people with very strong opinions respond</a:t>
            </a:r>
          </a:p>
        </p:txBody>
      </p:sp>
      <p:sp>
        <p:nvSpPr>
          <p:cNvPr id="38917" name="AutoShape 5"/>
          <p:cNvSpPr>
            <a:spLocks noChangeArrowheads="1"/>
          </p:cNvSpPr>
          <p:nvPr/>
        </p:nvSpPr>
        <p:spPr bwMode="auto">
          <a:xfrm>
            <a:off x="1143000" y="2057400"/>
            <a:ext cx="6477000" cy="3733800"/>
          </a:xfrm>
          <a:prstGeom prst="wedgeRoundRectCallout">
            <a:avLst>
              <a:gd name="adj1" fmla="val -7157"/>
              <a:gd name="adj2" fmla="val -69602"/>
              <a:gd name="adj3" fmla="val 16667"/>
            </a:avLst>
          </a:prstGeom>
          <a:solidFill>
            <a:schemeClr val="hlink"/>
          </a:solidFill>
          <a:ln w="9525">
            <a:solidFill>
              <a:schemeClr val="tx1"/>
            </a:solidFill>
            <a:miter lim="800000"/>
            <a:headEnd/>
            <a:tailEnd/>
          </a:ln>
        </p:spPr>
        <p:txBody>
          <a:bodyPr/>
          <a:lstStyle/>
          <a:p>
            <a:pPr algn="ctr" eaLnBrk="0" hangingPunct="0"/>
            <a:r>
              <a:rPr lang="en-US" sz="4000" b="1" dirty="0" smtClean="0">
                <a:solidFill>
                  <a:srgbClr val="3333CC"/>
                </a:solidFill>
                <a:latin typeface="Comic Sans MS" pitchFamily="66" charset="0"/>
                <a:ea typeface="+mn-ea"/>
                <a:cs typeface="+mn-cs"/>
              </a:rPr>
              <a:t>Remember – the way to determine voluntary response is:</a:t>
            </a:r>
          </a:p>
          <a:p>
            <a:pPr algn="ctr" eaLnBrk="0" hangingPunct="0"/>
            <a:endParaRPr lang="en-US" sz="5000" b="1" dirty="0" smtClean="0">
              <a:solidFill>
                <a:srgbClr val="FF33CC"/>
              </a:solidFill>
              <a:latin typeface="Comic Sans MS" pitchFamily="66" charset="0"/>
              <a:ea typeface="+mn-ea"/>
              <a:cs typeface="+mn-cs"/>
            </a:endParaRPr>
          </a:p>
          <a:p>
            <a:pPr algn="ctr" eaLnBrk="0" hangingPunct="0"/>
            <a:r>
              <a:rPr lang="en-US" sz="5000" b="1" dirty="0" smtClean="0">
                <a:solidFill>
                  <a:srgbClr val="FF33CC"/>
                </a:solidFill>
                <a:latin typeface="Comic Sans MS" pitchFamily="66" charset="0"/>
                <a:ea typeface="+mn-ea"/>
                <a:cs typeface="+mn-cs"/>
              </a:rPr>
              <a:t>Self-selection!!</a:t>
            </a:r>
          </a:p>
        </p:txBody>
      </p:sp>
    </p:spTree>
    <p:custDataLst>
      <p:tags r:id="rId1"/>
    </p:custDataLst>
    <p:extLst>
      <p:ext uri="{BB962C8B-B14F-4D97-AF65-F5344CB8AC3E}">
        <p14:creationId xmlns:p14="http://schemas.microsoft.com/office/powerpoint/2010/main" val="2961456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sz="6000" b="1" dirty="0" smtClean="0">
                <a:solidFill>
                  <a:srgbClr val="FFFF66"/>
                </a:solidFill>
                <a:effectLst>
                  <a:outerShdw blurRad="38100" dist="38100" dir="2700000" algn="tl">
                    <a:srgbClr val="000000"/>
                  </a:outerShdw>
                </a:effectLst>
                <a:latin typeface="Comic Sans MS" pitchFamily="66" charset="0"/>
              </a:rPr>
              <a:t>Convenience sampling</a:t>
            </a:r>
          </a:p>
        </p:txBody>
      </p:sp>
      <p:sp>
        <p:nvSpPr>
          <p:cNvPr id="40963" name="Rectangle 3"/>
          <p:cNvSpPr>
            <a:spLocks noGrp="1" noChangeArrowheads="1"/>
          </p:cNvSpPr>
          <p:nvPr>
            <p:ph type="body" idx="4294967295"/>
          </p:nvPr>
        </p:nvSpPr>
        <p:spPr>
          <a:xfrm>
            <a:off x="1714501" y="2667000"/>
            <a:ext cx="5886450" cy="4114800"/>
          </a:xfrm>
        </p:spPr>
        <p:txBody>
          <a:bodyPr/>
          <a:lstStyle/>
          <a:p>
            <a:pPr>
              <a:defRPr/>
            </a:pPr>
            <a:r>
              <a:rPr lang="en-US" sz="5400" dirty="0" smtClean="0">
                <a:solidFill>
                  <a:srgbClr val="00FF00"/>
                </a:solidFill>
                <a:effectLst>
                  <a:outerShdw blurRad="38100" dist="38100" dir="2700000" algn="tl">
                    <a:srgbClr val="000000"/>
                  </a:outerShdw>
                </a:effectLst>
                <a:latin typeface="Comic Sans MS" pitchFamily="66" charset="0"/>
              </a:rPr>
              <a:t>Ask people who are easy to ask</a:t>
            </a:r>
          </a:p>
        </p:txBody>
      </p:sp>
    </p:spTree>
    <p:custDataLst>
      <p:tags r:id="rId1"/>
    </p:custDataLst>
    <p:extLst>
      <p:ext uri="{BB962C8B-B14F-4D97-AF65-F5344CB8AC3E}">
        <p14:creationId xmlns:p14="http://schemas.microsoft.com/office/powerpoint/2010/main" val="268792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z="8000" b="1" dirty="0" err="1" smtClean="0">
                <a:solidFill>
                  <a:srgbClr val="FFFF66"/>
                </a:solidFill>
                <a:effectLst>
                  <a:outerShdw blurRad="38100" dist="38100" dir="2700000" algn="tl">
                    <a:srgbClr val="000000"/>
                  </a:outerShdw>
                </a:effectLst>
                <a:latin typeface="Comic Sans MS" pitchFamily="66" charset="0"/>
              </a:rPr>
              <a:t>Undercoverage</a:t>
            </a:r>
            <a:endParaRPr lang="en-US" sz="8000" b="1" dirty="0" smtClean="0">
              <a:solidFill>
                <a:srgbClr val="FFFF66"/>
              </a:solidFill>
              <a:effectLst>
                <a:outerShdw blurRad="38100" dist="38100" dir="2700000" algn="tl">
                  <a:srgbClr val="000000"/>
                </a:outerShdw>
              </a:effectLst>
              <a:latin typeface="Comic Sans MS" pitchFamily="66" charset="0"/>
            </a:endParaRPr>
          </a:p>
        </p:txBody>
      </p:sp>
      <p:sp>
        <p:nvSpPr>
          <p:cNvPr id="43011" name="Rectangle 3"/>
          <p:cNvSpPr>
            <a:spLocks noGrp="1" noChangeArrowheads="1"/>
          </p:cNvSpPr>
          <p:nvPr>
            <p:ph type="body" idx="4294967295"/>
          </p:nvPr>
        </p:nvSpPr>
        <p:spPr/>
        <p:txBody>
          <a:bodyPr/>
          <a:lstStyle/>
          <a:p>
            <a:pPr>
              <a:defRPr/>
            </a:pPr>
            <a:r>
              <a:rPr lang="en-US" sz="6000" smtClean="0">
                <a:solidFill>
                  <a:srgbClr val="00FF00"/>
                </a:solidFill>
                <a:effectLst>
                  <a:outerShdw blurRad="38100" dist="38100" dir="2700000" algn="tl">
                    <a:srgbClr val="000000"/>
                  </a:outerShdw>
                </a:effectLst>
                <a:latin typeface="Comic Sans MS" pitchFamily="66" charset="0"/>
              </a:rPr>
              <a:t>some groups of population are left out of the sampling process</a:t>
            </a:r>
          </a:p>
        </p:txBody>
      </p:sp>
    </p:spTree>
    <p:custDataLst>
      <p:tags r:id="rId1"/>
    </p:custDataLst>
    <p:extLst>
      <p:ext uri="{BB962C8B-B14F-4D97-AF65-F5344CB8AC3E}">
        <p14:creationId xmlns:p14="http://schemas.microsoft.com/office/powerpoint/2010/main" val="2733621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971800"/>
            <a:ext cx="8686800" cy="838200"/>
          </a:xfrm>
        </p:spPr>
        <p:txBody>
          <a:bodyPr/>
          <a:lstStyle/>
          <a:p>
            <a:pPr algn="ctr">
              <a:buFontTx/>
              <a:buNone/>
              <a:defRPr/>
            </a:pPr>
            <a:r>
              <a:rPr lang="en-US" sz="3600" b="1" dirty="0" smtClean="0">
                <a:solidFill>
                  <a:srgbClr val="FFFF00"/>
                </a:solidFill>
                <a:effectLst>
                  <a:outerShdw blurRad="38100" dist="38100" dir="2700000" algn="tl">
                    <a:srgbClr val="000000">
                      <a:alpha val="43137"/>
                    </a:srgbClr>
                  </a:outerShdw>
                </a:effectLst>
                <a:latin typeface="Comic Sans MS" pitchFamily="66" charset="0"/>
              </a:rPr>
              <a:t>Bias through wording of a question</a:t>
            </a:r>
            <a:endParaRPr lang="en-US" sz="3600" b="1" dirty="0">
              <a:solidFill>
                <a:srgbClr val="FFFF00"/>
              </a:solidFill>
              <a:effectLst>
                <a:outerShdw blurRad="38100" dist="38100" dir="2700000" algn="tl">
                  <a:srgbClr val="000000">
                    <a:alpha val="43137"/>
                  </a:srgbClr>
                </a:outerShdw>
              </a:effectLst>
              <a:latin typeface="Comic Sans MS" pitchFamily="66" charset="0"/>
            </a:endParaRPr>
          </a:p>
        </p:txBody>
      </p:sp>
    </p:spTree>
    <p:custDataLst>
      <p:tags r:id="rId1"/>
    </p:custDataLst>
    <p:extLst>
      <p:ext uri="{BB962C8B-B14F-4D97-AF65-F5344CB8AC3E}">
        <p14:creationId xmlns:p14="http://schemas.microsoft.com/office/powerpoint/2010/main" val="799465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chemeClr val="accent6">
              <a:lumMod val="50000"/>
            </a:schemeClr>
          </a:solidFill>
        </p:spPr>
        <p:txBody>
          <a:bodyPr/>
          <a:lstStyle/>
          <a:p>
            <a:pPr algn="l">
              <a:defRPr/>
            </a:pPr>
            <a:r>
              <a:rPr lang="en-US" sz="2400" b="1" dirty="0" smtClean="0">
                <a:solidFill>
                  <a:schemeClr val="bg1"/>
                </a:solidFill>
                <a:latin typeface="Agency FB" pitchFamily="34" charset="0"/>
              </a:rPr>
              <a:t>Subtle differences in phrasing can make a big difference</a:t>
            </a:r>
            <a:endParaRPr lang="en-US" sz="2400" b="1" dirty="0">
              <a:solidFill>
                <a:schemeClr val="bg1"/>
              </a:solidFill>
              <a:latin typeface="Agency FB" pitchFamily="34" charset="0"/>
            </a:endParaRPr>
          </a:p>
        </p:txBody>
      </p:sp>
      <p:sp>
        <p:nvSpPr>
          <p:cNvPr id="3" name="Content Placeholder 2"/>
          <p:cNvSpPr>
            <a:spLocks noGrp="1"/>
          </p:cNvSpPr>
          <p:nvPr>
            <p:ph idx="1"/>
          </p:nvPr>
        </p:nvSpPr>
        <p:spPr>
          <a:xfrm>
            <a:off x="685800" y="685800"/>
            <a:ext cx="7772400" cy="5715000"/>
          </a:xfrm>
        </p:spPr>
        <p:txBody>
          <a:bodyPr/>
          <a:lstStyle/>
          <a:p>
            <a:pPr>
              <a:buFontTx/>
              <a:buNone/>
            </a:pPr>
            <a:r>
              <a:rPr lang="en-US" sz="2400" dirty="0" smtClean="0">
                <a:solidFill>
                  <a:schemeClr val="bg1"/>
                </a:solidFill>
              </a:rPr>
              <a:t>In January 2006, the </a:t>
            </a:r>
            <a:r>
              <a:rPr lang="en-US" sz="2400" i="1" dirty="0" smtClean="0">
                <a:solidFill>
                  <a:schemeClr val="bg1"/>
                </a:solidFill>
              </a:rPr>
              <a:t>New York Times </a:t>
            </a:r>
            <a:r>
              <a:rPr lang="en-US" sz="2400" dirty="0" smtClean="0">
                <a:solidFill>
                  <a:schemeClr val="bg1"/>
                </a:solidFill>
              </a:rPr>
              <a:t>asked half of the 1229 U.S. adults in their sample the following question:</a:t>
            </a:r>
          </a:p>
          <a:p>
            <a:pPr>
              <a:buFontTx/>
              <a:buNone/>
            </a:pPr>
            <a:endParaRPr lang="en-US" sz="1600" dirty="0" smtClean="0">
              <a:solidFill>
                <a:schemeClr val="bg1"/>
              </a:solidFill>
            </a:endParaRPr>
          </a:p>
          <a:p>
            <a:pPr>
              <a:buFontTx/>
              <a:buNone/>
            </a:pPr>
            <a:r>
              <a:rPr lang="en-US" dirty="0" smtClean="0">
                <a:solidFill>
                  <a:schemeClr val="bg1"/>
                </a:solidFill>
              </a:rPr>
              <a:t>	</a:t>
            </a:r>
            <a:r>
              <a:rPr lang="en-US" sz="2800" dirty="0" smtClean="0">
                <a:solidFill>
                  <a:schemeClr val="bg1"/>
                </a:solidFill>
                <a:effectLst>
                  <a:outerShdw blurRad="38100" dist="38100" dir="2700000" algn="tl">
                    <a:srgbClr val="000000">
                      <a:alpha val="43137"/>
                    </a:srgbClr>
                  </a:outerShdw>
                </a:effectLst>
                <a:latin typeface="Gotham Medium" pitchFamily="50" charset="0"/>
              </a:rPr>
              <a:t>After 9/11, President Bush authorized government wiretaps on some phone calls in the U.S. without getting court warrants, saying this was necessary to reduce the threat of terrorism.  Do you approve or disapprove of this?</a:t>
            </a:r>
          </a:p>
          <a:p>
            <a:pPr>
              <a:buFontTx/>
              <a:buNone/>
            </a:pPr>
            <a:endParaRPr lang="en-US" sz="1200" i="1" dirty="0" smtClean="0">
              <a:solidFill>
                <a:schemeClr val="bg1"/>
              </a:solidFill>
            </a:endParaRPr>
          </a:p>
          <a:p>
            <a:pPr>
              <a:buFontTx/>
              <a:buNone/>
            </a:pPr>
            <a:r>
              <a:rPr lang="en-US" dirty="0" smtClean="0">
                <a:solidFill>
                  <a:srgbClr val="FFFF00"/>
                </a:solidFill>
                <a:effectLst>
                  <a:outerShdw blurRad="38100" dist="38100" dir="2700000" algn="tl">
                    <a:srgbClr val="000000">
                      <a:alpha val="43137"/>
                    </a:srgbClr>
                  </a:outerShdw>
                </a:effectLst>
                <a:latin typeface="Gotham Black" pitchFamily="50" charset="0"/>
              </a:rPr>
              <a:t>53% of respondents approved.</a:t>
            </a:r>
          </a:p>
        </p:txBody>
      </p:sp>
    </p:spTree>
    <p:custDataLst>
      <p:tags r:id="rId1"/>
    </p:custDataLst>
    <p:extLst>
      <p:ext uri="{BB962C8B-B14F-4D97-AF65-F5344CB8AC3E}">
        <p14:creationId xmlns:p14="http://schemas.microsoft.com/office/powerpoint/2010/main" val="2479966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chemeClr val="accent6">
              <a:lumMod val="50000"/>
            </a:schemeClr>
          </a:solidFill>
        </p:spPr>
        <p:txBody>
          <a:bodyPr/>
          <a:lstStyle/>
          <a:p>
            <a:pPr algn="l">
              <a:defRPr/>
            </a:pPr>
            <a:r>
              <a:rPr lang="en-US" sz="2000" i="1" dirty="0" smtClean="0">
                <a:solidFill>
                  <a:schemeClr val="bg1"/>
                </a:solidFill>
                <a:latin typeface="Eurostile LT Bold" pitchFamily="2" charset="0"/>
              </a:rPr>
              <a:t>subtle differences in phrasing can make a </a:t>
            </a:r>
            <a:r>
              <a:rPr lang="en-US" sz="2000" i="1" smtClean="0">
                <a:solidFill>
                  <a:schemeClr val="bg1"/>
                </a:solidFill>
                <a:latin typeface="Eurostile LT Bold" pitchFamily="2" charset="0"/>
              </a:rPr>
              <a:t>big difference!</a:t>
            </a:r>
            <a:endParaRPr lang="en-US" sz="2000" i="1" dirty="0">
              <a:solidFill>
                <a:schemeClr val="bg1"/>
              </a:solidFill>
              <a:latin typeface="Eurostile LT Bold" pitchFamily="2" charset="0"/>
            </a:endParaRPr>
          </a:p>
        </p:txBody>
      </p:sp>
      <p:sp>
        <p:nvSpPr>
          <p:cNvPr id="3" name="Content Placeholder 2"/>
          <p:cNvSpPr>
            <a:spLocks noGrp="1"/>
          </p:cNvSpPr>
          <p:nvPr>
            <p:ph idx="1"/>
          </p:nvPr>
        </p:nvSpPr>
        <p:spPr>
          <a:xfrm>
            <a:off x="685800" y="685800"/>
            <a:ext cx="7772400" cy="5181600"/>
          </a:xfrm>
        </p:spPr>
        <p:txBody>
          <a:bodyPr/>
          <a:lstStyle/>
          <a:p>
            <a:pPr>
              <a:buFontTx/>
              <a:buNone/>
            </a:pPr>
            <a:r>
              <a:rPr lang="en-US" sz="2400" dirty="0" smtClean="0">
                <a:solidFill>
                  <a:schemeClr val="bg1"/>
                </a:solidFill>
              </a:rPr>
              <a:t>…but when they asked the other half of their sample a question with only slightly different wording:</a:t>
            </a:r>
          </a:p>
          <a:p>
            <a:pPr>
              <a:buFontTx/>
              <a:buNone/>
            </a:pPr>
            <a:endParaRPr lang="en-US" sz="2400" dirty="0" smtClean="0">
              <a:solidFill>
                <a:schemeClr val="bg1"/>
              </a:solidFill>
            </a:endParaRPr>
          </a:p>
          <a:p>
            <a:pPr>
              <a:buFontTx/>
              <a:buNone/>
            </a:pPr>
            <a:r>
              <a:rPr lang="en-US" dirty="0" smtClean="0">
                <a:solidFill>
                  <a:schemeClr val="bg1"/>
                </a:solidFill>
              </a:rPr>
              <a:t>	</a:t>
            </a:r>
            <a:r>
              <a:rPr lang="en-US" sz="2800" dirty="0" smtClean="0">
                <a:solidFill>
                  <a:schemeClr val="bg1"/>
                </a:solidFill>
                <a:effectLst>
                  <a:outerShdw blurRad="38100" dist="38100" dir="2700000" algn="tl">
                    <a:srgbClr val="000000">
                      <a:alpha val="43137"/>
                    </a:srgbClr>
                  </a:outerShdw>
                </a:effectLst>
                <a:latin typeface="Gotham Medium" pitchFamily="50" charset="0"/>
              </a:rPr>
              <a:t>After 9/11, George W. Bush authorized government wiretaps on some phone calls in the U.S. without getting court warrants.  Do you approve or disapprove of this?</a:t>
            </a:r>
          </a:p>
          <a:p>
            <a:pPr>
              <a:buFontTx/>
              <a:buNone/>
            </a:pPr>
            <a:endParaRPr lang="en-US" i="1" dirty="0" smtClean="0">
              <a:solidFill>
                <a:schemeClr val="bg1"/>
              </a:solidFill>
            </a:endParaRPr>
          </a:p>
          <a:p>
            <a:pPr>
              <a:buFontTx/>
              <a:buNone/>
            </a:pPr>
            <a:r>
              <a:rPr lang="en-US" dirty="0" smtClean="0">
                <a:solidFill>
                  <a:srgbClr val="FFFF00"/>
                </a:solidFill>
                <a:effectLst>
                  <a:outerShdw blurRad="38100" dist="38100" dir="2700000" algn="tl">
                    <a:srgbClr val="000000">
                      <a:alpha val="43137"/>
                    </a:srgbClr>
                  </a:outerShdw>
                </a:effectLst>
                <a:latin typeface="Gotham Black" pitchFamily="50" charset="0"/>
              </a:rPr>
              <a:t>…only 46% approved</a:t>
            </a:r>
          </a:p>
        </p:txBody>
      </p:sp>
    </p:spTree>
    <p:custDataLst>
      <p:tags r:id="rId1"/>
    </p:custDataLst>
    <p:extLst>
      <p:ext uri="{BB962C8B-B14F-4D97-AF65-F5344CB8AC3E}">
        <p14:creationId xmlns:p14="http://schemas.microsoft.com/office/powerpoint/2010/main" val="742810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chemeClr val="accent6">
              <a:lumMod val="50000"/>
            </a:schemeClr>
          </a:solidFill>
        </p:spPr>
        <p:txBody>
          <a:bodyPr/>
          <a:lstStyle/>
          <a:p>
            <a:pPr algn="l">
              <a:defRPr/>
            </a:pPr>
            <a:r>
              <a:rPr lang="en-US" sz="2000" i="1" dirty="0" smtClean="0">
                <a:solidFill>
                  <a:schemeClr val="bg1"/>
                </a:solidFill>
                <a:latin typeface="Eurostile LT Bold" pitchFamily="2" charset="0"/>
              </a:rPr>
              <a:t>subtle differences in phrasing can make a </a:t>
            </a:r>
            <a:r>
              <a:rPr lang="en-US" sz="2000" i="1" smtClean="0">
                <a:solidFill>
                  <a:schemeClr val="bg1"/>
                </a:solidFill>
                <a:latin typeface="Eurostile LT Bold" pitchFamily="2" charset="0"/>
              </a:rPr>
              <a:t>big difference!</a:t>
            </a:r>
            <a:endParaRPr lang="en-US" sz="2000" i="1" dirty="0">
              <a:solidFill>
                <a:schemeClr val="bg1"/>
              </a:solidFill>
              <a:latin typeface="Eurostile LT Bold" pitchFamily="2" charset="0"/>
            </a:endParaRPr>
          </a:p>
        </p:txBody>
      </p:sp>
      <p:sp>
        <p:nvSpPr>
          <p:cNvPr id="3" name="Content Placeholder 2"/>
          <p:cNvSpPr>
            <a:spLocks noGrp="1"/>
          </p:cNvSpPr>
          <p:nvPr>
            <p:ph idx="1"/>
          </p:nvPr>
        </p:nvSpPr>
        <p:spPr>
          <a:xfrm>
            <a:off x="457200" y="533400"/>
            <a:ext cx="7772400" cy="5943600"/>
          </a:xfrm>
        </p:spPr>
        <p:txBody>
          <a:bodyPr/>
          <a:lstStyle/>
          <a:p>
            <a:pPr marL="514350" lvl="0" indent="-514350">
              <a:buFont typeface="+mj-lt"/>
              <a:buAutoNum type="alphaLcParenR"/>
            </a:pPr>
            <a:r>
              <a:rPr lang="en-US" sz="2800" dirty="0">
                <a:solidFill>
                  <a:srgbClr val="FFFFFF"/>
                </a:solidFill>
                <a:effectLst>
                  <a:outerShdw blurRad="38100" dist="38100" dir="2700000" algn="tl">
                    <a:srgbClr val="000000">
                      <a:alpha val="43137"/>
                    </a:srgbClr>
                  </a:outerShdw>
                </a:effectLst>
                <a:latin typeface="Gotham Medium" pitchFamily="50" charset="0"/>
              </a:rPr>
              <a:t>After 9/11, President Bush authorized government wiretaps on some phone calls in the U.S. without getting court warrants, saying this was necessary to reduce the threat of terrorism.  Do you approve or disapprove of this</a:t>
            </a:r>
            <a:r>
              <a:rPr lang="en-US" sz="2800" dirty="0" smtClean="0">
                <a:solidFill>
                  <a:srgbClr val="FFFFFF"/>
                </a:solidFill>
                <a:effectLst>
                  <a:outerShdw blurRad="38100" dist="38100" dir="2700000" algn="tl">
                    <a:srgbClr val="000000">
                      <a:alpha val="43137"/>
                    </a:srgbClr>
                  </a:outerShdw>
                </a:effectLst>
                <a:latin typeface="Gotham Medium" pitchFamily="50" charset="0"/>
              </a:rPr>
              <a:t>?</a:t>
            </a:r>
            <a:br>
              <a:rPr lang="en-US" sz="2800" dirty="0" smtClean="0">
                <a:solidFill>
                  <a:srgbClr val="FFFFFF"/>
                </a:solidFill>
                <a:effectLst>
                  <a:outerShdw blurRad="38100" dist="38100" dir="2700000" algn="tl">
                    <a:srgbClr val="000000">
                      <a:alpha val="43137"/>
                    </a:srgbClr>
                  </a:outerShdw>
                </a:effectLst>
                <a:latin typeface="Gotham Medium" pitchFamily="50" charset="0"/>
              </a:rPr>
            </a:br>
            <a:endParaRPr lang="en-US" sz="2800" dirty="0" smtClean="0">
              <a:solidFill>
                <a:schemeClr val="bg1"/>
              </a:solidFill>
              <a:effectLst>
                <a:outerShdw blurRad="38100" dist="38100" dir="2700000" algn="tl">
                  <a:srgbClr val="000000">
                    <a:alpha val="43137"/>
                  </a:srgbClr>
                </a:outerShdw>
              </a:effectLst>
              <a:latin typeface="Gotham Medium" pitchFamily="50" charset="0"/>
            </a:endParaRPr>
          </a:p>
          <a:p>
            <a:pPr marL="514350" indent="-514350">
              <a:buFont typeface="+mj-lt"/>
              <a:buAutoNum type="alphaLcParenR"/>
            </a:pPr>
            <a:r>
              <a:rPr lang="en-US" sz="2800" dirty="0" smtClean="0">
                <a:solidFill>
                  <a:schemeClr val="bg1"/>
                </a:solidFill>
                <a:effectLst>
                  <a:outerShdw blurRad="38100" dist="38100" dir="2700000" algn="tl">
                    <a:srgbClr val="000000">
                      <a:alpha val="43137"/>
                    </a:srgbClr>
                  </a:outerShdw>
                </a:effectLst>
                <a:latin typeface="Gotham Medium" pitchFamily="50" charset="0"/>
              </a:rPr>
              <a:t>After 9/11, George W. Bush authorized government wiretaps on some phone calls in the U.S. without getting court warrants.  Do you approve or disapprove of this?</a:t>
            </a:r>
          </a:p>
        </p:txBody>
      </p:sp>
    </p:spTree>
    <p:custDataLst>
      <p:tags r:id="rId1"/>
    </p:custDataLst>
    <p:extLst>
      <p:ext uri="{BB962C8B-B14F-4D97-AF65-F5344CB8AC3E}">
        <p14:creationId xmlns:p14="http://schemas.microsoft.com/office/powerpoint/2010/main" val="2294083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04800"/>
            <a:ext cx="9144000" cy="762000"/>
          </a:xfrm>
        </p:spPr>
        <p:txBody>
          <a:bodyPr/>
          <a:lstStyle/>
          <a:p>
            <a:r>
              <a:rPr lang="en-US" sz="6000" dirty="0" smtClean="0">
                <a:solidFill>
                  <a:srgbClr val="FFFF00"/>
                </a:solidFill>
                <a:effectLst>
                  <a:outerShdw blurRad="38100" dist="38100" dir="2700000" algn="tl">
                    <a:srgbClr val="000000">
                      <a:alpha val="43137"/>
                    </a:srgbClr>
                  </a:outerShdw>
                </a:effectLst>
                <a:latin typeface="Creepy" pitchFamily="82" charset="0"/>
              </a:rPr>
              <a:t>BIAS </a:t>
            </a:r>
            <a:r>
              <a:rPr lang="en-US" sz="4000" dirty="0" smtClean="0">
                <a:solidFill>
                  <a:srgbClr val="FFFF00"/>
                </a:solidFill>
                <a:latin typeface="Comic Sans MS" pitchFamily="66" charset="0"/>
              </a:rPr>
              <a:t>through wording of question</a:t>
            </a:r>
          </a:p>
        </p:txBody>
      </p:sp>
      <p:sp>
        <p:nvSpPr>
          <p:cNvPr id="68611" name="Rectangle 3"/>
          <p:cNvSpPr>
            <a:spLocks noGrp="1" noChangeArrowheads="1"/>
          </p:cNvSpPr>
          <p:nvPr>
            <p:ph type="body" idx="1"/>
          </p:nvPr>
        </p:nvSpPr>
        <p:spPr>
          <a:xfrm>
            <a:off x="685800" y="1371600"/>
            <a:ext cx="7772400" cy="4114800"/>
          </a:xfrm>
        </p:spPr>
        <p:txBody>
          <a:bodyPr/>
          <a:lstStyle/>
          <a:p>
            <a:r>
              <a:rPr lang="en-US" dirty="0" smtClean="0">
                <a:solidFill>
                  <a:schemeClr val="bg1"/>
                </a:solidFill>
                <a:latin typeface="Comic Sans MS" pitchFamily="66" charset="0"/>
                <a:cs typeface="Times New Roman" pitchFamily="18" charset="0"/>
              </a:rPr>
              <a:t>Spring, 1993, Holocaust Memorial Museum opened in Washington, DC.</a:t>
            </a:r>
          </a:p>
          <a:p>
            <a:endParaRPr lang="en-US" sz="800" dirty="0" smtClean="0">
              <a:solidFill>
                <a:schemeClr val="bg1"/>
              </a:solidFill>
              <a:latin typeface="Comic Sans MS" pitchFamily="66" charset="0"/>
              <a:cs typeface="Times New Roman" pitchFamily="18" charset="0"/>
            </a:endParaRPr>
          </a:p>
          <a:p>
            <a:r>
              <a:rPr lang="en-US" dirty="0" smtClean="0">
                <a:solidFill>
                  <a:schemeClr val="bg1"/>
                </a:solidFill>
                <a:latin typeface="Comic Sans MS" pitchFamily="66" charset="0"/>
                <a:cs typeface="Times New Roman" pitchFamily="18" charset="0"/>
              </a:rPr>
              <a:t>Survey conducted by Roper Starch Worldwide indicated that 22 percent of the American public believed it “possible that the Nazi extermination of the Jews never happened”, while another 12 percent were unsure.</a:t>
            </a:r>
          </a:p>
        </p:txBody>
      </p:sp>
    </p:spTree>
    <p:custDataLst>
      <p:tags r:id="rId1"/>
    </p:custDataLst>
    <p:extLst>
      <p:ext uri="{BB962C8B-B14F-4D97-AF65-F5344CB8AC3E}">
        <p14:creationId xmlns:p14="http://schemas.microsoft.com/office/powerpoint/2010/main" val="10534455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533400"/>
            <a:ext cx="8294688" cy="5638800"/>
          </a:xfrm>
        </p:spPr>
        <p:txBody>
          <a:bodyPr/>
          <a:lstStyle/>
          <a:p>
            <a:r>
              <a:rPr lang="en-US" dirty="0" smtClean="0">
                <a:solidFill>
                  <a:srgbClr val="FFFF00"/>
                </a:solidFill>
                <a:cs typeface="Times New Roman" pitchFamily="18" charset="0"/>
              </a:rPr>
              <a:t>Exact wording of the </a:t>
            </a:r>
            <a:r>
              <a:rPr lang="en-US" dirty="0" smtClean="0">
                <a:solidFill>
                  <a:schemeClr val="accent1"/>
                </a:solidFill>
                <a:effectLst>
                  <a:outerShdw blurRad="38100" dist="38100" dir="2700000" algn="tl">
                    <a:srgbClr val="000000">
                      <a:alpha val="43137"/>
                    </a:srgbClr>
                  </a:outerShdw>
                </a:effectLst>
                <a:latin typeface="Gotham Black" pitchFamily="50" charset="0"/>
                <a:cs typeface="Times New Roman" pitchFamily="18" charset="0"/>
              </a:rPr>
              <a:t>Roper</a:t>
            </a:r>
            <a:r>
              <a:rPr lang="en-US" dirty="0" smtClean="0">
                <a:solidFill>
                  <a:schemeClr val="accent1"/>
                </a:solidFill>
                <a:effectLst>
                  <a:outerShdw blurRad="38100" dist="38100" dir="2700000" algn="tl">
                    <a:srgbClr val="000000">
                      <a:alpha val="43137"/>
                    </a:srgbClr>
                  </a:outerShdw>
                </a:effectLst>
                <a:cs typeface="Times New Roman" pitchFamily="18" charset="0"/>
              </a:rPr>
              <a:t> </a:t>
            </a:r>
            <a:r>
              <a:rPr lang="en-US" dirty="0" smtClean="0">
                <a:solidFill>
                  <a:srgbClr val="FFFF00"/>
                </a:solidFill>
                <a:cs typeface="Times New Roman" pitchFamily="18" charset="0"/>
              </a:rPr>
              <a:t>question:</a:t>
            </a:r>
          </a:p>
          <a:p>
            <a:pPr>
              <a:buFontTx/>
              <a:buNone/>
            </a:pPr>
            <a:r>
              <a:rPr lang="en-US" dirty="0" smtClean="0">
                <a:solidFill>
                  <a:srgbClr val="FFFF00"/>
                </a:solidFill>
                <a:cs typeface="Times New Roman" pitchFamily="18" charset="0"/>
              </a:rPr>
              <a:t>	</a:t>
            </a:r>
            <a:r>
              <a:rPr lang="en-US" sz="2800" i="1" dirty="0" smtClean="0">
                <a:solidFill>
                  <a:schemeClr val="bg1"/>
                </a:solidFill>
                <a:latin typeface="Comic Sans MS" pitchFamily="66" charset="0"/>
                <a:cs typeface="Times New Roman" pitchFamily="18" charset="0"/>
              </a:rPr>
              <a:t>Does it seem possible, or does it seem impossible to you that the Nazi extermination of the Jews never happened?</a:t>
            </a:r>
          </a:p>
          <a:p>
            <a:endParaRPr lang="en-US" sz="900" i="1" dirty="0" smtClean="0">
              <a:solidFill>
                <a:srgbClr val="FFFF00"/>
              </a:solidFill>
              <a:latin typeface="Comic Sans MS" pitchFamily="66" charset="0"/>
              <a:cs typeface="Times New Roman" pitchFamily="18" charset="0"/>
            </a:endParaRPr>
          </a:p>
          <a:p>
            <a:endParaRPr lang="en-US" sz="900" i="1" dirty="0" smtClean="0">
              <a:solidFill>
                <a:srgbClr val="FFFF00"/>
              </a:solidFill>
              <a:latin typeface="Comic Sans MS" pitchFamily="66" charset="0"/>
              <a:cs typeface="Times New Roman" pitchFamily="18" charset="0"/>
            </a:endParaRPr>
          </a:p>
          <a:p>
            <a:r>
              <a:rPr lang="en-US" dirty="0" smtClean="0">
                <a:solidFill>
                  <a:schemeClr val="bg1"/>
                </a:solidFill>
                <a:effectLst>
                  <a:outerShdw blurRad="38100" dist="38100" dir="2700000" algn="tl">
                    <a:srgbClr val="000000">
                      <a:alpha val="43137"/>
                    </a:srgbClr>
                  </a:outerShdw>
                </a:effectLst>
                <a:latin typeface="Gotham Black" pitchFamily="50" charset="0"/>
                <a:cs typeface="Times New Roman" pitchFamily="18" charset="0"/>
              </a:rPr>
              <a:t>Gallup</a:t>
            </a:r>
            <a:r>
              <a:rPr lang="en-US" dirty="0" smtClean="0">
                <a:solidFill>
                  <a:schemeClr val="bg1"/>
                </a:solidFill>
                <a:effectLst>
                  <a:outerShdw blurRad="38100" dist="38100" dir="2700000" algn="tl">
                    <a:srgbClr val="000000">
                      <a:alpha val="43137"/>
                    </a:srgbClr>
                  </a:outerShdw>
                </a:effectLst>
                <a:cs typeface="Times New Roman" pitchFamily="18" charset="0"/>
              </a:rPr>
              <a:t> </a:t>
            </a:r>
            <a:r>
              <a:rPr lang="en-US" dirty="0" smtClean="0">
                <a:solidFill>
                  <a:srgbClr val="FFFF00"/>
                </a:solidFill>
                <a:cs typeface="Times New Roman" pitchFamily="18" charset="0"/>
              </a:rPr>
              <a:t>question in a new poll:</a:t>
            </a:r>
          </a:p>
          <a:p>
            <a:pPr>
              <a:buFontTx/>
              <a:buNone/>
            </a:pPr>
            <a:r>
              <a:rPr lang="en-US" dirty="0" smtClean="0">
                <a:solidFill>
                  <a:srgbClr val="FFFF00"/>
                </a:solidFill>
                <a:cs typeface="Times New Roman" pitchFamily="18" charset="0"/>
              </a:rPr>
              <a:t>	</a:t>
            </a:r>
            <a:r>
              <a:rPr lang="en-US" sz="2800" i="1" dirty="0" smtClean="0">
                <a:solidFill>
                  <a:schemeClr val="bg1"/>
                </a:solidFill>
                <a:latin typeface="Comic Sans MS" pitchFamily="66" charset="0"/>
                <a:cs typeface="Times New Roman" pitchFamily="18" charset="0"/>
              </a:rPr>
              <a:t>Does it seem possible to you that the Nazi extermination of the Jews never happened, or do you feel certain that it happened?</a:t>
            </a:r>
          </a:p>
          <a:p>
            <a:endParaRPr lang="en-US" sz="900" i="1" dirty="0" smtClean="0">
              <a:solidFill>
                <a:srgbClr val="FFFF00"/>
              </a:solidFill>
              <a:latin typeface="Comic Sans MS" pitchFamily="66" charset="0"/>
              <a:cs typeface="Times New Roman" pitchFamily="18" charset="0"/>
            </a:endParaRPr>
          </a:p>
          <a:p>
            <a:pPr marL="0" indent="0">
              <a:buNone/>
            </a:pPr>
            <a:r>
              <a:rPr lang="en-US" sz="2800" dirty="0" smtClean="0">
                <a:solidFill>
                  <a:srgbClr val="FFFF00"/>
                </a:solidFill>
                <a:effectLst>
                  <a:outerShdw blurRad="38100" dist="38100" dir="2700000" algn="tl">
                    <a:srgbClr val="000000">
                      <a:alpha val="43137"/>
                    </a:srgbClr>
                  </a:outerShdw>
                </a:effectLst>
                <a:latin typeface="Gotham Medium" pitchFamily="50" charset="0"/>
                <a:cs typeface="Times New Roman" pitchFamily="18" charset="0"/>
              </a:rPr>
              <a:t>…less than 1% responded that they thought it was possible it did not happen</a:t>
            </a:r>
          </a:p>
          <a:p>
            <a:pPr>
              <a:buFontTx/>
              <a:buNone/>
            </a:pPr>
            <a:endParaRPr lang="en-US" dirty="0" smtClean="0">
              <a:solidFill>
                <a:srgbClr val="FFFF00"/>
              </a:solidFill>
            </a:endParaRPr>
          </a:p>
        </p:txBody>
      </p:sp>
    </p:spTree>
    <p:custDataLst>
      <p:tags r:id="rId1"/>
    </p:custDataLst>
    <p:extLst>
      <p:ext uri="{BB962C8B-B14F-4D97-AF65-F5344CB8AC3E}">
        <p14:creationId xmlns:p14="http://schemas.microsoft.com/office/powerpoint/2010/main" val="27300884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963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96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152400"/>
            <a:ext cx="8382000" cy="646331"/>
          </a:xfrm>
          <a:prstGeom prst="rect">
            <a:avLst/>
          </a:prstGeom>
          <a:noFill/>
        </p:spPr>
        <p:txBody>
          <a:bodyPr wrap="square" rtlCol="0">
            <a:spAutoFit/>
          </a:bodyPr>
          <a:lstStyle/>
          <a:p>
            <a:r>
              <a:rPr lang="en-US" sz="3600" i="1" dirty="0" smtClean="0">
                <a:solidFill>
                  <a:srgbClr val="85DFFF"/>
                </a:solidFill>
                <a:effectLst>
                  <a:outerShdw blurRad="38100" dist="38100" dir="2700000" algn="tl">
                    <a:srgbClr val="000000">
                      <a:alpha val="43137"/>
                    </a:srgbClr>
                  </a:outerShdw>
                </a:effectLst>
                <a:latin typeface="Eurostile LT Bold" pitchFamily="2" charset="0"/>
              </a:rPr>
              <a:t>Parameters vs. Statistics</a:t>
            </a:r>
            <a:endParaRPr lang="en-US" sz="3600" i="1" dirty="0">
              <a:solidFill>
                <a:srgbClr val="85DFFF"/>
              </a:solidFill>
              <a:effectLst>
                <a:outerShdw blurRad="38100" dist="38100" dir="2700000" algn="tl">
                  <a:srgbClr val="000000">
                    <a:alpha val="43137"/>
                  </a:srgbClr>
                </a:outerShdw>
              </a:effectLst>
              <a:latin typeface="Eurostile LT Bold" pitchFamily="2" charset="0"/>
            </a:endParaRPr>
          </a:p>
        </p:txBody>
      </p:sp>
      <p:sp>
        <p:nvSpPr>
          <p:cNvPr id="4" name="TextBox 3"/>
          <p:cNvSpPr txBox="1"/>
          <p:nvPr/>
        </p:nvSpPr>
        <p:spPr>
          <a:xfrm>
            <a:off x="880454" y="2490216"/>
            <a:ext cx="1745221" cy="954107"/>
          </a:xfrm>
          <a:prstGeom prst="rect">
            <a:avLst/>
          </a:prstGeom>
          <a:noFill/>
        </p:spPr>
        <p:txBody>
          <a:bodyPr wrap="none" rtlCol="0">
            <a:spAutoFit/>
          </a:bodyPr>
          <a:lstStyle/>
          <a:p>
            <a:pPr algn="r"/>
            <a:r>
              <a:rPr lang="en-US" sz="2800" b="1" dirty="0" smtClean="0">
                <a:solidFill>
                  <a:schemeClr val="bg1"/>
                </a:solidFill>
                <a:effectLst>
                  <a:outerShdw blurRad="38100" dist="38100" dir="2700000" algn="tl">
                    <a:srgbClr val="000000">
                      <a:alpha val="43137"/>
                    </a:srgbClr>
                  </a:outerShdw>
                </a:effectLst>
              </a:rPr>
              <a:t>Parameter</a:t>
            </a:r>
          </a:p>
          <a:p>
            <a:pPr algn="r"/>
            <a:r>
              <a:rPr lang="en-US" sz="2800" b="1" dirty="0" smtClean="0">
                <a:solidFill>
                  <a:schemeClr val="bg1"/>
                </a:solidFill>
                <a:effectLst>
                  <a:outerShdw blurRad="38100" dist="38100" dir="2700000" algn="tl">
                    <a:srgbClr val="000000">
                      <a:alpha val="43137"/>
                    </a:srgbClr>
                  </a:outerShdw>
                </a:effectLst>
              </a:rPr>
              <a:t>(“truth”)</a:t>
            </a:r>
            <a:endParaRPr lang="en-US" sz="28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594219" y="4038600"/>
            <a:ext cx="2007153" cy="954107"/>
          </a:xfrm>
          <a:prstGeom prst="rect">
            <a:avLst/>
          </a:prstGeom>
          <a:noFill/>
        </p:spPr>
        <p:txBody>
          <a:bodyPr wrap="none" rtlCol="0">
            <a:spAutoFit/>
          </a:bodyPr>
          <a:lstStyle/>
          <a:p>
            <a:pPr algn="r"/>
            <a:r>
              <a:rPr lang="en-US" sz="2800" b="1" dirty="0" smtClean="0">
                <a:solidFill>
                  <a:schemeClr val="bg1"/>
                </a:solidFill>
                <a:effectLst>
                  <a:outerShdw blurRad="38100" dist="38100" dir="2700000" algn="tl">
                    <a:srgbClr val="000000">
                      <a:alpha val="43137"/>
                    </a:srgbClr>
                  </a:outerShdw>
                </a:effectLst>
              </a:rPr>
              <a:t>Statistics</a:t>
            </a:r>
          </a:p>
          <a:p>
            <a:pPr algn="r"/>
            <a:r>
              <a:rPr lang="en-US" sz="2800" b="1" dirty="0" smtClean="0">
                <a:solidFill>
                  <a:schemeClr val="bg1"/>
                </a:solidFill>
                <a:effectLst>
                  <a:outerShdw blurRad="38100" dist="38100" dir="2700000" algn="tl">
                    <a:srgbClr val="000000">
                      <a:alpha val="43137"/>
                    </a:srgbClr>
                  </a:outerShdw>
                </a:effectLst>
              </a:rPr>
              <a:t>(“estimate”)</a:t>
            </a:r>
            <a:endParaRPr lang="en-US" sz="28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3048000" y="1333381"/>
            <a:ext cx="1761123" cy="800219"/>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Means</a:t>
            </a:r>
          </a:p>
          <a:p>
            <a:pPr algn="ctr"/>
            <a:r>
              <a:rPr lang="en-US" b="1" i="1" dirty="0" smtClean="0">
                <a:solidFill>
                  <a:schemeClr val="bg1"/>
                </a:solidFill>
                <a:effectLst>
                  <a:outerShdw blurRad="38100" dist="38100" dir="2700000" algn="tl">
                    <a:srgbClr val="000000">
                      <a:alpha val="43137"/>
                    </a:srgbClr>
                  </a:outerShdw>
                </a:effectLst>
              </a:rPr>
              <a:t>(numerical data)</a:t>
            </a:r>
            <a:endParaRPr lang="en-US" b="1" i="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470556" y="1333380"/>
            <a:ext cx="1945213" cy="800219"/>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Proportions</a:t>
            </a:r>
          </a:p>
          <a:p>
            <a:pPr algn="ctr"/>
            <a:r>
              <a:rPr lang="en-US" b="1" i="1" dirty="0" smtClean="0">
                <a:solidFill>
                  <a:schemeClr val="bg1"/>
                </a:solidFill>
                <a:effectLst>
                  <a:outerShdw blurRad="38100" dist="38100" dir="2700000" algn="tl">
                    <a:srgbClr val="000000">
                      <a:alpha val="43137"/>
                    </a:srgbClr>
                  </a:outerShdw>
                </a:effectLst>
              </a:rPr>
              <a:t>(categorical data)</a:t>
            </a:r>
            <a:endParaRPr lang="en-US" b="1" i="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052808" y="596797"/>
            <a:ext cx="1762021"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latin typeface="Eurostile" pitchFamily="34" charset="0"/>
              </a:rPr>
              <a:t>(</a:t>
            </a:r>
            <a:r>
              <a:rPr lang="en-US" sz="2400" b="1" dirty="0" smtClean="0">
                <a:solidFill>
                  <a:schemeClr val="bg1"/>
                </a:solidFill>
                <a:effectLst>
                  <a:outerShdw blurRad="38100" dist="38100" dir="2700000" algn="tl">
                    <a:srgbClr val="000000">
                      <a:alpha val="43137"/>
                    </a:srgbClr>
                  </a:outerShdw>
                </a:effectLst>
                <a:latin typeface="Eurostile" pitchFamily="34" charset="0"/>
              </a:rPr>
              <a:t>population)</a:t>
            </a:r>
            <a:endParaRPr lang="en-US" sz="2400" b="1" dirty="0">
              <a:solidFill>
                <a:schemeClr val="bg1"/>
              </a:solidFill>
              <a:effectLst>
                <a:outerShdw blurRad="38100" dist="38100" dir="2700000" algn="tl">
                  <a:srgbClr val="000000">
                    <a:alpha val="43137"/>
                  </a:srgbClr>
                </a:outerShdw>
              </a:effectLst>
              <a:latin typeface="Eurostile" pitchFamily="34" charset="0"/>
            </a:endParaRPr>
          </a:p>
        </p:txBody>
      </p:sp>
      <p:sp>
        <p:nvSpPr>
          <p:cNvPr id="9" name="TextBox 8"/>
          <p:cNvSpPr txBox="1"/>
          <p:nvPr/>
        </p:nvSpPr>
        <p:spPr>
          <a:xfrm>
            <a:off x="4419600" y="605135"/>
            <a:ext cx="1327608"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latin typeface="Eurostile" pitchFamily="34" charset="0"/>
              </a:rPr>
              <a:t>(sample)</a:t>
            </a:r>
            <a:endParaRPr lang="en-US" sz="2400" b="1" dirty="0">
              <a:solidFill>
                <a:schemeClr val="bg1"/>
              </a:solidFill>
              <a:effectLst>
                <a:outerShdw blurRad="38100" dist="38100" dir="2700000" algn="tl">
                  <a:srgbClr val="000000">
                    <a:alpha val="43137"/>
                  </a:srgbClr>
                </a:outerShdw>
              </a:effectLst>
              <a:latin typeface="Eurostile"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60147386"/>
              </p:ext>
            </p:extLst>
          </p:nvPr>
        </p:nvGraphicFramePr>
        <p:xfrm>
          <a:off x="2895600" y="2159000"/>
          <a:ext cx="4572000" cy="3403600"/>
        </p:xfrm>
        <a:graphic>
          <a:graphicData uri="http://schemas.openxmlformats.org/drawingml/2006/table">
            <a:tbl>
              <a:tblPr firstRow="1" bandRow="1">
                <a:tableStyleId>{5C22544A-7EE6-4342-B048-85BDC9FD1C3A}</a:tableStyleId>
              </a:tblPr>
              <a:tblGrid>
                <a:gridCol w="2286000"/>
                <a:gridCol w="2286000"/>
              </a:tblGrid>
              <a:tr h="1701800">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r h="1701800">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bl>
          </a:graphicData>
        </a:graphic>
      </p:graphicFrame>
      <mc:AlternateContent xmlns:mc="http://schemas.openxmlformats.org/markup-compatibility/2006" xmlns:p14="http://schemas.microsoft.com/office/powerpoint/2010/main">
        <mc:Choice Requires="p14">
          <p:contentPart p14:bwMode="auto" r:id="rId3">
            <p14:nvContentPartPr>
              <p14:cNvPr id="20" name="Ink 19"/>
              <p14:cNvContentPartPr/>
              <p14:nvPr/>
            </p14:nvContentPartPr>
            <p14:xfrm>
              <a:off x="4215178" y="3301150"/>
              <a:ext cx="847440" cy="347400"/>
            </p14:xfrm>
          </p:contentPart>
        </mc:Choice>
        <mc:Fallback xmlns="">
          <p:pic>
            <p:nvPicPr>
              <p:cNvPr id="20" name="Ink 19"/>
              <p:cNvPicPr/>
              <p:nvPr/>
            </p:nvPicPr>
            <p:blipFill>
              <a:blip r:embed="rId4"/>
              <a:stretch>
                <a:fillRect/>
              </a:stretch>
            </p:blipFill>
            <p:spPr>
              <a:xfrm>
                <a:off x="4201498" y="3291070"/>
                <a:ext cx="8722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3409858" y="2857270"/>
              <a:ext cx="636480" cy="468360"/>
            </p14:xfrm>
          </p:contentPart>
        </mc:Choice>
        <mc:Fallback xmlns="">
          <p:pic>
            <p:nvPicPr>
              <p:cNvPr id="23" name="Ink 22"/>
              <p:cNvPicPr/>
              <p:nvPr/>
            </p:nvPicPr>
            <p:blipFill>
              <a:blip r:embed="rId6"/>
              <a:stretch>
                <a:fillRect/>
              </a:stretch>
            </p:blipFill>
            <p:spPr>
              <a:xfrm>
                <a:off x="3399418" y="2842870"/>
                <a:ext cx="65448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Ink 34"/>
              <p14:cNvContentPartPr/>
              <p14:nvPr/>
            </p14:nvContentPartPr>
            <p14:xfrm>
              <a:off x="6168178" y="2773390"/>
              <a:ext cx="282960" cy="643680"/>
            </p14:xfrm>
          </p:contentPart>
        </mc:Choice>
        <mc:Fallback xmlns="">
          <p:pic>
            <p:nvPicPr>
              <p:cNvPr id="35" name="Ink 34"/>
              <p:cNvPicPr/>
              <p:nvPr/>
            </p:nvPicPr>
            <p:blipFill>
              <a:blip r:embed="rId8"/>
              <a:stretch>
                <a:fillRect/>
              </a:stretch>
            </p:blipFill>
            <p:spPr>
              <a:xfrm>
                <a:off x="6156298" y="2762950"/>
                <a:ext cx="30960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k 41"/>
              <p14:cNvContentPartPr/>
              <p14:nvPr/>
            </p14:nvContentPartPr>
            <p14:xfrm>
              <a:off x="6553378" y="3282070"/>
              <a:ext cx="718200" cy="409320"/>
            </p14:xfrm>
          </p:contentPart>
        </mc:Choice>
        <mc:Fallback xmlns="">
          <p:pic>
            <p:nvPicPr>
              <p:cNvPr id="42" name="Ink 41"/>
              <p:cNvPicPr/>
              <p:nvPr/>
            </p:nvPicPr>
            <p:blipFill>
              <a:blip r:embed="rId10"/>
              <a:stretch>
                <a:fillRect/>
              </a:stretch>
            </p:blipFill>
            <p:spPr>
              <a:xfrm>
                <a:off x="6538618" y="3270910"/>
                <a:ext cx="7470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6" name="Ink 65"/>
              <p14:cNvContentPartPr/>
              <p14:nvPr/>
            </p14:nvContentPartPr>
            <p14:xfrm>
              <a:off x="3587338" y="4402750"/>
              <a:ext cx="406440" cy="28440"/>
            </p14:xfrm>
          </p:contentPart>
        </mc:Choice>
        <mc:Fallback xmlns="">
          <p:pic>
            <p:nvPicPr>
              <p:cNvPr id="66" name="Ink 65"/>
              <p:cNvPicPr/>
              <p:nvPr/>
            </p:nvPicPr>
            <p:blipFill>
              <a:blip r:embed="rId12"/>
              <a:stretch>
                <a:fillRect/>
              </a:stretch>
            </p:blipFill>
            <p:spPr>
              <a:xfrm>
                <a:off x="3581938" y="4387630"/>
                <a:ext cx="422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7" name="Ink 66"/>
              <p14:cNvContentPartPr/>
              <p14:nvPr/>
            </p14:nvContentPartPr>
            <p14:xfrm>
              <a:off x="3622978" y="4532350"/>
              <a:ext cx="208080" cy="303120"/>
            </p14:xfrm>
          </p:contentPart>
        </mc:Choice>
        <mc:Fallback xmlns="">
          <p:pic>
            <p:nvPicPr>
              <p:cNvPr id="67" name="Ink 66"/>
              <p:cNvPicPr/>
              <p:nvPr/>
            </p:nvPicPr>
            <p:blipFill>
              <a:blip r:embed="rId14"/>
              <a:stretch>
                <a:fillRect/>
              </a:stretch>
            </p:blipFill>
            <p:spPr>
              <a:xfrm>
                <a:off x="3611098" y="4527310"/>
                <a:ext cx="2282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8" name="Ink 67"/>
              <p14:cNvContentPartPr/>
              <p14:nvPr/>
            </p14:nvContentPartPr>
            <p14:xfrm>
              <a:off x="4053898" y="4822870"/>
              <a:ext cx="3295800" cy="621720"/>
            </p14:xfrm>
          </p:contentPart>
        </mc:Choice>
        <mc:Fallback xmlns="">
          <p:pic>
            <p:nvPicPr>
              <p:cNvPr id="68" name="Ink 67"/>
              <p:cNvPicPr/>
              <p:nvPr/>
            </p:nvPicPr>
            <p:blipFill>
              <a:blip r:embed="rId16"/>
              <a:stretch>
                <a:fillRect/>
              </a:stretch>
            </p:blipFill>
            <p:spPr>
              <a:xfrm>
                <a:off x="4039858" y="4812430"/>
                <a:ext cx="332388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9" name="Ink 68"/>
              <p14:cNvContentPartPr/>
              <p14:nvPr/>
            </p14:nvContentPartPr>
            <p14:xfrm>
              <a:off x="5799898" y="4178830"/>
              <a:ext cx="418320" cy="812520"/>
            </p14:xfrm>
          </p:contentPart>
        </mc:Choice>
        <mc:Fallback xmlns="">
          <p:pic>
            <p:nvPicPr>
              <p:cNvPr id="69" name="Ink 68"/>
              <p:cNvPicPr/>
              <p:nvPr/>
            </p:nvPicPr>
            <p:blipFill>
              <a:blip r:embed="rId18"/>
              <a:stretch>
                <a:fillRect/>
              </a:stretch>
            </p:blipFill>
            <p:spPr>
              <a:xfrm>
                <a:off x="5790538" y="4163710"/>
                <a:ext cx="435240" cy="843120"/>
              </a:xfrm>
              <a:prstGeom prst="rect">
                <a:avLst/>
              </a:prstGeom>
            </p:spPr>
          </p:pic>
        </mc:Fallback>
      </mc:AlternateContent>
    </p:spTree>
    <p:custDataLst>
      <p:tags r:id="rId1"/>
    </p:custDataLst>
    <p:extLst>
      <p:ext uri="{BB962C8B-B14F-4D97-AF65-F5344CB8AC3E}">
        <p14:creationId xmlns:p14="http://schemas.microsoft.com/office/powerpoint/2010/main" val="3254499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6633" y="3054151"/>
            <a:ext cx="3823484" cy="830997"/>
          </a:xfrm>
          <a:prstGeom prst="rect">
            <a:avLst/>
          </a:prstGeom>
          <a:noFill/>
        </p:spPr>
        <p:txBody>
          <a:bodyPr wrap="none" rtlCol="0">
            <a:spAutoFit/>
          </a:bodyPr>
          <a:lstStyle/>
          <a:p>
            <a:pPr algn="ctr"/>
            <a:r>
              <a:rPr lang="en-US" sz="4800" dirty="0" smtClean="0">
                <a:solidFill>
                  <a:srgbClr val="FFFFFF">
                    <a:lumMod val="95000"/>
                  </a:srgbClr>
                </a:solidFill>
                <a:latin typeface="Adobe Garamond Pro" pitchFamily="18" charset="0"/>
                <a:ea typeface="+mn-ea"/>
              </a:rPr>
              <a:t>(next chapter!)</a:t>
            </a:r>
          </a:p>
        </p:txBody>
      </p:sp>
    </p:spTree>
    <p:custDataLst>
      <p:tags r:id="rId1"/>
    </p:custDataLst>
    <p:extLst>
      <p:ext uri="{BB962C8B-B14F-4D97-AF65-F5344CB8AC3E}">
        <p14:creationId xmlns:p14="http://schemas.microsoft.com/office/powerpoint/2010/main" val="2443757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2828" y="2514600"/>
            <a:ext cx="7086600" cy="1673352"/>
          </a:xfrm>
        </p:spPr>
        <p:txBody>
          <a:bodyPr/>
          <a:lstStyle/>
          <a:p>
            <a:pPr algn="r" eaLnBrk="1" fontAlgn="auto" hangingPunct="1">
              <a:spcAft>
                <a:spcPts val="0"/>
              </a:spcAft>
              <a:defRPr/>
            </a:pPr>
            <a:r>
              <a:rPr lang="en-US" sz="3600" b="0" dirty="0" smtClean="0">
                <a:solidFill>
                  <a:schemeClr val="tx1"/>
                </a:solidFill>
                <a:latin typeface="Gotham Black" pitchFamily="50" charset="0"/>
              </a:rPr>
              <a:t>Experiments and Observational Studies</a:t>
            </a:r>
            <a:endParaRPr lang="en-US" sz="3600" b="0" dirty="0">
              <a:solidFill>
                <a:schemeClr val="tx1"/>
              </a:solidFill>
              <a:latin typeface="Gotham Black" pitchFamily="50" charset="0"/>
            </a:endParaRPr>
          </a:p>
        </p:txBody>
      </p:sp>
      <p:sp>
        <p:nvSpPr>
          <p:cNvPr id="11267" name="Subtitle 2"/>
          <p:cNvSpPr>
            <a:spLocks noGrp="1"/>
          </p:cNvSpPr>
          <p:nvPr>
            <p:ph type="subTitle" idx="1"/>
          </p:nvPr>
        </p:nvSpPr>
        <p:spPr>
          <a:xfrm>
            <a:off x="763953" y="3657600"/>
            <a:ext cx="7696200" cy="738188"/>
          </a:xfrm>
        </p:spPr>
        <p:txBody>
          <a:bodyPr/>
          <a:lstStyle/>
          <a:p>
            <a:pPr algn="r" eaLnBrk="1" hangingPunct="1"/>
            <a:r>
              <a:rPr lang="en-US" sz="2400" dirty="0" smtClean="0">
                <a:solidFill>
                  <a:schemeClr val="accent2">
                    <a:lumMod val="60000"/>
                    <a:lumOff val="40000"/>
                  </a:schemeClr>
                </a:solidFill>
                <a:effectLst>
                  <a:outerShdw blurRad="38100" dist="38100" dir="2700000" algn="tl">
                    <a:srgbClr val="000000">
                      <a:alpha val="43137"/>
                    </a:srgbClr>
                  </a:outerShdw>
                </a:effectLst>
                <a:latin typeface="Gotham Medium" pitchFamily="50" charset="0"/>
              </a:rPr>
              <a:t>chapter 13</a:t>
            </a:r>
          </a:p>
        </p:txBody>
      </p:sp>
    </p:spTree>
    <p:custDataLst>
      <p:tags r:id="rId1"/>
    </p:custDataLst>
    <p:extLst>
      <p:ext uri="{BB962C8B-B14F-4D97-AF65-F5344CB8AC3E}">
        <p14:creationId xmlns:p14="http://schemas.microsoft.com/office/powerpoint/2010/main" val="1296865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2">
                <a:lumMod val="50000"/>
              </a:schemeClr>
            </a:gs>
            <a:gs pos="100000">
              <a:schemeClr val="tx2">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9067800" cy="5486400"/>
          </a:xfrm>
        </p:spPr>
        <p:txBody>
          <a:bodyPr>
            <a:normAutofit fontScale="92500" lnSpcReduction="10000"/>
          </a:bodyPr>
          <a:lstStyle/>
          <a:p>
            <a:pPr eaLnBrk="1" hangingPunct="1"/>
            <a:r>
              <a:rPr lang="en-US" b="1" dirty="0" smtClean="0">
                <a:solidFill>
                  <a:srgbClr val="FFFF00"/>
                </a:solidFill>
              </a:rPr>
              <a:t>observational study  </a:t>
            </a:r>
            <a:endParaRPr lang="en-US" b="1" dirty="0">
              <a:solidFill>
                <a:srgbClr val="FFFF00"/>
              </a:solidFill>
            </a:endParaRPr>
          </a:p>
          <a:p>
            <a:pPr lvl="1" eaLnBrk="1" hangingPunct="1"/>
            <a:r>
              <a:rPr lang="en-US" b="1" dirty="0" smtClean="0">
                <a:solidFill>
                  <a:schemeClr val="bg1"/>
                </a:solidFill>
              </a:rPr>
              <a:t>no treatment </a:t>
            </a:r>
            <a:r>
              <a:rPr lang="en-US" dirty="0" smtClean="0">
                <a:solidFill>
                  <a:schemeClr val="bg1"/>
                </a:solidFill>
              </a:rPr>
              <a:t>is assigned – </a:t>
            </a:r>
            <a:r>
              <a:rPr lang="en-US" dirty="0" smtClean="0">
                <a:solidFill>
                  <a:srgbClr val="FFFF00"/>
                </a:solidFill>
                <a:latin typeface="Creepy" pitchFamily="82" charset="0"/>
              </a:rPr>
              <a:t>SELF SELECTION</a:t>
            </a:r>
          </a:p>
          <a:p>
            <a:pPr lvl="1" eaLnBrk="1" hangingPunct="1"/>
            <a:r>
              <a:rPr lang="en-US" dirty="0" smtClean="0">
                <a:solidFill>
                  <a:schemeClr val="bg1"/>
                </a:solidFill>
              </a:rPr>
              <a:t>merely </a:t>
            </a:r>
            <a:r>
              <a:rPr lang="en-US" dirty="0" smtClean="0">
                <a:solidFill>
                  <a:schemeClr val="accent5">
                    <a:lumMod val="40000"/>
                    <a:lumOff val="60000"/>
                  </a:schemeClr>
                </a:solidFill>
              </a:rPr>
              <a:t>observe</a:t>
            </a:r>
            <a:r>
              <a:rPr lang="en-US" dirty="0" smtClean="0">
                <a:solidFill>
                  <a:schemeClr val="bg1"/>
                </a:solidFill>
              </a:rPr>
              <a:t> a characteristic</a:t>
            </a:r>
          </a:p>
          <a:p>
            <a:pPr lvl="1" eaLnBrk="1" hangingPunct="1"/>
            <a:r>
              <a:rPr lang="en-US" b="1" dirty="0" smtClean="0">
                <a:solidFill>
                  <a:schemeClr val="accent5">
                    <a:lumMod val="40000"/>
                    <a:lumOff val="60000"/>
                  </a:schemeClr>
                </a:solidFill>
              </a:rPr>
              <a:t>Prospective</a:t>
            </a:r>
            <a:r>
              <a:rPr lang="en-US" dirty="0" smtClean="0">
                <a:solidFill>
                  <a:schemeClr val="bg1"/>
                </a:solidFill>
              </a:rPr>
              <a:t> vs. </a:t>
            </a:r>
            <a:r>
              <a:rPr lang="en-US" b="1" dirty="0" smtClean="0">
                <a:solidFill>
                  <a:schemeClr val="accent5">
                    <a:lumMod val="40000"/>
                    <a:lumOff val="60000"/>
                  </a:schemeClr>
                </a:solidFill>
              </a:rPr>
              <a:t>Retrospective</a:t>
            </a:r>
          </a:p>
          <a:p>
            <a:pPr lvl="2" eaLnBrk="1" hangingPunct="1"/>
            <a:r>
              <a:rPr lang="en-US" b="1" dirty="0" smtClean="0">
                <a:solidFill>
                  <a:schemeClr val="accent5">
                    <a:lumMod val="40000"/>
                    <a:lumOff val="60000"/>
                  </a:schemeClr>
                </a:solidFill>
              </a:rPr>
              <a:t>Prospective: </a:t>
            </a:r>
            <a:r>
              <a:rPr lang="en-US" b="1" dirty="0" smtClean="0">
                <a:solidFill>
                  <a:srgbClr val="FFFFFF"/>
                </a:solidFill>
              </a:rPr>
              <a:t>Pick subjects, then follow them for some time</a:t>
            </a:r>
          </a:p>
          <a:p>
            <a:pPr lvl="2" eaLnBrk="1" hangingPunct="1"/>
            <a:r>
              <a:rPr lang="en-US" b="1" dirty="0" smtClean="0">
                <a:solidFill>
                  <a:schemeClr val="accent5">
                    <a:lumMod val="40000"/>
                    <a:lumOff val="60000"/>
                  </a:schemeClr>
                </a:solidFill>
              </a:rPr>
              <a:t>Retrospective: </a:t>
            </a:r>
            <a:r>
              <a:rPr lang="en-US" b="1" dirty="0" smtClean="0">
                <a:solidFill>
                  <a:srgbClr val="FFFFFF"/>
                </a:solidFill>
              </a:rPr>
              <a:t>Pick subjects, then look up their </a:t>
            </a:r>
            <a:r>
              <a:rPr lang="en-US" b="1" u="sng" dirty="0" smtClean="0">
                <a:solidFill>
                  <a:srgbClr val="FFFFFF"/>
                </a:solidFill>
              </a:rPr>
              <a:t>past</a:t>
            </a:r>
            <a:r>
              <a:rPr lang="en-US" b="1" dirty="0" smtClean="0">
                <a:solidFill>
                  <a:srgbClr val="FFFFFF"/>
                </a:solidFill>
              </a:rPr>
              <a:t> records</a:t>
            </a:r>
            <a:r>
              <a:rPr lang="en-US" dirty="0" smtClean="0">
                <a:solidFill>
                  <a:schemeClr val="bg1"/>
                </a:solidFill>
              </a:rPr>
              <a:t/>
            </a:r>
            <a:br>
              <a:rPr lang="en-US" dirty="0" smtClean="0">
                <a:solidFill>
                  <a:schemeClr val="bg1"/>
                </a:solidFill>
              </a:rPr>
            </a:br>
            <a:endParaRPr lang="en-US" dirty="0" smtClean="0">
              <a:solidFill>
                <a:schemeClr val="bg1"/>
              </a:solidFill>
            </a:endParaRPr>
          </a:p>
          <a:p>
            <a:pPr eaLnBrk="1" hangingPunct="1"/>
            <a:r>
              <a:rPr lang="en-US" b="1" dirty="0" smtClean="0">
                <a:solidFill>
                  <a:srgbClr val="FFFF00"/>
                </a:solidFill>
              </a:rPr>
              <a:t>experimental study</a:t>
            </a:r>
          </a:p>
          <a:p>
            <a:pPr lvl="1" eaLnBrk="1" hangingPunct="1"/>
            <a:r>
              <a:rPr lang="en-US" dirty="0" smtClean="0">
                <a:solidFill>
                  <a:schemeClr val="bg1"/>
                </a:solidFill>
              </a:rPr>
              <a:t>a </a:t>
            </a:r>
            <a:r>
              <a:rPr lang="en-US" b="1" dirty="0" smtClean="0">
                <a:solidFill>
                  <a:schemeClr val="accent5">
                    <a:lumMod val="40000"/>
                    <a:lumOff val="60000"/>
                  </a:schemeClr>
                </a:solidFill>
              </a:rPr>
              <a:t>treatment</a:t>
            </a:r>
            <a:r>
              <a:rPr lang="en-US" dirty="0" smtClean="0">
                <a:solidFill>
                  <a:schemeClr val="accent5">
                    <a:lumMod val="40000"/>
                    <a:lumOff val="60000"/>
                  </a:schemeClr>
                </a:solidFill>
              </a:rPr>
              <a:t> </a:t>
            </a:r>
            <a:r>
              <a:rPr lang="en-US" dirty="0" smtClean="0">
                <a:solidFill>
                  <a:schemeClr val="bg1"/>
                </a:solidFill>
              </a:rPr>
              <a:t>is </a:t>
            </a:r>
            <a:r>
              <a:rPr lang="en-US" u="sng" dirty="0" smtClean="0">
                <a:solidFill>
                  <a:schemeClr val="bg1"/>
                </a:solidFill>
              </a:rPr>
              <a:t>assigned</a:t>
            </a:r>
            <a:r>
              <a:rPr lang="en-US" dirty="0" smtClean="0">
                <a:solidFill>
                  <a:schemeClr val="bg1"/>
                </a:solidFill>
              </a:rPr>
              <a:t> (hopefully </a:t>
            </a:r>
            <a:r>
              <a:rPr lang="en-US" dirty="0" smtClean="0">
                <a:solidFill>
                  <a:srgbClr val="FFFF00"/>
                </a:solidFill>
                <a:latin typeface="Creepy" pitchFamily="82" charset="0"/>
              </a:rPr>
              <a:t>RANDOMLY</a:t>
            </a:r>
            <a:r>
              <a:rPr lang="en-US" dirty="0" smtClean="0">
                <a:solidFill>
                  <a:schemeClr val="bg1"/>
                </a:solidFill>
              </a:rPr>
              <a:t>)</a:t>
            </a:r>
          </a:p>
          <a:p>
            <a:pPr lvl="1" eaLnBrk="1" hangingPunct="1"/>
            <a:r>
              <a:rPr lang="en-US" dirty="0" smtClean="0">
                <a:solidFill>
                  <a:schemeClr val="bg1"/>
                </a:solidFill>
              </a:rPr>
              <a:t>observe the response and measure its effect </a:t>
            </a:r>
          </a:p>
          <a:p>
            <a:pPr lvl="1" eaLnBrk="1" hangingPunct="1"/>
            <a:r>
              <a:rPr lang="en-US" sz="3000" u="sng" dirty="0" smtClean="0">
                <a:solidFill>
                  <a:srgbClr val="FFFF00"/>
                </a:solidFill>
                <a:latin typeface="Gotham Black" pitchFamily="50" charset="0"/>
              </a:rPr>
              <a:t>RANDOM</a:t>
            </a:r>
            <a:r>
              <a:rPr lang="en-US" sz="3000" dirty="0" smtClean="0">
                <a:solidFill>
                  <a:srgbClr val="FFFF00"/>
                </a:solidFill>
                <a:latin typeface="Gotham Black" pitchFamily="50" charset="0"/>
              </a:rPr>
              <a:t> ASSIGNMENT OF SUBJECTS TO TREATMENTS IS REQUIRED TO SHOW CAUSE AND EFFECT!!!</a:t>
            </a:r>
          </a:p>
        </p:txBody>
      </p:sp>
      <p:sp>
        <p:nvSpPr>
          <p:cNvPr id="5" name="TextBox 4"/>
          <p:cNvSpPr txBox="1"/>
          <p:nvPr/>
        </p:nvSpPr>
        <p:spPr>
          <a:xfrm>
            <a:off x="3025658" y="11668"/>
            <a:ext cx="6118342" cy="461665"/>
          </a:xfrm>
          <a:prstGeom prst="rect">
            <a:avLst/>
          </a:prstGeom>
          <a:noFill/>
        </p:spPr>
        <p:txBody>
          <a:bodyPr wrap="none" rtlCol="0">
            <a:spAutoFit/>
          </a:bodyPr>
          <a:lstStyle/>
          <a:p>
            <a:pPr algn="r"/>
            <a:r>
              <a:rPr lang="en-US" sz="2400" dirty="0" smtClean="0">
                <a:solidFill>
                  <a:srgbClr val="5A6378">
                    <a:lumMod val="60000"/>
                    <a:lumOff val="40000"/>
                  </a:srgbClr>
                </a:solidFill>
                <a:latin typeface="Gotham Medium" pitchFamily="50" charset="0"/>
                <a:ea typeface="+mn-ea"/>
              </a:rPr>
              <a:t>OBSERVATIONAL VS. EXPERIMENTAL</a:t>
            </a:r>
            <a:endParaRPr lang="en-US" sz="2400" dirty="0">
              <a:solidFill>
                <a:srgbClr val="5A6378">
                  <a:lumMod val="60000"/>
                  <a:lumOff val="40000"/>
                </a:srgbClr>
              </a:solidFill>
              <a:latin typeface="Gotham Medium" pitchFamily="50" charset="0"/>
              <a:ea typeface="+mn-ea"/>
            </a:endParaRPr>
          </a:p>
        </p:txBody>
      </p:sp>
    </p:spTree>
    <p:custDataLst>
      <p:tags r:id="rId1"/>
    </p:custDataLst>
    <p:extLst>
      <p:ext uri="{BB962C8B-B14F-4D97-AF65-F5344CB8AC3E}">
        <p14:creationId xmlns:p14="http://schemas.microsoft.com/office/powerpoint/2010/main" val="378277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down)">
                                      <p:cBhvr>
                                        <p:cTn id="40" dur="580">
                                          <p:stCondLst>
                                            <p:cond delay="0"/>
                                          </p:stCondLst>
                                        </p:cTn>
                                        <p:tgtEl>
                                          <p:spTgt spid="3">
                                            <p:txEl>
                                              <p:pRg st="9" end="9"/>
                                            </p:txEl>
                                          </p:spTgt>
                                        </p:tgtEl>
                                      </p:cBhvr>
                                    </p:animEffect>
                                    <p:anim calcmode="lin" valueType="num">
                                      <p:cBhvr>
                                        <p:cTn id="41"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9" end="9"/>
                                            </p:txEl>
                                          </p:spTgt>
                                        </p:tgtEl>
                                      </p:cBhvr>
                                      <p:to x="100000" y="60000"/>
                                    </p:animScale>
                                    <p:animScale>
                                      <p:cBhvr>
                                        <p:cTn id="47" dur="166" decel="50000">
                                          <p:stCondLst>
                                            <p:cond delay="676"/>
                                          </p:stCondLst>
                                        </p:cTn>
                                        <p:tgtEl>
                                          <p:spTgt spid="3">
                                            <p:txEl>
                                              <p:pRg st="9" end="9"/>
                                            </p:txEl>
                                          </p:spTgt>
                                        </p:tgtEl>
                                      </p:cBhvr>
                                      <p:to x="100000" y="100000"/>
                                    </p:animScale>
                                    <p:animScale>
                                      <p:cBhvr>
                                        <p:cTn id="48" dur="26">
                                          <p:stCondLst>
                                            <p:cond delay="1312"/>
                                          </p:stCondLst>
                                        </p:cTn>
                                        <p:tgtEl>
                                          <p:spTgt spid="3">
                                            <p:txEl>
                                              <p:pRg st="9" end="9"/>
                                            </p:txEl>
                                          </p:spTgt>
                                        </p:tgtEl>
                                      </p:cBhvr>
                                      <p:to x="100000" y="80000"/>
                                    </p:animScale>
                                    <p:animScale>
                                      <p:cBhvr>
                                        <p:cTn id="49" dur="166" decel="50000">
                                          <p:stCondLst>
                                            <p:cond delay="1338"/>
                                          </p:stCondLst>
                                        </p:cTn>
                                        <p:tgtEl>
                                          <p:spTgt spid="3">
                                            <p:txEl>
                                              <p:pRg st="9" end="9"/>
                                            </p:txEl>
                                          </p:spTgt>
                                        </p:tgtEl>
                                      </p:cBhvr>
                                      <p:to x="100000" y="100000"/>
                                    </p:animScale>
                                    <p:animScale>
                                      <p:cBhvr>
                                        <p:cTn id="50" dur="26">
                                          <p:stCondLst>
                                            <p:cond delay="1642"/>
                                          </p:stCondLst>
                                        </p:cTn>
                                        <p:tgtEl>
                                          <p:spTgt spid="3">
                                            <p:txEl>
                                              <p:pRg st="9" end="9"/>
                                            </p:txEl>
                                          </p:spTgt>
                                        </p:tgtEl>
                                      </p:cBhvr>
                                      <p:to x="100000" y="90000"/>
                                    </p:animScale>
                                    <p:animScale>
                                      <p:cBhvr>
                                        <p:cTn id="51" dur="166" decel="50000">
                                          <p:stCondLst>
                                            <p:cond delay="1668"/>
                                          </p:stCondLst>
                                        </p:cTn>
                                        <p:tgtEl>
                                          <p:spTgt spid="3">
                                            <p:txEl>
                                              <p:pRg st="9" end="9"/>
                                            </p:txEl>
                                          </p:spTgt>
                                        </p:tgtEl>
                                      </p:cBhvr>
                                      <p:to x="100000" y="100000"/>
                                    </p:animScale>
                                    <p:animScale>
                                      <p:cBhvr>
                                        <p:cTn id="52" dur="26">
                                          <p:stCondLst>
                                            <p:cond delay="1808"/>
                                          </p:stCondLst>
                                        </p:cTn>
                                        <p:tgtEl>
                                          <p:spTgt spid="3">
                                            <p:txEl>
                                              <p:pRg st="9" end="9"/>
                                            </p:txEl>
                                          </p:spTgt>
                                        </p:tgtEl>
                                      </p:cBhvr>
                                      <p:to x="100000" y="95000"/>
                                    </p:animScale>
                                    <p:animScale>
                                      <p:cBhvr>
                                        <p:cTn id="53"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100000">
              <a:schemeClr val="accent6">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0" y="990600"/>
            <a:ext cx="86106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0"/>
              </a:spcBef>
            </a:pPr>
            <a:r>
              <a:rPr lang="en-US" sz="3600" dirty="0" smtClean="0">
                <a:solidFill>
                  <a:prstClr val="white"/>
                </a:solidFill>
                <a:effectLst>
                  <a:outerShdw blurRad="38100" dist="38100" dir="2700000" algn="tl">
                    <a:srgbClr val="000000">
                      <a:alpha val="43137"/>
                    </a:srgbClr>
                  </a:outerShdw>
                </a:effectLst>
                <a:latin typeface="Gotham Medium" pitchFamily="50" charset="0"/>
                <a:ea typeface="+mn-ea"/>
              </a:rPr>
              <a:t>The </a:t>
            </a:r>
            <a:r>
              <a:rPr lang="en-US" sz="6000" u="sng" dirty="0">
                <a:solidFill>
                  <a:prstClr val="white"/>
                </a:solidFill>
                <a:effectLst>
                  <a:outerShdw blurRad="38100" dist="38100" dir="2700000" algn="tl">
                    <a:srgbClr val="000000">
                      <a:alpha val="43137"/>
                    </a:srgbClr>
                  </a:outerShdw>
                </a:effectLst>
                <a:latin typeface="Gotham Medium" pitchFamily="50" charset="0"/>
                <a:ea typeface="+mn-ea"/>
              </a:rPr>
              <a:t>ONLY</a:t>
            </a:r>
            <a:r>
              <a:rPr lang="en-US" sz="3600" dirty="0">
                <a:solidFill>
                  <a:prstClr val="white"/>
                </a:solidFill>
                <a:effectLst>
                  <a:outerShdw blurRad="38100" dist="38100" dir="2700000" algn="tl">
                    <a:srgbClr val="000000">
                      <a:alpha val="43137"/>
                    </a:srgbClr>
                  </a:outerShdw>
                </a:effectLst>
                <a:latin typeface="Gotham Medium" pitchFamily="50" charset="0"/>
                <a:ea typeface="+mn-ea"/>
              </a:rPr>
              <a:t> way </a:t>
            </a:r>
            <a:endParaRPr lang="en-US" sz="3600" dirty="0" smtClean="0">
              <a:solidFill>
                <a:prstClr val="white"/>
              </a:solidFill>
              <a:effectLst>
                <a:outerShdw blurRad="38100" dist="38100" dir="2700000" algn="tl">
                  <a:srgbClr val="000000">
                    <a:alpha val="43137"/>
                  </a:srgbClr>
                </a:outerShdw>
              </a:effectLst>
              <a:latin typeface="Gotham Medium" pitchFamily="50" charset="0"/>
              <a:ea typeface="+mn-ea"/>
            </a:endParaRPr>
          </a:p>
          <a:p>
            <a:pPr algn="r" eaLnBrk="1" hangingPunct="1">
              <a:spcBef>
                <a:spcPts val="0"/>
              </a:spcBef>
            </a:pPr>
            <a:r>
              <a:rPr lang="en-US" sz="3600" dirty="0" smtClean="0">
                <a:solidFill>
                  <a:prstClr val="white"/>
                </a:solidFill>
                <a:effectLst>
                  <a:outerShdw blurRad="38100" dist="38100" dir="2700000" algn="tl">
                    <a:srgbClr val="000000">
                      <a:alpha val="43137"/>
                    </a:srgbClr>
                  </a:outerShdw>
                </a:effectLst>
                <a:latin typeface="Gotham Medium" pitchFamily="50" charset="0"/>
                <a:ea typeface="+mn-ea"/>
              </a:rPr>
              <a:t>to </a:t>
            </a:r>
            <a:r>
              <a:rPr lang="en-US" sz="3600" dirty="0">
                <a:solidFill>
                  <a:prstClr val="white"/>
                </a:solidFill>
                <a:effectLst>
                  <a:outerShdw blurRad="38100" dist="38100" dir="2700000" algn="tl">
                    <a:srgbClr val="000000">
                      <a:alpha val="43137"/>
                    </a:srgbClr>
                  </a:outerShdw>
                </a:effectLst>
                <a:latin typeface="Gotham Medium" pitchFamily="50" charset="0"/>
                <a:ea typeface="+mn-ea"/>
              </a:rPr>
              <a:t>show </a:t>
            </a:r>
            <a:r>
              <a:rPr lang="en-US" sz="3600" dirty="0" smtClean="0">
                <a:solidFill>
                  <a:prstClr val="white"/>
                </a:solidFill>
                <a:effectLst>
                  <a:outerShdw blurRad="38100" dist="38100" dir="2700000" algn="tl">
                    <a:srgbClr val="000000">
                      <a:alpha val="43137"/>
                    </a:srgbClr>
                  </a:outerShdw>
                </a:effectLst>
                <a:latin typeface="Gotham Medium" pitchFamily="50" charset="0"/>
                <a:ea typeface="+mn-ea"/>
              </a:rPr>
              <a:t>CAUSE &amp; EFFECT is </a:t>
            </a:r>
            <a:r>
              <a:rPr lang="en-US" sz="3600" dirty="0">
                <a:solidFill>
                  <a:prstClr val="white"/>
                </a:solidFill>
                <a:effectLst>
                  <a:outerShdw blurRad="38100" dist="38100" dir="2700000" algn="tl">
                    <a:srgbClr val="000000">
                      <a:alpha val="43137"/>
                    </a:srgbClr>
                  </a:outerShdw>
                </a:effectLst>
                <a:latin typeface="Gotham Medium" pitchFamily="50" charset="0"/>
                <a:ea typeface="+mn-ea"/>
              </a:rPr>
              <a:t>with</a:t>
            </a:r>
            <a:r>
              <a:rPr lang="en-US" sz="4400" dirty="0">
                <a:solidFill>
                  <a:prstClr val="white"/>
                </a:solidFill>
                <a:effectLst>
                  <a:outerShdw blurRad="38100" dist="38100" dir="2700000" algn="tl">
                    <a:srgbClr val="000000">
                      <a:alpha val="43137"/>
                    </a:srgbClr>
                  </a:outerShdw>
                </a:effectLst>
                <a:latin typeface="Gotham Medium" pitchFamily="50" charset="0"/>
                <a:ea typeface="+mn-ea"/>
              </a:rPr>
              <a:t> </a:t>
            </a:r>
          </a:p>
          <a:p>
            <a:pPr algn="r" eaLnBrk="1" hangingPunct="1">
              <a:spcBef>
                <a:spcPts val="0"/>
              </a:spcBef>
            </a:pPr>
            <a:r>
              <a:rPr lang="en-US" sz="3600" dirty="0" smtClean="0">
                <a:solidFill>
                  <a:prstClr val="white"/>
                </a:solidFill>
                <a:effectLst>
                  <a:outerShdw blurRad="38100" dist="38100" dir="2700000" algn="tl">
                    <a:srgbClr val="000000">
                      <a:alpha val="43137"/>
                    </a:srgbClr>
                  </a:outerShdw>
                </a:effectLst>
                <a:latin typeface="Gotham Medium" pitchFamily="50" charset="0"/>
                <a:ea typeface="+mn-ea"/>
              </a:rPr>
              <a:t>a </a:t>
            </a:r>
            <a:r>
              <a:rPr lang="en-US" sz="3600" dirty="0" smtClean="0">
                <a:solidFill>
                  <a:srgbClr val="F0AD00">
                    <a:lumMod val="40000"/>
                    <a:lumOff val="60000"/>
                  </a:srgbClr>
                </a:solidFill>
                <a:effectLst>
                  <a:outerShdw blurRad="38100" dist="38100" dir="2700000" algn="tl">
                    <a:srgbClr val="000000">
                      <a:alpha val="43137"/>
                    </a:srgbClr>
                  </a:outerShdw>
                </a:effectLst>
                <a:latin typeface="Gotham Medium" pitchFamily="50" charset="0"/>
                <a:ea typeface="+mn-ea"/>
              </a:rPr>
              <a:t>randomized </a:t>
            </a:r>
            <a:r>
              <a:rPr lang="en-US" sz="3600" dirty="0" smtClean="0">
                <a:solidFill>
                  <a:prstClr val="white"/>
                </a:solidFill>
                <a:effectLst>
                  <a:outerShdw blurRad="38100" dist="38100" dir="2700000" algn="tl">
                    <a:srgbClr val="000000">
                      <a:alpha val="43137"/>
                    </a:srgbClr>
                  </a:outerShdw>
                </a:effectLst>
                <a:latin typeface="Gotham Medium" pitchFamily="50" charset="0"/>
                <a:ea typeface="+mn-ea"/>
              </a:rPr>
              <a:t>experiment!!!</a:t>
            </a:r>
          </a:p>
          <a:p>
            <a:pPr algn="r" eaLnBrk="1" hangingPunct="1">
              <a:spcBef>
                <a:spcPts val="0"/>
              </a:spcBef>
            </a:pPr>
            <a:r>
              <a:rPr lang="en-US" sz="3600" dirty="0" smtClean="0">
                <a:solidFill>
                  <a:srgbClr val="FFFF00"/>
                </a:solidFill>
                <a:effectLst>
                  <a:outerShdw blurRad="38100" dist="38100" dir="2700000" algn="tl">
                    <a:srgbClr val="000000">
                      <a:alpha val="43137"/>
                    </a:srgbClr>
                  </a:outerShdw>
                </a:effectLst>
                <a:latin typeface="Gotham Black" pitchFamily="50" charset="0"/>
                <a:ea typeface="+mn-ea"/>
              </a:rPr>
              <a:t>(RANDOM ASSIGNMENT OF </a:t>
            </a:r>
            <a:br>
              <a:rPr lang="en-US" sz="3600" dirty="0" smtClean="0">
                <a:solidFill>
                  <a:srgbClr val="FFFF00"/>
                </a:solidFill>
                <a:effectLst>
                  <a:outerShdw blurRad="38100" dist="38100" dir="2700000" algn="tl">
                    <a:srgbClr val="000000">
                      <a:alpha val="43137"/>
                    </a:srgbClr>
                  </a:outerShdw>
                </a:effectLst>
                <a:latin typeface="Gotham Black" pitchFamily="50" charset="0"/>
                <a:ea typeface="+mn-ea"/>
              </a:rPr>
            </a:br>
            <a:r>
              <a:rPr lang="en-US" sz="3600" dirty="0" smtClean="0">
                <a:solidFill>
                  <a:srgbClr val="FFFF00"/>
                </a:solidFill>
                <a:effectLst>
                  <a:outerShdw blurRad="38100" dist="38100" dir="2700000" algn="tl">
                    <a:srgbClr val="000000">
                      <a:alpha val="43137"/>
                    </a:srgbClr>
                  </a:outerShdw>
                </a:effectLst>
                <a:latin typeface="Gotham Black" pitchFamily="50" charset="0"/>
                <a:ea typeface="+mn-ea"/>
              </a:rPr>
              <a:t>SUBJECTS TO TREATMENTS!!!)</a:t>
            </a:r>
            <a:endParaRPr lang="en-US" sz="3600" dirty="0">
              <a:solidFill>
                <a:srgbClr val="FFFF00"/>
              </a:solidFill>
              <a:effectLst>
                <a:outerShdw blurRad="38100" dist="38100" dir="2700000" algn="tl">
                  <a:srgbClr val="000000">
                    <a:alpha val="43137"/>
                  </a:srgbClr>
                </a:outerShdw>
              </a:effectLst>
              <a:latin typeface="Gotham Black" pitchFamily="50" charset="0"/>
              <a:ea typeface="+mn-ea"/>
            </a:endParaRPr>
          </a:p>
        </p:txBody>
      </p:sp>
    </p:spTree>
    <p:custDataLst>
      <p:tags r:id="rId1"/>
    </p:custDataLst>
    <p:extLst>
      <p:ext uri="{BB962C8B-B14F-4D97-AF65-F5344CB8AC3E}">
        <p14:creationId xmlns:p14="http://schemas.microsoft.com/office/powerpoint/2010/main" val="2783864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76200" y="130021"/>
            <a:ext cx="8534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smtClean="0">
                <a:solidFill>
                  <a:srgbClr val="000066"/>
                </a:solidFill>
                <a:latin typeface="Comic Sans MS" pitchFamily="66" charset="0"/>
                <a:ea typeface="+mn-ea"/>
              </a:rPr>
              <a:t>We’ve </a:t>
            </a:r>
            <a:r>
              <a:rPr lang="en-US" sz="3200" b="1" dirty="0">
                <a:solidFill>
                  <a:srgbClr val="000066"/>
                </a:solidFill>
                <a:latin typeface="Comic Sans MS" pitchFamily="66" charset="0"/>
                <a:ea typeface="+mn-ea"/>
              </a:rPr>
              <a:t>developed a new rabbit food, </a:t>
            </a:r>
            <a:r>
              <a:rPr lang="en-US" sz="6000" b="1" dirty="0" err="1" smtClean="0">
                <a:solidFill>
                  <a:srgbClr val="000066"/>
                </a:solidFill>
                <a:effectLst>
                  <a:outerShdw blurRad="38100" dist="38100" dir="2700000" algn="tl">
                    <a:srgbClr val="000000">
                      <a:alpha val="43137"/>
                    </a:srgbClr>
                  </a:outerShdw>
                </a:effectLst>
                <a:latin typeface="Comic Sans MS" pitchFamily="66" charset="0"/>
                <a:ea typeface="+mn-ea"/>
              </a:rPr>
              <a:t>Hippity</a:t>
            </a:r>
            <a:r>
              <a:rPr lang="en-US" sz="6000" b="1" dirty="0" smtClean="0">
                <a:solidFill>
                  <a:srgbClr val="000066"/>
                </a:solidFill>
                <a:effectLst>
                  <a:outerShdw blurRad="38100" dist="38100" dir="2700000" algn="tl">
                    <a:srgbClr val="000000">
                      <a:alpha val="43137"/>
                    </a:srgbClr>
                  </a:outerShdw>
                </a:effectLst>
                <a:latin typeface="Comic Sans MS" pitchFamily="66" charset="0"/>
                <a:ea typeface="+mn-ea"/>
              </a:rPr>
              <a:t> </a:t>
            </a:r>
            <a:r>
              <a:rPr lang="en-US" sz="6000" b="1" dirty="0">
                <a:solidFill>
                  <a:srgbClr val="000066"/>
                </a:solidFill>
                <a:effectLst>
                  <a:outerShdw blurRad="38100" dist="38100" dir="2700000" algn="tl">
                    <a:srgbClr val="000000">
                      <a:alpha val="43137"/>
                    </a:srgbClr>
                  </a:outerShdw>
                </a:effectLst>
                <a:latin typeface="Comic Sans MS" pitchFamily="66" charset="0"/>
                <a:ea typeface="+mn-ea"/>
              </a:rPr>
              <a:t>Hop.</a:t>
            </a:r>
          </a:p>
        </p:txBody>
      </p:sp>
      <p:grpSp>
        <p:nvGrpSpPr>
          <p:cNvPr id="22531" name="Group 9"/>
          <p:cNvGrpSpPr>
            <a:grpSpLocks/>
          </p:cNvGrpSpPr>
          <p:nvPr/>
        </p:nvGrpSpPr>
        <p:grpSpPr bwMode="auto">
          <a:xfrm>
            <a:off x="1524000" y="2514600"/>
            <a:ext cx="2965450" cy="3733800"/>
            <a:chOff x="960" y="1584"/>
            <a:chExt cx="1868" cy="2352"/>
          </a:xfrm>
        </p:grpSpPr>
        <p:sp>
          <p:nvSpPr>
            <p:cNvPr id="22535" name="AutoShape 5" descr="Dashed vertical"/>
            <p:cNvSpPr>
              <a:spLocks noChangeArrowheads="1"/>
            </p:cNvSpPr>
            <p:nvPr/>
          </p:nvSpPr>
          <p:spPr bwMode="auto">
            <a:xfrm flipH="1">
              <a:off x="960" y="1584"/>
              <a:ext cx="1584" cy="2352"/>
            </a:xfrm>
            <a:prstGeom prst="cube">
              <a:avLst>
                <a:gd name="adj" fmla="val 11991"/>
              </a:avLst>
            </a:prstGeom>
            <a:pattFill prst="dashVert">
              <a:fgClr>
                <a:srgbClr val="00FF00"/>
              </a:fgClr>
              <a:bgClr>
                <a:srgbClr val="00FF99"/>
              </a:bgClr>
            </a:pattFill>
            <a:ln w="9525">
              <a:solidFill>
                <a:schemeClr val="tx1"/>
              </a:solidFill>
              <a:miter lim="800000"/>
              <a:headEnd/>
              <a:tailEnd/>
            </a:ln>
          </p:spPr>
          <p:txBody>
            <a:bodyPr wrap="none" anchor="ctr"/>
            <a:lstStyle/>
            <a:p>
              <a:endParaRPr lang="en-US">
                <a:solidFill>
                  <a:prstClr val="black"/>
                </a:solidFill>
                <a:latin typeface="Corbel" pitchFamily="34" charset="0"/>
                <a:ea typeface="+mn-ea"/>
              </a:endParaRPr>
            </a:p>
          </p:txBody>
        </p:sp>
        <p:sp>
          <p:nvSpPr>
            <p:cNvPr id="22536" name="WordArt 7"/>
            <p:cNvSpPr>
              <a:spLocks noChangeArrowheads="1" noChangeShapeType="1" noTextEdit="1"/>
            </p:cNvSpPr>
            <p:nvPr/>
          </p:nvSpPr>
          <p:spPr bwMode="auto">
            <a:xfrm rot="-1239085">
              <a:off x="1104" y="2160"/>
              <a:ext cx="1524" cy="702"/>
            </a:xfrm>
            <a:prstGeom prst="rect">
              <a:avLst/>
            </a:prstGeom>
          </p:spPr>
          <p:txBody>
            <a:bodyPr wrap="none" fromWordArt="1">
              <a:prstTxWarp prst="textSlantUp">
                <a:avLst>
                  <a:gd name="adj" fmla="val 55556"/>
                </a:avLst>
              </a:prstTxWarp>
            </a:bodyPr>
            <a:lstStyle/>
            <a:p>
              <a:pPr algn="ctr"/>
              <a:r>
                <a:rPr lang="en-US" sz="3600" kern="10" dirty="0" err="1">
                  <a:ln w="9525">
                    <a:solidFill>
                      <a:prstClr val="black"/>
                    </a:solidFill>
                    <a:round/>
                    <a:headEnd/>
                    <a:tailEnd/>
                  </a:ln>
                  <a:solidFill>
                    <a:prstClr val="black"/>
                  </a:solidFill>
                  <a:latin typeface="Forte"/>
                  <a:ea typeface="+mn-ea"/>
                </a:rPr>
                <a:t>Hippity</a:t>
              </a:r>
              <a:r>
                <a:rPr lang="en-US" sz="3600" kern="10" dirty="0">
                  <a:ln w="9525">
                    <a:solidFill>
                      <a:prstClr val="black"/>
                    </a:solidFill>
                    <a:round/>
                    <a:headEnd/>
                    <a:tailEnd/>
                  </a:ln>
                  <a:solidFill>
                    <a:prstClr val="black"/>
                  </a:solidFill>
                  <a:latin typeface="Forte"/>
                  <a:ea typeface="+mn-ea"/>
                </a:rPr>
                <a:t> Hop</a:t>
              </a:r>
            </a:p>
          </p:txBody>
        </p:sp>
        <p:sp>
          <p:nvSpPr>
            <p:cNvPr id="22537" name="Text Box 8"/>
            <p:cNvSpPr txBox="1">
              <a:spLocks noChangeArrowheads="1"/>
            </p:cNvSpPr>
            <p:nvPr/>
          </p:nvSpPr>
          <p:spPr bwMode="auto">
            <a:xfrm>
              <a:off x="1532" y="2855"/>
              <a:ext cx="12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b="1">
                  <a:solidFill>
                    <a:prstClr val="black"/>
                  </a:solidFill>
                  <a:latin typeface="Corbel" pitchFamily="34" charset="0"/>
                  <a:ea typeface="+mn-ea"/>
                </a:rPr>
                <a:t>Rabbit Food</a:t>
              </a:r>
            </a:p>
          </p:txBody>
        </p:sp>
      </p:grpSp>
      <p:sp>
        <p:nvSpPr>
          <p:cNvPr id="31754" name="AutoShape 10"/>
          <p:cNvSpPr>
            <a:spLocks noChangeArrowheads="1"/>
          </p:cNvSpPr>
          <p:nvPr/>
        </p:nvSpPr>
        <p:spPr bwMode="auto">
          <a:xfrm>
            <a:off x="5486400" y="762000"/>
            <a:ext cx="3124200" cy="2286000"/>
          </a:xfrm>
          <a:prstGeom prst="wedgeRoundRectCallout">
            <a:avLst>
              <a:gd name="adj1" fmla="val -88009"/>
              <a:gd name="adj2" fmla="val 67292"/>
              <a:gd name="adj3" fmla="val 16667"/>
            </a:avLst>
          </a:prstGeom>
          <a:solidFill>
            <a:srgbClr val="FF5050"/>
          </a:solidFill>
          <a:ln w="9525">
            <a:solidFill>
              <a:schemeClr val="tx1"/>
            </a:solidFill>
            <a:miter lim="800000"/>
            <a:headEnd/>
            <a:tailEnd/>
          </a:ln>
        </p:spPr>
        <p:txBody>
          <a:bodyPr/>
          <a:lstStyle/>
          <a:p>
            <a:pPr algn="ctr"/>
            <a:r>
              <a:rPr lang="en-US" sz="4000" b="1">
                <a:solidFill>
                  <a:srgbClr val="000066"/>
                </a:solidFill>
                <a:latin typeface="Comic Sans MS" pitchFamily="66" charset="0"/>
                <a:ea typeface="+mn-ea"/>
              </a:rPr>
              <a:t>Makes fur soft &amp; shiny!</a:t>
            </a:r>
          </a:p>
        </p:txBody>
      </p:sp>
      <p:sp>
        <p:nvSpPr>
          <p:cNvPr id="31755" name="AutoShape 11"/>
          <p:cNvSpPr>
            <a:spLocks noChangeArrowheads="1"/>
          </p:cNvSpPr>
          <p:nvPr/>
        </p:nvSpPr>
        <p:spPr bwMode="auto">
          <a:xfrm>
            <a:off x="4876800" y="2895600"/>
            <a:ext cx="3581400" cy="1524000"/>
          </a:xfrm>
          <a:prstGeom prst="wedgeRoundRectCallout">
            <a:avLst>
              <a:gd name="adj1" fmla="val -71144"/>
              <a:gd name="adj2" fmla="val 26981"/>
              <a:gd name="adj3" fmla="val 16667"/>
            </a:avLst>
          </a:prstGeom>
          <a:solidFill>
            <a:srgbClr val="FF5050"/>
          </a:solidFill>
          <a:ln w="9525">
            <a:solidFill>
              <a:schemeClr val="tx1"/>
            </a:solidFill>
            <a:miter lim="800000"/>
            <a:headEnd/>
            <a:tailEnd/>
          </a:ln>
        </p:spPr>
        <p:txBody>
          <a:bodyPr/>
          <a:lstStyle/>
          <a:p>
            <a:pPr algn="ctr"/>
            <a:r>
              <a:rPr lang="en-US" sz="4000" b="1">
                <a:solidFill>
                  <a:srgbClr val="000066"/>
                </a:solidFill>
                <a:latin typeface="Comic Sans MS" pitchFamily="66" charset="0"/>
                <a:ea typeface="+mn-ea"/>
              </a:rPr>
              <a:t>Increases energy!</a:t>
            </a:r>
          </a:p>
        </p:txBody>
      </p:sp>
      <p:sp>
        <p:nvSpPr>
          <p:cNvPr id="31756" name="AutoShape 12"/>
          <p:cNvSpPr>
            <a:spLocks noChangeArrowheads="1"/>
          </p:cNvSpPr>
          <p:nvPr/>
        </p:nvSpPr>
        <p:spPr bwMode="auto">
          <a:xfrm>
            <a:off x="4648200" y="3962400"/>
            <a:ext cx="4038600" cy="1981200"/>
          </a:xfrm>
          <a:prstGeom prst="wedgeRoundRectCallout">
            <a:avLst>
              <a:gd name="adj1" fmla="val -80856"/>
              <a:gd name="adj2" fmla="val -25162"/>
              <a:gd name="adj3" fmla="val 16667"/>
            </a:avLst>
          </a:prstGeom>
          <a:solidFill>
            <a:srgbClr val="FF5050"/>
          </a:solidFill>
          <a:ln w="9525">
            <a:solidFill>
              <a:schemeClr val="tx1"/>
            </a:solidFill>
            <a:miter lim="800000"/>
            <a:headEnd/>
            <a:tailEnd/>
          </a:ln>
        </p:spPr>
        <p:txBody>
          <a:bodyPr/>
          <a:lstStyle/>
          <a:p>
            <a:pPr algn="ctr"/>
            <a:r>
              <a:rPr lang="en-US" sz="4000" b="1">
                <a:solidFill>
                  <a:srgbClr val="000066"/>
                </a:solidFill>
                <a:latin typeface="Comic Sans MS" pitchFamily="66" charset="0"/>
                <a:ea typeface="+mn-ea"/>
              </a:rPr>
              <a:t>100% of daily vitamins &amp; essential oils!</a:t>
            </a:r>
          </a:p>
        </p:txBody>
      </p:sp>
    </p:spTree>
    <p:custDataLst>
      <p:tags r:id="rId1"/>
    </p:custDataLst>
    <p:extLst>
      <p:ext uri="{BB962C8B-B14F-4D97-AF65-F5344CB8AC3E}">
        <p14:creationId xmlns:p14="http://schemas.microsoft.com/office/powerpoint/2010/main" val="3479742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down)">
                                      <p:cBhvr>
                                        <p:cTn id="7" dur="580">
                                          <p:stCondLst>
                                            <p:cond delay="0"/>
                                          </p:stCondLst>
                                        </p:cTn>
                                        <p:tgtEl>
                                          <p:spTgt spid="22530">
                                            <p:txEl>
                                              <p:pRg st="0" end="0"/>
                                            </p:txEl>
                                          </p:spTgt>
                                        </p:tgtEl>
                                      </p:cBhvr>
                                    </p:animEffect>
                                    <p:anim calcmode="lin" valueType="num">
                                      <p:cBhvr>
                                        <p:cTn id="8" dur="1822" tmFilter="0,0; 0.14,0.36; 0.43,0.73; 0.71,0.91; 1.0,1.0">
                                          <p:stCondLst>
                                            <p:cond delay="0"/>
                                          </p:stCondLst>
                                        </p:cTn>
                                        <p:tgtEl>
                                          <p:spTgt spid="2253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3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3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3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3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30">
                                            <p:txEl>
                                              <p:pRg st="0" end="0"/>
                                            </p:txEl>
                                          </p:spTgt>
                                        </p:tgtEl>
                                      </p:cBhvr>
                                      <p:to x="100000" y="60000"/>
                                    </p:animScale>
                                    <p:animScale>
                                      <p:cBhvr>
                                        <p:cTn id="14" dur="166" decel="50000">
                                          <p:stCondLst>
                                            <p:cond delay="676"/>
                                          </p:stCondLst>
                                        </p:cTn>
                                        <p:tgtEl>
                                          <p:spTgt spid="22530">
                                            <p:txEl>
                                              <p:pRg st="0" end="0"/>
                                            </p:txEl>
                                          </p:spTgt>
                                        </p:tgtEl>
                                      </p:cBhvr>
                                      <p:to x="100000" y="100000"/>
                                    </p:animScale>
                                    <p:animScale>
                                      <p:cBhvr>
                                        <p:cTn id="15" dur="26">
                                          <p:stCondLst>
                                            <p:cond delay="1312"/>
                                          </p:stCondLst>
                                        </p:cTn>
                                        <p:tgtEl>
                                          <p:spTgt spid="22530">
                                            <p:txEl>
                                              <p:pRg st="0" end="0"/>
                                            </p:txEl>
                                          </p:spTgt>
                                        </p:tgtEl>
                                      </p:cBhvr>
                                      <p:to x="100000" y="80000"/>
                                    </p:animScale>
                                    <p:animScale>
                                      <p:cBhvr>
                                        <p:cTn id="16" dur="166" decel="50000">
                                          <p:stCondLst>
                                            <p:cond delay="1338"/>
                                          </p:stCondLst>
                                        </p:cTn>
                                        <p:tgtEl>
                                          <p:spTgt spid="22530">
                                            <p:txEl>
                                              <p:pRg st="0" end="0"/>
                                            </p:txEl>
                                          </p:spTgt>
                                        </p:tgtEl>
                                      </p:cBhvr>
                                      <p:to x="100000" y="100000"/>
                                    </p:animScale>
                                    <p:animScale>
                                      <p:cBhvr>
                                        <p:cTn id="17" dur="26">
                                          <p:stCondLst>
                                            <p:cond delay="1642"/>
                                          </p:stCondLst>
                                        </p:cTn>
                                        <p:tgtEl>
                                          <p:spTgt spid="22530">
                                            <p:txEl>
                                              <p:pRg st="0" end="0"/>
                                            </p:txEl>
                                          </p:spTgt>
                                        </p:tgtEl>
                                      </p:cBhvr>
                                      <p:to x="100000" y="90000"/>
                                    </p:animScale>
                                    <p:animScale>
                                      <p:cBhvr>
                                        <p:cTn id="18" dur="166" decel="50000">
                                          <p:stCondLst>
                                            <p:cond delay="1668"/>
                                          </p:stCondLst>
                                        </p:cTn>
                                        <p:tgtEl>
                                          <p:spTgt spid="22530">
                                            <p:txEl>
                                              <p:pRg st="0" end="0"/>
                                            </p:txEl>
                                          </p:spTgt>
                                        </p:tgtEl>
                                      </p:cBhvr>
                                      <p:to x="100000" y="100000"/>
                                    </p:animScale>
                                    <p:animScale>
                                      <p:cBhvr>
                                        <p:cTn id="19" dur="26">
                                          <p:stCondLst>
                                            <p:cond delay="1808"/>
                                          </p:stCondLst>
                                        </p:cTn>
                                        <p:tgtEl>
                                          <p:spTgt spid="22530">
                                            <p:txEl>
                                              <p:pRg st="0" end="0"/>
                                            </p:txEl>
                                          </p:spTgt>
                                        </p:tgtEl>
                                      </p:cBhvr>
                                      <p:to x="100000" y="95000"/>
                                    </p:animScale>
                                    <p:animScale>
                                      <p:cBhvr>
                                        <p:cTn id="20" dur="166" decel="50000">
                                          <p:stCondLst>
                                            <p:cond delay="1834"/>
                                          </p:stCondLst>
                                        </p:cTn>
                                        <p:tgtEl>
                                          <p:spTgt spid="22530">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2531"/>
                                        </p:tgtEl>
                                        <p:attrNameLst>
                                          <p:attrName>style.visibility</p:attrName>
                                        </p:attrNameLst>
                                      </p:cBhvr>
                                      <p:to>
                                        <p:strVal val="visible"/>
                                      </p:to>
                                    </p:set>
                                    <p:animEffect transition="in" filter="wipe(down)">
                                      <p:cBhvr>
                                        <p:cTn id="23" dur="580">
                                          <p:stCondLst>
                                            <p:cond delay="0"/>
                                          </p:stCondLst>
                                        </p:cTn>
                                        <p:tgtEl>
                                          <p:spTgt spid="22531"/>
                                        </p:tgtEl>
                                      </p:cBhvr>
                                    </p:animEffect>
                                    <p:anim calcmode="lin" valueType="num">
                                      <p:cBhvr>
                                        <p:cTn id="24" dur="1822" tmFilter="0,0; 0.14,0.36; 0.43,0.73; 0.71,0.91; 1.0,1.0">
                                          <p:stCondLst>
                                            <p:cond delay="0"/>
                                          </p:stCondLst>
                                        </p:cTn>
                                        <p:tgtEl>
                                          <p:spTgt spid="2253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53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53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53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531"/>
                                        </p:tgtEl>
                                        <p:attrNameLst>
                                          <p:attrName>ppt_y</p:attrName>
                                        </p:attrNameLst>
                                      </p:cBhvr>
                                      <p:tavLst>
                                        <p:tav tm="0" fmla="#ppt_y-sin(pi*$)/81">
                                          <p:val>
                                            <p:fltVal val="0"/>
                                          </p:val>
                                        </p:tav>
                                        <p:tav tm="100000">
                                          <p:val>
                                            <p:fltVal val="1"/>
                                          </p:val>
                                        </p:tav>
                                      </p:tavLst>
                                    </p:anim>
                                    <p:animScale>
                                      <p:cBhvr>
                                        <p:cTn id="29" dur="26">
                                          <p:stCondLst>
                                            <p:cond delay="650"/>
                                          </p:stCondLst>
                                        </p:cTn>
                                        <p:tgtEl>
                                          <p:spTgt spid="22531"/>
                                        </p:tgtEl>
                                      </p:cBhvr>
                                      <p:to x="100000" y="60000"/>
                                    </p:animScale>
                                    <p:animScale>
                                      <p:cBhvr>
                                        <p:cTn id="30" dur="166" decel="50000">
                                          <p:stCondLst>
                                            <p:cond delay="676"/>
                                          </p:stCondLst>
                                        </p:cTn>
                                        <p:tgtEl>
                                          <p:spTgt spid="22531"/>
                                        </p:tgtEl>
                                      </p:cBhvr>
                                      <p:to x="100000" y="100000"/>
                                    </p:animScale>
                                    <p:animScale>
                                      <p:cBhvr>
                                        <p:cTn id="31" dur="26">
                                          <p:stCondLst>
                                            <p:cond delay="1312"/>
                                          </p:stCondLst>
                                        </p:cTn>
                                        <p:tgtEl>
                                          <p:spTgt spid="22531"/>
                                        </p:tgtEl>
                                      </p:cBhvr>
                                      <p:to x="100000" y="80000"/>
                                    </p:animScale>
                                    <p:animScale>
                                      <p:cBhvr>
                                        <p:cTn id="32" dur="166" decel="50000">
                                          <p:stCondLst>
                                            <p:cond delay="1338"/>
                                          </p:stCondLst>
                                        </p:cTn>
                                        <p:tgtEl>
                                          <p:spTgt spid="22531"/>
                                        </p:tgtEl>
                                      </p:cBhvr>
                                      <p:to x="100000" y="100000"/>
                                    </p:animScale>
                                    <p:animScale>
                                      <p:cBhvr>
                                        <p:cTn id="33" dur="26">
                                          <p:stCondLst>
                                            <p:cond delay="1642"/>
                                          </p:stCondLst>
                                        </p:cTn>
                                        <p:tgtEl>
                                          <p:spTgt spid="22531"/>
                                        </p:tgtEl>
                                      </p:cBhvr>
                                      <p:to x="100000" y="90000"/>
                                    </p:animScale>
                                    <p:animScale>
                                      <p:cBhvr>
                                        <p:cTn id="34" dur="166" decel="50000">
                                          <p:stCondLst>
                                            <p:cond delay="1668"/>
                                          </p:stCondLst>
                                        </p:cTn>
                                        <p:tgtEl>
                                          <p:spTgt spid="22531"/>
                                        </p:tgtEl>
                                      </p:cBhvr>
                                      <p:to x="100000" y="100000"/>
                                    </p:animScale>
                                    <p:animScale>
                                      <p:cBhvr>
                                        <p:cTn id="35" dur="26">
                                          <p:stCondLst>
                                            <p:cond delay="1808"/>
                                          </p:stCondLst>
                                        </p:cTn>
                                        <p:tgtEl>
                                          <p:spTgt spid="22531"/>
                                        </p:tgtEl>
                                      </p:cBhvr>
                                      <p:to x="100000" y="95000"/>
                                    </p:animScale>
                                    <p:animScale>
                                      <p:cBhvr>
                                        <p:cTn id="36" dur="166" decel="50000">
                                          <p:stCondLst>
                                            <p:cond delay="1834"/>
                                          </p:stCondLst>
                                        </p:cTn>
                                        <p:tgtEl>
                                          <p:spTgt spid="2253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754"/>
                                        </p:tgtEl>
                                        <p:attrNameLst>
                                          <p:attrName>style.visibility</p:attrName>
                                        </p:attrNameLst>
                                      </p:cBhvr>
                                      <p:to>
                                        <p:strVal val="visible"/>
                                      </p:to>
                                    </p:set>
                                  </p:childTnLst>
                                  <p:subTnLst>
                                    <p:set>
                                      <p:cBhvr override="childStyle">
                                        <p:cTn dur="1" fill="hold" display="0" masterRel="nextClick" afterEffect="1"/>
                                        <p:tgtEl>
                                          <p:spTgt spid="3175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755"/>
                                        </p:tgtEl>
                                        <p:attrNameLst>
                                          <p:attrName>style.visibility</p:attrName>
                                        </p:attrNameLst>
                                      </p:cBhvr>
                                      <p:to>
                                        <p:strVal val="visible"/>
                                      </p:to>
                                    </p:set>
                                  </p:childTnLst>
                                  <p:subTnLst>
                                    <p:set>
                                      <p:cBhvr override="childStyle">
                                        <p:cTn dur="1" fill="hold" display="0" masterRel="nextClick" afterEffect="1"/>
                                        <p:tgtEl>
                                          <p:spTgt spid="3175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p:bldP spid="31755" grpId="0" animBg="1"/>
      <p:bldP spid="317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09600" y="76200"/>
            <a:ext cx="78486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4000" b="1" dirty="0" smtClean="0">
                <a:solidFill>
                  <a:srgbClr val="000066"/>
                </a:solidFill>
                <a:effectLst>
                  <a:outerShdw blurRad="38100" dist="38100" dir="2700000" algn="tl">
                    <a:srgbClr val="000000">
                      <a:alpha val="43137"/>
                    </a:srgbClr>
                  </a:outerShdw>
                </a:effectLst>
                <a:latin typeface="Comic Sans MS" pitchFamily="66" charset="0"/>
                <a:ea typeface="+mn-ea"/>
              </a:rPr>
              <a:t>Experimental </a:t>
            </a:r>
            <a:r>
              <a:rPr lang="en-US" sz="4000" b="1" dirty="0">
                <a:solidFill>
                  <a:srgbClr val="000066"/>
                </a:solidFill>
                <a:effectLst>
                  <a:outerShdw blurRad="38100" dist="38100" dir="2700000" algn="tl">
                    <a:srgbClr val="000000">
                      <a:alpha val="43137"/>
                    </a:srgbClr>
                  </a:outerShdw>
                </a:effectLst>
                <a:latin typeface="Comic Sans MS" pitchFamily="66" charset="0"/>
                <a:ea typeface="+mn-ea"/>
              </a:rPr>
              <a:t>unit – </a:t>
            </a:r>
          </a:p>
          <a:p>
            <a:pPr eaLnBrk="1" hangingPunct="1">
              <a:spcBef>
                <a:spcPct val="20000"/>
              </a:spcBef>
            </a:pPr>
            <a:r>
              <a:rPr lang="en-US" sz="4000" dirty="0">
                <a:solidFill>
                  <a:srgbClr val="000066"/>
                </a:solidFill>
                <a:latin typeface="Comic Sans MS" pitchFamily="66" charset="0"/>
                <a:ea typeface="+mn-ea"/>
              </a:rPr>
              <a:t>	the single individual (person, animal, plant, etc.) to which the different treatments are assigned</a:t>
            </a:r>
          </a:p>
        </p:txBody>
      </p:sp>
      <p:sp>
        <p:nvSpPr>
          <p:cNvPr id="4" name="Text Box 2"/>
          <p:cNvSpPr txBox="1">
            <a:spLocks noChangeArrowheads="1"/>
          </p:cNvSpPr>
          <p:nvPr/>
        </p:nvSpPr>
        <p:spPr bwMode="auto">
          <a:xfrm>
            <a:off x="602343" y="4201658"/>
            <a:ext cx="784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3600" dirty="0" smtClean="0">
                <a:solidFill>
                  <a:srgbClr val="000066"/>
                </a:solidFill>
                <a:latin typeface="Comic Sans MS" pitchFamily="66" charset="0"/>
                <a:ea typeface="+mn-ea"/>
              </a:rPr>
              <a:t>When talking about human beings, we use the friendlier term “SUBJECTS”.</a:t>
            </a:r>
            <a:endParaRPr lang="en-US" sz="3600" dirty="0">
              <a:solidFill>
                <a:srgbClr val="000066"/>
              </a:solidFill>
              <a:latin typeface="Comic Sans MS" pitchFamily="66" charset="0"/>
              <a:ea typeface="+mn-ea"/>
            </a:endParaRPr>
          </a:p>
        </p:txBody>
      </p:sp>
      <p:pic>
        <p:nvPicPr>
          <p:cNvPr id="10245" name="Picture 5" descr="j0304933"/>
          <p:cNvPicPr>
            <a:picLocks noChangeAspect="1" noChangeArrowheads="1"/>
          </p:cNvPicPr>
          <p:nvPr/>
        </p:nvPicPr>
        <p:blipFill>
          <a:blip r:embed="rId3" cstate="print">
            <a:extLst>
              <a:ext uri="{28A0092B-C50C-407E-A947-70E740481C1C}">
                <a14:useLocalDpi xmlns:a14="http://schemas.microsoft.com/office/drawing/2010/main" val="0"/>
              </a:ext>
            </a:extLst>
          </a:blip>
          <a:srcRect r="21526"/>
          <a:stretch>
            <a:fillRect/>
          </a:stretch>
        </p:blipFill>
        <p:spPr bwMode="auto">
          <a:xfrm>
            <a:off x="3581400" y="2819400"/>
            <a:ext cx="11731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37453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ipe(down)">
                                      <p:cBhvr>
                                        <p:cTn id="7" dur="580">
                                          <p:stCondLst>
                                            <p:cond delay="0"/>
                                          </p:stCondLst>
                                        </p:cTn>
                                        <p:tgtEl>
                                          <p:spTgt spid="10245"/>
                                        </p:tgtEl>
                                      </p:cBhvr>
                                    </p:animEffect>
                                    <p:anim calcmode="lin" valueType="num">
                                      <p:cBhvr>
                                        <p:cTn id="8" dur="1822" tmFilter="0,0; 0.14,0.36; 0.43,0.73; 0.71,0.91; 1.0,1.0">
                                          <p:stCondLst>
                                            <p:cond delay="0"/>
                                          </p:stCondLst>
                                        </p:cTn>
                                        <p:tgtEl>
                                          <p:spTgt spid="102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5"/>
                                        </p:tgtEl>
                                      </p:cBhvr>
                                      <p:to x="100000" y="60000"/>
                                    </p:animScale>
                                    <p:animScale>
                                      <p:cBhvr>
                                        <p:cTn id="14" dur="166" decel="50000">
                                          <p:stCondLst>
                                            <p:cond delay="676"/>
                                          </p:stCondLst>
                                        </p:cTn>
                                        <p:tgtEl>
                                          <p:spTgt spid="10245"/>
                                        </p:tgtEl>
                                      </p:cBhvr>
                                      <p:to x="100000" y="100000"/>
                                    </p:animScale>
                                    <p:animScale>
                                      <p:cBhvr>
                                        <p:cTn id="15" dur="26">
                                          <p:stCondLst>
                                            <p:cond delay="1312"/>
                                          </p:stCondLst>
                                        </p:cTn>
                                        <p:tgtEl>
                                          <p:spTgt spid="10245"/>
                                        </p:tgtEl>
                                      </p:cBhvr>
                                      <p:to x="100000" y="80000"/>
                                    </p:animScale>
                                    <p:animScale>
                                      <p:cBhvr>
                                        <p:cTn id="16" dur="166" decel="50000">
                                          <p:stCondLst>
                                            <p:cond delay="1338"/>
                                          </p:stCondLst>
                                        </p:cTn>
                                        <p:tgtEl>
                                          <p:spTgt spid="10245"/>
                                        </p:tgtEl>
                                      </p:cBhvr>
                                      <p:to x="100000" y="100000"/>
                                    </p:animScale>
                                    <p:animScale>
                                      <p:cBhvr>
                                        <p:cTn id="17" dur="26">
                                          <p:stCondLst>
                                            <p:cond delay="1642"/>
                                          </p:stCondLst>
                                        </p:cTn>
                                        <p:tgtEl>
                                          <p:spTgt spid="10245"/>
                                        </p:tgtEl>
                                      </p:cBhvr>
                                      <p:to x="100000" y="90000"/>
                                    </p:animScale>
                                    <p:animScale>
                                      <p:cBhvr>
                                        <p:cTn id="18" dur="166" decel="50000">
                                          <p:stCondLst>
                                            <p:cond delay="1668"/>
                                          </p:stCondLst>
                                        </p:cTn>
                                        <p:tgtEl>
                                          <p:spTgt spid="10245"/>
                                        </p:tgtEl>
                                      </p:cBhvr>
                                      <p:to x="100000" y="100000"/>
                                    </p:animScale>
                                    <p:animScale>
                                      <p:cBhvr>
                                        <p:cTn id="19" dur="26">
                                          <p:stCondLst>
                                            <p:cond delay="1808"/>
                                          </p:stCondLst>
                                        </p:cTn>
                                        <p:tgtEl>
                                          <p:spTgt spid="10245"/>
                                        </p:tgtEl>
                                      </p:cBhvr>
                                      <p:to x="100000" y="95000"/>
                                    </p:animScale>
                                    <p:animScale>
                                      <p:cBhvr>
                                        <p:cTn id="20" dur="166" decel="50000">
                                          <p:stCondLst>
                                            <p:cond delay="1834"/>
                                          </p:stCondLst>
                                        </p:cTn>
                                        <p:tgtEl>
                                          <p:spTgt spid="1024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xit" presetSubtype="0" fill="hold" nodeType="clickEffect">
                                  <p:stCondLst>
                                    <p:cond delay="0"/>
                                  </p:stCondLst>
                                  <p:childTnLst>
                                    <p:animEffect transition="out" filter="wipe(down)">
                                      <p:cBhvr>
                                        <p:cTn id="29" dur="180" accel="50000">
                                          <p:stCondLst>
                                            <p:cond delay="1820"/>
                                          </p:stCondLst>
                                        </p:cTn>
                                        <p:tgtEl>
                                          <p:spTgt spid="10245"/>
                                        </p:tgtEl>
                                      </p:cBhvr>
                                    </p:animEffect>
                                    <p:anim calcmode="lin" valueType="num">
                                      <p:cBhvr>
                                        <p:cTn id="30" dur="1822" tmFilter="0,0; 0.14,0.31; 0.43,0.73; 0.71,0.91; 1.0,1.0">
                                          <p:stCondLst>
                                            <p:cond delay="0"/>
                                          </p:stCondLst>
                                        </p:cTn>
                                        <p:tgtEl>
                                          <p:spTgt spid="10245"/>
                                        </p:tgtEl>
                                        <p:attrNameLst>
                                          <p:attrName>ppt_x</p:attrName>
                                        </p:attrNameLst>
                                      </p:cBhvr>
                                      <p:tavLst>
                                        <p:tav tm="0">
                                          <p:val>
                                            <p:strVal val="ppt_x"/>
                                          </p:val>
                                        </p:tav>
                                        <p:tav tm="100000">
                                          <p:val>
                                            <p:strVal val="#ppt_x+0.25"/>
                                          </p:val>
                                        </p:tav>
                                      </p:tavLst>
                                    </p:anim>
                                    <p:anim calcmode="lin" valueType="num">
                                      <p:cBhvr>
                                        <p:cTn id="31" dur="178">
                                          <p:stCondLst>
                                            <p:cond delay="1822"/>
                                          </p:stCondLst>
                                        </p:cTn>
                                        <p:tgtEl>
                                          <p:spTgt spid="10245"/>
                                        </p:tgtEl>
                                        <p:attrNameLst>
                                          <p:attrName>ppt_x</p:attrName>
                                        </p:attrNameLst>
                                      </p:cBhvr>
                                      <p:tavLst>
                                        <p:tav tm="0">
                                          <p:val>
                                            <p:strVal val="ppt_x"/>
                                          </p:val>
                                        </p:tav>
                                        <p:tav tm="100000">
                                          <p:val>
                                            <p:strVal val="ppt_x"/>
                                          </p:val>
                                        </p:tav>
                                      </p:tavLst>
                                    </p:anim>
                                    <p:anim calcmode="lin" valueType="num">
                                      <p:cBhvr>
                                        <p:cTn id="32" dur="664" tmFilter="0.0,0.0;0.25,0.07;0.50,0.2;0.75,0.467;1.0,1.0">
                                          <p:stCondLst>
                                            <p:cond delay="0"/>
                                          </p:stCondLst>
                                        </p:cTn>
                                        <p:tgtEl>
                                          <p:spTgt spid="1024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3" dur="664" tmFilter="0, 0; 0.125,0.2665; 0.25,0.4; 0.375,0.465; 0.5,0.5;  0.625,0.535; 0.75,0.6; 0.875,0.7335; 1,1">
                                          <p:stCondLst>
                                            <p:cond delay="664"/>
                                          </p:stCondLst>
                                        </p:cTn>
                                        <p:tgtEl>
                                          <p:spTgt spid="1024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4" dur="332" tmFilter="0, 0; 0.125,0.2665; 0.25,0.4; 0.375,0.465; 0.5,0.5;  0.625,0.535; 0.75,0.6; 0.875,0.7335; 1,1">
                                          <p:stCondLst>
                                            <p:cond delay="1324"/>
                                          </p:stCondLst>
                                        </p:cTn>
                                        <p:tgtEl>
                                          <p:spTgt spid="1024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5" dur="164" tmFilter="0, 0; 0.125,0.2665; 0.25,0.4; 0.375,0.465; 0.5,0.5;  0.625,0.535; 0.75,0.6; 0.875,0.7335; 1,1">
                                          <p:stCondLst>
                                            <p:cond delay="1656"/>
                                          </p:stCondLst>
                                        </p:cTn>
                                        <p:tgtEl>
                                          <p:spTgt spid="1024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6" dur="180" accel="50000">
                                          <p:stCondLst>
                                            <p:cond delay="1820"/>
                                          </p:stCondLst>
                                        </p:cTn>
                                        <p:tgtEl>
                                          <p:spTgt spid="10245"/>
                                        </p:tgtEl>
                                        <p:attrNameLst>
                                          <p:attrName>ppt_y</p:attrName>
                                        </p:attrNameLst>
                                      </p:cBhvr>
                                      <p:tavLst>
                                        <p:tav tm="0">
                                          <p:val>
                                            <p:strVal val="ppt_y"/>
                                          </p:val>
                                        </p:tav>
                                        <p:tav tm="100000">
                                          <p:val>
                                            <p:strVal val="ppt_y+ppt_h"/>
                                          </p:val>
                                        </p:tav>
                                      </p:tavLst>
                                    </p:anim>
                                    <p:animScale>
                                      <p:cBhvr>
                                        <p:cTn id="37" dur="26">
                                          <p:stCondLst>
                                            <p:cond delay="620"/>
                                          </p:stCondLst>
                                        </p:cTn>
                                        <p:tgtEl>
                                          <p:spTgt spid="10245"/>
                                        </p:tgtEl>
                                      </p:cBhvr>
                                      <p:to x="100000" y="60000"/>
                                    </p:animScale>
                                    <p:animScale>
                                      <p:cBhvr>
                                        <p:cTn id="38" dur="166" decel="50000">
                                          <p:stCondLst>
                                            <p:cond delay="646"/>
                                          </p:stCondLst>
                                        </p:cTn>
                                        <p:tgtEl>
                                          <p:spTgt spid="10245"/>
                                        </p:tgtEl>
                                      </p:cBhvr>
                                      <p:to x="100000" y="100000"/>
                                    </p:animScale>
                                    <p:animScale>
                                      <p:cBhvr>
                                        <p:cTn id="39" dur="26">
                                          <p:stCondLst>
                                            <p:cond delay="1312"/>
                                          </p:stCondLst>
                                        </p:cTn>
                                        <p:tgtEl>
                                          <p:spTgt spid="10245"/>
                                        </p:tgtEl>
                                      </p:cBhvr>
                                      <p:to x="100000" y="80000"/>
                                    </p:animScale>
                                    <p:animScale>
                                      <p:cBhvr>
                                        <p:cTn id="40" dur="166" decel="50000">
                                          <p:stCondLst>
                                            <p:cond delay="1338"/>
                                          </p:stCondLst>
                                        </p:cTn>
                                        <p:tgtEl>
                                          <p:spTgt spid="10245"/>
                                        </p:tgtEl>
                                      </p:cBhvr>
                                      <p:to x="100000" y="100000"/>
                                    </p:animScale>
                                    <p:animScale>
                                      <p:cBhvr>
                                        <p:cTn id="41" dur="26">
                                          <p:stCondLst>
                                            <p:cond delay="1642"/>
                                          </p:stCondLst>
                                        </p:cTn>
                                        <p:tgtEl>
                                          <p:spTgt spid="10245"/>
                                        </p:tgtEl>
                                      </p:cBhvr>
                                      <p:to x="100000" y="90000"/>
                                    </p:animScale>
                                    <p:animScale>
                                      <p:cBhvr>
                                        <p:cTn id="42" dur="166" decel="50000">
                                          <p:stCondLst>
                                            <p:cond delay="1668"/>
                                          </p:stCondLst>
                                        </p:cTn>
                                        <p:tgtEl>
                                          <p:spTgt spid="10245"/>
                                        </p:tgtEl>
                                      </p:cBhvr>
                                      <p:to x="100000" y="100000"/>
                                    </p:animScale>
                                    <p:animScale>
                                      <p:cBhvr>
                                        <p:cTn id="43" dur="26">
                                          <p:stCondLst>
                                            <p:cond delay="1808"/>
                                          </p:stCondLst>
                                        </p:cTn>
                                        <p:tgtEl>
                                          <p:spTgt spid="10245"/>
                                        </p:tgtEl>
                                      </p:cBhvr>
                                      <p:to x="100000" y="95000"/>
                                    </p:animScale>
                                    <p:animScale>
                                      <p:cBhvr>
                                        <p:cTn id="44" dur="166" decel="50000">
                                          <p:stCondLst>
                                            <p:cond delay="1834"/>
                                          </p:stCondLst>
                                        </p:cTn>
                                        <p:tgtEl>
                                          <p:spTgt spid="10245"/>
                                        </p:tgtEl>
                                      </p:cBhvr>
                                      <p:to x="100000" y="100000"/>
                                    </p:animScale>
                                    <p:set>
                                      <p:cBhvr>
                                        <p:cTn id="45" dur="1" fill="hold">
                                          <p:stCondLst>
                                            <p:cond delay="1999"/>
                                          </p:stCondLst>
                                        </p:cTn>
                                        <p:tgtEl>
                                          <p:spTgt spid="102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76200" y="3505200"/>
            <a:ext cx="8458200" cy="2895600"/>
          </a:xfrm>
        </p:spPr>
        <p:txBody>
          <a:bodyPr/>
          <a:lstStyle/>
          <a:p>
            <a:pPr eaLnBrk="1" hangingPunct="1">
              <a:lnSpc>
                <a:spcPct val="90000"/>
              </a:lnSpc>
              <a:buFontTx/>
              <a:buNone/>
            </a:pPr>
            <a:r>
              <a:rPr lang="en-US" sz="3600" b="1" dirty="0" smtClean="0">
                <a:solidFill>
                  <a:srgbClr val="000066"/>
                </a:solidFill>
                <a:effectLst>
                  <a:outerShdw blurRad="38100" dist="38100" dir="2700000" algn="tl">
                    <a:srgbClr val="000000">
                      <a:alpha val="43137"/>
                    </a:srgbClr>
                  </a:outerShdw>
                </a:effectLst>
                <a:latin typeface="Comic Sans MS" pitchFamily="66" charset="0"/>
              </a:rPr>
              <a:t>Response variable</a:t>
            </a:r>
            <a:r>
              <a:rPr lang="en-US" sz="3600" dirty="0" smtClean="0">
                <a:solidFill>
                  <a:srgbClr val="000066"/>
                </a:solidFill>
                <a:effectLst>
                  <a:outerShdw blurRad="38100" dist="38100" dir="2700000" algn="tl">
                    <a:srgbClr val="000000">
                      <a:alpha val="43137"/>
                    </a:srgbClr>
                  </a:outerShdw>
                </a:effectLst>
                <a:latin typeface="Comic Sans MS" pitchFamily="66" charset="0"/>
              </a:rPr>
              <a:t> </a:t>
            </a:r>
            <a:r>
              <a:rPr lang="en-US" sz="3600" dirty="0" smtClean="0">
                <a:solidFill>
                  <a:srgbClr val="000066"/>
                </a:solidFill>
                <a:latin typeface="Comic Sans MS" pitchFamily="66" charset="0"/>
              </a:rPr>
              <a:t>– what you measure</a:t>
            </a:r>
          </a:p>
          <a:p>
            <a:pPr eaLnBrk="1" hangingPunct="1">
              <a:lnSpc>
                <a:spcPct val="90000"/>
              </a:lnSpc>
              <a:buFontTx/>
              <a:buNone/>
            </a:pPr>
            <a:endParaRPr lang="en-US" sz="1400" dirty="0" smtClean="0">
              <a:solidFill>
                <a:srgbClr val="000066"/>
              </a:solidFill>
              <a:latin typeface="Comic Sans MS" pitchFamily="66" charset="0"/>
            </a:endParaRPr>
          </a:p>
          <a:p>
            <a:pPr eaLnBrk="1" hangingPunct="1">
              <a:lnSpc>
                <a:spcPct val="90000"/>
              </a:lnSpc>
              <a:buFontTx/>
              <a:buNone/>
            </a:pPr>
            <a:r>
              <a:rPr lang="en-US" sz="3600" dirty="0" smtClean="0">
                <a:solidFill>
                  <a:srgbClr val="000066"/>
                </a:solidFill>
                <a:latin typeface="Comic Sans MS" pitchFamily="66" charset="0"/>
              </a:rPr>
              <a:t>       </a:t>
            </a:r>
            <a:r>
              <a:rPr lang="en-US" sz="3600" b="1" dirty="0" smtClean="0">
                <a:solidFill>
                  <a:schemeClr val="accent1">
                    <a:lumMod val="75000"/>
                  </a:schemeClr>
                </a:solidFill>
                <a:latin typeface="Comic Sans MS" pitchFamily="66" charset="0"/>
              </a:rPr>
              <a:t>You must be specific!</a:t>
            </a:r>
            <a:br>
              <a:rPr lang="en-US" sz="3600" b="1" dirty="0" smtClean="0">
                <a:solidFill>
                  <a:schemeClr val="accent1">
                    <a:lumMod val="75000"/>
                  </a:schemeClr>
                </a:solidFill>
                <a:latin typeface="Comic Sans MS" pitchFamily="66" charset="0"/>
              </a:rPr>
            </a:br>
            <a:endParaRPr lang="en-US" sz="3600" b="1" dirty="0" smtClean="0">
              <a:solidFill>
                <a:schemeClr val="accent1">
                  <a:lumMod val="75000"/>
                </a:schemeClr>
              </a:solidFill>
              <a:latin typeface="Comic Sans MS" pitchFamily="66" charset="0"/>
            </a:endParaRPr>
          </a:p>
          <a:p>
            <a:pPr eaLnBrk="1" hangingPunct="1">
              <a:lnSpc>
                <a:spcPct val="90000"/>
              </a:lnSpc>
              <a:buFontTx/>
              <a:buNone/>
            </a:pPr>
            <a:r>
              <a:rPr lang="en-US" sz="3600" b="1" dirty="0" smtClean="0">
                <a:solidFill>
                  <a:schemeClr val="accent1">
                    <a:lumMod val="75000"/>
                  </a:schemeClr>
                </a:solidFill>
                <a:latin typeface="Comic Sans MS" pitchFamily="66" charset="0"/>
              </a:rPr>
              <a:t>(NEVER SAY “measure </a:t>
            </a:r>
            <a:r>
              <a:rPr lang="en-US" sz="3600" b="1" u="sng" dirty="0" smtClean="0">
                <a:solidFill>
                  <a:schemeClr val="accent1">
                    <a:lumMod val="75000"/>
                  </a:schemeClr>
                </a:solidFill>
                <a:latin typeface="Comic Sans MS" pitchFamily="66" charset="0"/>
              </a:rPr>
              <a:t>results</a:t>
            </a:r>
            <a:r>
              <a:rPr lang="en-US" sz="3600" b="1" dirty="0" smtClean="0">
                <a:solidFill>
                  <a:schemeClr val="accent1">
                    <a:lumMod val="75000"/>
                  </a:schemeClr>
                </a:solidFill>
                <a:latin typeface="Comic Sans MS" pitchFamily="66" charset="0"/>
              </a:rPr>
              <a:t>”!!!)</a:t>
            </a:r>
            <a:endParaRPr lang="en-US" sz="3600" b="1" dirty="0" smtClean="0">
              <a:solidFill>
                <a:schemeClr val="accent1">
                  <a:lumMod val="75000"/>
                </a:schemeClr>
              </a:solidFill>
            </a:endParaRPr>
          </a:p>
        </p:txBody>
      </p:sp>
      <p:sp>
        <p:nvSpPr>
          <p:cNvPr id="8196" name="Text Box 4"/>
          <p:cNvSpPr txBox="1">
            <a:spLocks noChangeArrowheads="1"/>
          </p:cNvSpPr>
          <p:nvPr/>
        </p:nvSpPr>
        <p:spPr bwMode="auto">
          <a:xfrm>
            <a:off x="228600" y="304800"/>
            <a:ext cx="86328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dirty="0" smtClean="0">
                <a:solidFill>
                  <a:srgbClr val="000066"/>
                </a:solidFill>
                <a:effectLst>
                  <a:outerShdw blurRad="38100" dist="38100" dir="2700000" algn="tl">
                    <a:srgbClr val="000000">
                      <a:alpha val="43137"/>
                    </a:srgbClr>
                  </a:outerShdw>
                </a:effectLst>
                <a:latin typeface="Comic Sans MS" pitchFamily="66" charset="0"/>
                <a:ea typeface="+mn-ea"/>
              </a:rPr>
              <a:t>Explanatory variable </a:t>
            </a:r>
            <a:r>
              <a:rPr lang="en-US" sz="3600" dirty="0" smtClean="0">
                <a:solidFill>
                  <a:srgbClr val="000066"/>
                </a:solidFill>
                <a:latin typeface="Comic Sans MS" pitchFamily="66" charset="0"/>
                <a:ea typeface="+mn-ea"/>
              </a:rPr>
              <a:t>– </a:t>
            </a:r>
          </a:p>
          <a:p>
            <a:pPr eaLnBrk="1" hangingPunct="1">
              <a:spcBef>
                <a:spcPct val="50000"/>
              </a:spcBef>
            </a:pPr>
            <a:r>
              <a:rPr lang="en-US" sz="3600" dirty="0" smtClean="0">
                <a:solidFill>
                  <a:srgbClr val="000066"/>
                </a:solidFill>
                <a:latin typeface="Comic Sans MS" pitchFamily="66" charset="0"/>
                <a:ea typeface="+mn-ea"/>
              </a:rPr>
              <a:t>The treatments being tested…</a:t>
            </a:r>
            <a:endParaRPr lang="en-US" sz="3600" dirty="0">
              <a:solidFill>
                <a:srgbClr val="000066"/>
              </a:solidFill>
              <a:latin typeface="Comic Sans MS" pitchFamily="66" charset="0"/>
              <a:ea typeface="+mn-ea"/>
            </a:endParaRPr>
          </a:p>
          <a:p>
            <a:pPr eaLnBrk="1" hangingPunct="1">
              <a:spcBef>
                <a:spcPct val="50000"/>
              </a:spcBef>
            </a:pPr>
            <a:r>
              <a:rPr lang="en-US" sz="3600" dirty="0">
                <a:solidFill>
                  <a:srgbClr val="000066"/>
                </a:solidFill>
                <a:latin typeface="Comic Sans MS" pitchFamily="66" charset="0"/>
                <a:ea typeface="+mn-ea"/>
              </a:rPr>
              <a:t>       made up of </a:t>
            </a:r>
            <a:r>
              <a:rPr lang="en-US" sz="3600" b="1" dirty="0">
                <a:solidFill>
                  <a:srgbClr val="000066"/>
                </a:solidFill>
                <a:latin typeface="Comic Sans MS" pitchFamily="66" charset="0"/>
                <a:ea typeface="+mn-ea"/>
              </a:rPr>
              <a:t>factors </a:t>
            </a:r>
          </a:p>
          <a:p>
            <a:pPr eaLnBrk="1" hangingPunct="1">
              <a:spcBef>
                <a:spcPct val="50000"/>
              </a:spcBef>
            </a:pPr>
            <a:r>
              <a:rPr lang="en-US" sz="3600" dirty="0">
                <a:solidFill>
                  <a:srgbClr val="000066"/>
                </a:solidFill>
                <a:latin typeface="Comic Sans MS" pitchFamily="66" charset="0"/>
                <a:ea typeface="+mn-ea"/>
              </a:rPr>
              <a:t>               at different </a:t>
            </a:r>
            <a:r>
              <a:rPr lang="en-US" sz="3600" b="1" dirty="0" smtClean="0">
                <a:solidFill>
                  <a:srgbClr val="000066"/>
                </a:solidFill>
                <a:latin typeface="Comic Sans MS" pitchFamily="66" charset="0"/>
                <a:ea typeface="+mn-ea"/>
              </a:rPr>
              <a:t>levels</a:t>
            </a:r>
            <a:endParaRPr lang="en-US" sz="3600" b="1" dirty="0">
              <a:solidFill>
                <a:srgbClr val="000066"/>
              </a:solidFill>
              <a:latin typeface="Comic Sans MS" pitchFamily="66" charset="0"/>
              <a:ea typeface="+mn-ea"/>
            </a:endParaRPr>
          </a:p>
        </p:txBody>
      </p:sp>
      <p:grpSp>
        <p:nvGrpSpPr>
          <p:cNvPr id="4" name="Group 6"/>
          <p:cNvGrpSpPr>
            <a:grpSpLocks/>
          </p:cNvGrpSpPr>
          <p:nvPr/>
        </p:nvGrpSpPr>
        <p:grpSpPr bwMode="auto">
          <a:xfrm>
            <a:off x="7086600" y="426660"/>
            <a:ext cx="1289050" cy="1447800"/>
            <a:chOff x="960" y="1584"/>
            <a:chExt cx="1868" cy="2352"/>
          </a:xfrm>
        </p:grpSpPr>
        <p:sp>
          <p:nvSpPr>
            <p:cNvPr id="5" name="AutoShape 7" descr="Dashed vertical"/>
            <p:cNvSpPr>
              <a:spLocks noChangeArrowheads="1"/>
            </p:cNvSpPr>
            <p:nvPr/>
          </p:nvSpPr>
          <p:spPr bwMode="auto">
            <a:xfrm flipH="1">
              <a:off x="960" y="1584"/>
              <a:ext cx="1584" cy="2352"/>
            </a:xfrm>
            <a:prstGeom prst="cube">
              <a:avLst>
                <a:gd name="adj" fmla="val 11991"/>
              </a:avLst>
            </a:prstGeom>
            <a:pattFill prst="dashVert">
              <a:fgClr>
                <a:srgbClr val="00FF00"/>
              </a:fgClr>
              <a:bgClr>
                <a:srgbClr val="00FF99"/>
              </a:bgClr>
            </a:pattFill>
            <a:ln w="9525">
              <a:solidFill>
                <a:schemeClr val="tx1"/>
              </a:solidFill>
              <a:miter lim="800000"/>
              <a:headEnd/>
              <a:tailEnd/>
            </a:ln>
          </p:spPr>
          <p:txBody>
            <a:bodyPr wrap="none" anchor="ctr"/>
            <a:lstStyle/>
            <a:p>
              <a:endParaRPr lang="en-US">
                <a:solidFill>
                  <a:prstClr val="black"/>
                </a:solidFill>
                <a:latin typeface="Corbel" pitchFamily="34" charset="0"/>
                <a:ea typeface="+mn-ea"/>
              </a:endParaRPr>
            </a:p>
          </p:txBody>
        </p:sp>
        <p:sp>
          <p:nvSpPr>
            <p:cNvPr id="6" name="WordArt 8"/>
            <p:cNvSpPr>
              <a:spLocks noChangeArrowheads="1" noChangeShapeType="1" noTextEdit="1"/>
            </p:cNvSpPr>
            <p:nvPr/>
          </p:nvSpPr>
          <p:spPr bwMode="auto">
            <a:xfrm rot="-1239085">
              <a:off x="1104" y="2160"/>
              <a:ext cx="1524" cy="702"/>
            </a:xfrm>
            <a:prstGeom prst="rect">
              <a:avLst/>
            </a:prstGeom>
          </p:spPr>
          <p:txBody>
            <a:bodyPr wrap="none" fromWordArt="1">
              <a:prstTxWarp prst="textSlantUp">
                <a:avLst>
                  <a:gd name="adj" fmla="val 55556"/>
                </a:avLst>
              </a:prstTxWarp>
            </a:bodyPr>
            <a:lstStyle/>
            <a:p>
              <a:pPr algn="ctr"/>
              <a:r>
                <a:rPr lang="en-US" sz="3600" kern="10" dirty="0" err="1">
                  <a:ln w="9525">
                    <a:solidFill>
                      <a:prstClr val="black"/>
                    </a:solidFill>
                    <a:round/>
                    <a:headEnd/>
                    <a:tailEnd/>
                  </a:ln>
                  <a:solidFill>
                    <a:prstClr val="black"/>
                  </a:solidFill>
                  <a:latin typeface="Forte"/>
                  <a:ea typeface="+mn-ea"/>
                </a:rPr>
                <a:t>Hippity</a:t>
              </a:r>
              <a:r>
                <a:rPr lang="en-US" sz="3600" kern="10" dirty="0">
                  <a:ln w="9525">
                    <a:solidFill>
                      <a:prstClr val="black"/>
                    </a:solidFill>
                    <a:round/>
                    <a:headEnd/>
                    <a:tailEnd/>
                  </a:ln>
                  <a:solidFill>
                    <a:prstClr val="black"/>
                  </a:solidFill>
                  <a:latin typeface="Forte"/>
                  <a:ea typeface="+mn-ea"/>
                </a:rPr>
                <a:t> Hop</a:t>
              </a:r>
            </a:p>
          </p:txBody>
        </p:sp>
        <p:sp>
          <p:nvSpPr>
            <p:cNvPr id="7" name="Text Box 9"/>
            <p:cNvSpPr txBox="1">
              <a:spLocks noChangeArrowheads="1"/>
            </p:cNvSpPr>
            <p:nvPr/>
          </p:nvSpPr>
          <p:spPr bwMode="auto">
            <a:xfrm>
              <a:off x="1531" y="2855"/>
              <a:ext cx="1297"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b="1">
                  <a:solidFill>
                    <a:prstClr val="black"/>
                  </a:solidFill>
                  <a:latin typeface="Corbel" pitchFamily="34" charset="0"/>
                  <a:ea typeface="+mn-ea"/>
                </a:rPr>
                <a:t>Rabbit Food</a:t>
              </a:r>
            </a:p>
          </p:txBody>
        </p:sp>
      </p:grpSp>
    </p:spTree>
    <p:custDataLst>
      <p:tags r:id="rId1"/>
    </p:custDataLst>
    <p:extLst>
      <p:ext uri="{BB962C8B-B14F-4D97-AF65-F5344CB8AC3E}">
        <p14:creationId xmlns:p14="http://schemas.microsoft.com/office/powerpoint/2010/main" val="3190574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3" end="3"/>
                                            </p:txEl>
                                          </p:spTgt>
                                        </p:tgtEl>
                                        <p:attrNameLst>
                                          <p:attrName>style.visibility</p:attrName>
                                        </p:attrNameLst>
                                      </p:cBhvr>
                                      <p:to>
                                        <p:strVal val="visible"/>
                                      </p:to>
                                    </p:set>
                                  </p:childTnLst>
                                </p:cTn>
                              </p:par>
                              <p:par>
                                <p:cTn id="11" presetID="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5304" y="3054151"/>
            <a:ext cx="1826142" cy="830997"/>
          </a:xfrm>
          <a:prstGeom prst="rect">
            <a:avLst/>
          </a:prstGeom>
          <a:noFill/>
        </p:spPr>
        <p:txBody>
          <a:bodyPr wrap="none" rtlCol="0">
            <a:spAutoFit/>
          </a:bodyPr>
          <a:lstStyle/>
          <a:p>
            <a:pPr algn="ctr"/>
            <a:r>
              <a:rPr lang="en-US" sz="4800" dirty="0" smtClean="0">
                <a:solidFill>
                  <a:srgbClr val="FFFFFF">
                    <a:lumMod val="95000"/>
                  </a:srgbClr>
                </a:solidFill>
                <a:latin typeface="Adobe Garamond Pro" pitchFamily="18" charset="0"/>
                <a:ea typeface="+mn-ea"/>
              </a:rPr>
              <a:t>(stop!)</a:t>
            </a:r>
          </a:p>
        </p:txBody>
      </p:sp>
    </p:spTree>
    <p:custDataLst>
      <p:tags r:id="rId1"/>
    </p:custDataLst>
    <p:extLst>
      <p:ext uri="{BB962C8B-B14F-4D97-AF65-F5344CB8AC3E}">
        <p14:creationId xmlns:p14="http://schemas.microsoft.com/office/powerpoint/2010/main" val="2151127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81000" y="2133600"/>
            <a:ext cx="7772400" cy="1828800"/>
          </a:xfrm>
        </p:spPr>
        <p:txBody>
          <a:bodyPr/>
          <a:lstStyle/>
          <a:p>
            <a:r>
              <a:rPr lang="en-US" dirty="0" smtClean="0">
                <a:latin typeface="Gotham Black" pitchFamily="50" charset="0"/>
              </a:rPr>
              <a:t>   </a:t>
            </a:r>
            <a:r>
              <a:rPr lang="en-US" dirty="0" smtClean="0">
                <a:solidFill>
                  <a:srgbClr val="FFFF00"/>
                </a:solidFill>
                <a:latin typeface="Gotham Black" pitchFamily="50" charset="0"/>
              </a:rPr>
              <a:t>bias </a:t>
            </a:r>
            <a:r>
              <a:rPr lang="en-US" sz="6000" dirty="0" smtClean="0">
                <a:solidFill>
                  <a:srgbClr val="FFFF00"/>
                </a:solidFill>
                <a:latin typeface="Adelle Rg"/>
              </a:rPr>
              <a:t>≠</a:t>
            </a:r>
            <a:r>
              <a:rPr lang="en-US" dirty="0" smtClean="0">
                <a:solidFill>
                  <a:srgbClr val="FFFF00"/>
                </a:solidFill>
                <a:latin typeface="Gotham Black" pitchFamily="50" charset="0"/>
              </a:rPr>
              <a:t> error</a:t>
            </a:r>
          </a:p>
        </p:txBody>
      </p:sp>
      <p:sp>
        <p:nvSpPr>
          <p:cNvPr id="13316" name="Rectangle 3"/>
          <p:cNvSpPr>
            <a:spLocks noGrp="1" noChangeArrowheads="1"/>
          </p:cNvSpPr>
          <p:nvPr>
            <p:ph type="body" idx="1"/>
          </p:nvPr>
        </p:nvSpPr>
        <p:spPr>
          <a:xfrm>
            <a:off x="152400" y="4038600"/>
            <a:ext cx="8763000" cy="2209800"/>
          </a:xfrm>
        </p:spPr>
        <p:txBody>
          <a:bodyPr/>
          <a:lstStyle/>
          <a:p>
            <a:pPr algn="ctr">
              <a:buNone/>
            </a:pPr>
            <a:r>
              <a:rPr lang="en-US" dirty="0" smtClean="0">
                <a:solidFill>
                  <a:srgbClr val="FFFF00"/>
                </a:solidFill>
                <a:latin typeface="Adelle Rg" pitchFamily="50" charset="0"/>
              </a:rPr>
              <a:t>Sampling “error” is just sampling variation.</a:t>
            </a:r>
          </a:p>
        </p:txBody>
      </p:sp>
    </p:spTree>
    <p:custDataLst>
      <p:tags r:id="rId1"/>
    </p:custDataLst>
    <p:extLst>
      <p:ext uri="{BB962C8B-B14F-4D97-AF65-F5344CB8AC3E}">
        <p14:creationId xmlns:p14="http://schemas.microsoft.com/office/powerpoint/2010/main" val="36775014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5362" name="Picture 2" descr="Pink tissue paper"/>
          <p:cNvPicPr>
            <a:picLocks noChangeAspect="1" noChangeArrowheads="1"/>
          </p:cNvPicPr>
          <p:nvPr/>
        </p:nvPicPr>
        <p:blipFill rotWithShape="1">
          <a:blip r:embed="rId3">
            <a:lum bright="-10000" contrast="30000"/>
            <a:extLst>
              <a:ext uri="{28A0092B-C50C-407E-A947-70E740481C1C}">
                <a14:useLocalDpi xmlns:a14="http://schemas.microsoft.com/office/drawing/2010/main" val="0"/>
              </a:ext>
            </a:extLst>
          </a:blip>
          <a:srcRect b="54402"/>
          <a:stretch/>
        </p:blipFill>
        <p:spPr bwMode="auto">
          <a:xfrm>
            <a:off x="1371600" y="76200"/>
            <a:ext cx="6659563" cy="288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ink tissue paper"/>
          <p:cNvPicPr>
            <a:picLocks noChangeAspect="1" noChangeArrowheads="1"/>
          </p:cNvPicPr>
          <p:nvPr/>
        </p:nvPicPr>
        <p:blipFill rotWithShape="1">
          <a:blip r:embed="rId3">
            <a:lum bright="-10000" contrast="30000"/>
            <a:extLst>
              <a:ext uri="{28A0092B-C50C-407E-A947-70E740481C1C}">
                <a14:useLocalDpi xmlns:a14="http://schemas.microsoft.com/office/drawing/2010/main" val="0"/>
              </a:ext>
            </a:extLst>
          </a:blip>
          <a:srcRect t="49119" b="5373"/>
          <a:stretch/>
        </p:blipFill>
        <p:spPr bwMode="auto">
          <a:xfrm>
            <a:off x="1371600" y="2895600"/>
            <a:ext cx="6659563" cy="287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92078" y="152400"/>
            <a:ext cx="641522" cy="461665"/>
          </a:xfrm>
          <a:prstGeom prst="rect">
            <a:avLst/>
          </a:prstGeom>
          <a:solidFill>
            <a:srgbClr val="FF0000"/>
          </a:solidFill>
        </p:spPr>
        <p:txBody>
          <a:bodyPr wrap="none" rtlCol="0">
            <a:spAutoFit/>
          </a:bodyPr>
          <a:lstStyle/>
          <a:p>
            <a:pPr algn="ctr"/>
            <a:r>
              <a:rPr lang="en-US" sz="2400" dirty="0" smtClean="0">
                <a:solidFill>
                  <a:srgbClr val="FFFF00"/>
                </a:solidFill>
                <a:latin typeface="Gotham Black" pitchFamily="50" charset="0"/>
              </a:rPr>
              <a:t>(a)</a:t>
            </a:r>
            <a:endParaRPr lang="en-US" sz="2400" dirty="0">
              <a:solidFill>
                <a:srgbClr val="FFFF00"/>
              </a:solidFill>
              <a:latin typeface="Gotham Black" pitchFamily="50" charset="0"/>
            </a:endParaRPr>
          </a:p>
        </p:txBody>
      </p:sp>
      <p:sp>
        <p:nvSpPr>
          <p:cNvPr id="7" name="TextBox 6"/>
          <p:cNvSpPr txBox="1"/>
          <p:nvPr/>
        </p:nvSpPr>
        <p:spPr>
          <a:xfrm>
            <a:off x="4677666" y="147935"/>
            <a:ext cx="656334" cy="461665"/>
          </a:xfrm>
          <a:prstGeom prst="rect">
            <a:avLst/>
          </a:prstGeom>
          <a:solidFill>
            <a:srgbClr val="FF0000"/>
          </a:solidFill>
        </p:spPr>
        <p:txBody>
          <a:bodyPr wrap="none" rtlCol="0">
            <a:spAutoFit/>
          </a:bodyPr>
          <a:lstStyle/>
          <a:p>
            <a:pPr algn="ctr"/>
            <a:r>
              <a:rPr lang="en-US" sz="2400" dirty="0" smtClean="0">
                <a:solidFill>
                  <a:srgbClr val="FFFF00"/>
                </a:solidFill>
                <a:latin typeface="Gotham Black" pitchFamily="50" charset="0"/>
              </a:rPr>
              <a:t>(b)</a:t>
            </a:r>
            <a:endParaRPr lang="en-US" sz="2400" dirty="0">
              <a:solidFill>
                <a:srgbClr val="FFFF00"/>
              </a:solidFill>
              <a:latin typeface="Gotham Black" pitchFamily="50" charset="0"/>
            </a:endParaRPr>
          </a:p>
        </p:txBody>
      </p:sp>
      <p:sp>
        <p:nvSpPr>
          <p:cNvPr id="8" name="TextBox 7"/>
          <p:cNvSpPr txBox="1"/>
          <p:nvPr/>
        </p:nvSpPr>
        <p:spPr>
          <a:xfrm>
            <a:off x="1492078" y="3043535"/>
            <a:ext cx="641522" cy="461665"/>
          </a:xfrm>
          <a:prstGeom prst="rect">
            <a:avLst/>
          </a:prstGeom>
          <a:solidFill>
            <a:srgbClr val="FF0000"/>
          </a:solidFill>
        </p:spPr>
        <p:txBody>
          <a:bodyPr wrap="none" rtlCol="0">
            <a:spAutoFit/>
          </a:bodyPr>
          <a:lstStyle/>
          <a:p>
            <a:pPr algn="ctr"/>
            <a:r>
              <a:rPr lang="en-US" sz="2400" dirty="0" smtClean="0">
                <a:solidFill>
                  <a:srgbClr val="FFFF00"/>
                </a:solidFill>
                <a:latin typeface="Gotham Black" pitchFamily="50" charset="0"/>
              </a:rPr>
              <a:t>(c)</a:t>
            </a:r>
            <a:endParaRPr lang="en-US" sz="2400" dirty="0">
              <a:solidFill>
                <a:srgbClr val="FFFF00"/>
              </a:solidFill>
              <a:latin typeface="Gotham Black" pitchFamily="50" charset="0"/>
            </a:endParaRPr>
          </a:p>
        </p:txBody>
      </p:sp>
      <p:sp>
        <p:nvSpPr>
          <p:cNvPr id="9" name="TextBox 8"/>
          <p:cNvSpPr txBox="1"/>
          <p:nvPr/>
        </p:nvSpPr>
        <p:spPr>
          <a:xfrm>
            <a:off x="4753866" y="3043535"/>
            <a:ext cx="656334" cy="461665"/>
          </a:xfrm>
          <a:prstGeom prst="rect">
            <a:avLst/>
          </a:prstGeom>
          <a:solidFill>
            <a:srgbClr val="FF0000"/>
          </a:solidFill>
        </p:spPr>
        <p:txBody>
          <a:bodyPr wrap="none" rtlCol="0">
            <a:spAutoFit/>
          </a:bodyPr>
          <a:lstStyle/>
          <a:p>
            <a:pPr algn="ctr"/>
            <a:r>
              <a:rPr lang="en-US" sz="2400" dirty="0" smtClean="0">
                <a:solidFill>
                  <a:srgbClr val="FFFF00"/>
                </a:solidFill>
                <a:latin typeface="Gotham Black" pitchFamily="50" charset="0"/>
              </a:rPr>
              <a:t>(d)</a:t>
            </a:r>
            <a:endParaRPr lang="en-US" sz="2400" dirty="0">
              <a:solidFill>
                <a:srgbClr val="FFFF00"/>
              </a:solidFill>
              <a:latin typeface="Gotham Black" pitchFamily="50" charset="0"/>
            </a:endParaRPr>
          </a:p>
        </p:txBody>
      </p:sp>
    </p:spTree>
    <p:extLst>
      <p:ext uri="{BB962C8B-B14F-4D97-AF65-F5344CB8AC3E}">
        <p14:creationId xmlns:p14="http://schemas.microsoft.com/office/powerpoint/2010/main" val="21406452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 y="1258193"/>
            <a:ext cx="8763000" cy="3847207"/>
          </a:xfrm>
          <a:prstGeom prst="rect">
            <a:avLst/>
          </a:prstGeom>
        </p:spPr>
        <p:txBody>
          <a:bodyPr wrap="square">
            <a:spAutoFit/>
          </a:bodyPr>
          <a:lstStyle/>
          <a:p>
            <a:pPr marL="0" lvl="1" algn="ctr"/>
            <a:r>
              <a:rPr lang="en-US" sz="2800" dirty="0" smtClean="0">
                <a:solidFill>
                  <a:srgbClr val="FFFFFF"/>
                </a:solidFill>
                <a:effectLst>
                  <a:outerShdw blurRad="38100" dist="38100" dir="2700000" algn="tl">
                    <a:srgbClr val="000000">
                      <a:alpha val="43137"/>
                    </a:srgbClr>
                  </a:outerShdw>
                </a:effectLst>
                <a:latin typeface="Gotham Black" pitchFamily="50" charset="0"/>
              </a:rPr>
              <a:t>so if samples are prone to sampling error,</a:t>
            </a:r>
          </a:p>
          <a:p>
            <a:pPr marL="0" lvl="1" algn="ctr"/>
            <a:r>
              <a:rPr lang="en-US" sz="2800" dirty="0" smtClean="0">
                <a:solidFill>
                  <a:srgbClr val="FFFFFF"/>
                </a:solidFill>
                <a:effectLst>
                  <a:outerShdw blurRad="38100" dist="38100" dir="2700000" algn="tl">
                    <a:srgbClr val="000000">
                      <a:alpha val="43137"/>
                    </a:srgbClr>
                  </a:outerShdw>
                </a:effectLst>
                <a:latin typeface="Gotham Black" pitchFamily="50" charset="0"/>
              </a:rPr>
              <a:t>why not conduct a census </a:t>
            </a:r>
            <a:r>
              <a:rPr lang="en-US" sz="3600" dirty="0" smtClean="0">
                <a:solidFill>
                  <a:srgbClr val="FFFFFF"/>
                </a:solidFill>
                <a:effectLst>
                  <a:outerShdw blurRad="38100" dist="38100" dir="2700000" algn="tl">
                    <a:srgbClr val="000000">
                      <a:alpha val="43137"/>
                    </a:srgbClr>
                  </a:outerShdw>
                </a:effectLst>
                <a:latin typeface="Gotham Black" pitchFamily="50" charset="0"/>
              </a:rPr>
              <a:t>EVERY TIME?</a:t>
            </a:r>
          </a:p>
          <a:p>
            <a:pPr marL="0" lvl="1" algn="ctr"/>
            <a:endParaRPr lang="en-US" sz="3600" dirty="0" smtClean="0">
              <a:solidFill>
                <a:srgbClr val="FFFFFF"/>
              </a:solidFill>
              <a:effectLst>
                <a:outerShdw blurRad="38100" dist="38100" dir="2700000" algn="tl">
                  <a:srgbClr val="000000">
                    <a:alpha val="43137"/>
                  </a:srgbClr>
                </a:outerShdw>
              </a:effectLst>
              <a:latin typeface="Gotham Black" pitchFamily="50" charset="0"/>
            </a:endParaRPr>
          </a:p>
          <a:p>
            <a:pPr marL="0" lvl="1" algn="ctr"/>
            <a:endParaRPr lang="en-US" sz="3600" dirty="0">
              <a:solidFill>
                <a:srgbClr val="FFFFFF"/>
              </a:solidFill>
              <a:effectLst>
                <a:outerShdw blurRad="38100" dist="38100" dir="2700000" algn="tl">
                  <a:srgbClr val="000000">
                    <a:alpha val="43137"/>
                  </a:srgbClr>
                </a:outerShdw>
              </a:effectLst>
              <a:latin typeface="Gotham Black" pitchFamily="50" charset="0"/>
            </a:endParaRPr>
          </a:p>
          <a:p>
            <a:pPr marL="0" lvl="1" algn="ctr"/>
            <a:r>
              <a:rPr lang="en-US" sz="3600" dirty="0" smtClean="0">
                <a:solidFill>
                  <a:srgbClr val="FFFFFF"/>
                </a:solidFill>
                <a:effectLst>
                  <a:outerShdw blurRad="38100" dist="38100" dir="2700000" algn="tl">
                    <a:srgbClr val="000000">
                      <a:alpha val="43137"/>
                    </a:srgbClr>
                  </a:outerShdw>
                </a:effectLst>
                <a:latin typeface="Gotham Black" pitchFamily="50" charset="0"/>
              </a:rPr>
              <a:t>Taking a CENSUS of the population is (usually) time-consuming and (often) error-prone</a:t>
            </a:r>
          </a:p>
        </p:txBody>
      </p:sp>
    </p:spTree>
    <p:custDataLst>
      <p:tags r:id="rId1"/>
    </p:custDataLst>
    <p:extLst>
      <p:ext uri="{BB962C8B-B14F-4D97-AF65-F5344CB8AC3E}">
        <p14:creationId xmlns:p14="http://schemas.microsoft.com/office/powerpoint/2010/main" val="3266273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C00000"/>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1952754" y="3054152"/>
            <a:ext cx="4971234" cy="1138773"/>
          </a:xfrm>
          <a:prstGeom prst="rect">
            <a:avLst/>
          </a:prstGeom>
          <a:noFill/>
        </p:spPr>
        <p:txBody>
          <a:bodyPr wrap="none" rtlCol="0">
            <a:spAutoFit/>
          </a:bodyPr>
          <a:lstStyle/>
          <a:p>
            <a:pPr algn="ctr"/>
            <a:r>
              <a:rPr lang="en-US" sz="4800" dirty="0" smtClean="0">
                <a:solidFill>
                  <a:srgbClr val="FFFFFF"/>
                </a:solidFill>
                <a:effectLst>
                  <a:outerShdw blurRad="38100" dist="38100" dir="2700000" algn="tl">
                    <a:srgbClr val="000000">
                      <a:alpha val="43137"/>
                    </a:srgbClr>
                  </a:outerShdw>
                </a:effectLst>
                <a:latin typeface="Adobe Garamond Pro" pitchFamily="18" charset="0"/>
                <a:ea typeface="+mn-ea"/>
              </a:rPr>
              <a:t>Sources of BIAS…</a:t>
            </a:r>
          </a:p>
          <a:p>
            <a:pPr algn="ctr"/>
            <a:r>
              <a:rPr lang="en-US" sz="2000" dirty="0" smtClean="0">
                <a:solidFill>
                  <a:srgbClr val="FFFFFF"/>
                </a:solidFill>
                <a:effectLst>
                  <a:outerShdw blurRad="38100" dist="38100" dir="2700000" algn="tl">
                    <a:srgbClr val="000000">
                      <a:alpha val="43137"/>
                    </a:srgbClr>
                  </a:outerShdw>
                </a:effectLst>
                <a:latin typeface="Adobe Garamond Pro" pitchFamily="18" charset="0"/>
                <a:ea typeface="+mn-ea"/>
              </a:rPr>
              <a:t>(still Chapter 12)</a:t>
            </a:r>
            <a:endParaRPr lang="en-US" sz="2000" dirty="0">
              <a:solidFill>
                <a:srgbClr val="FFFFFF"/>
              </a:solidFill>
              <a:effectLst>
                <a:outerShdw blurRad="38100" dist="38100" dir="2700000" algn="tl">
                  <a:srgbClr val="000000">
                    <a:alpha val="43137"/>
                  </a:srgbClr>
                </a:outerShdw>
              </a:effectLst>
              <a:latin typeface="Adobe Garamond Pro" pitchFamily="18" charset="0"/>
              <a:ea typeface="+mn-ea"/>
            </a:endParaRPr>
          </a:p>
        </p:txBody>
      </p:sp>
    </p:spTree>
    <p:custDataLst>
      <p:tags r:id="rId1"/>
    </p:custDataLst>
    <p:extLst>
      <p:ext uri="{BB962C8B-B14F-4D97-AF65-F5344CB8AC3E}">
        <p14:creationId xmlns:p14="http://schemas.microsoft.com/office/powerpoint/2010/main" val="81538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1143000"/>
          </a:xfrm>
        </p:spPr>
        <p:txBody>
          <a:bodyPr/>
          <a:lstStyle/>
          <a:p>
            <a:pPr>
              <a:defRPr/>
            </a:pPr>
            <a:r>
              <a:rPr lang="en-US" sz="8000" b="1" smtClean="0">
                <a:solidFill>
                  <a:srgbClr val="FFFF66"/>
                </a:solidFill>
                <a:effectLst>
                  <a:outerShdw blurRad="38100" dist="38100" dir="2700000" algn="tl">
                    <a:srgbClr val="000000"/>
                  </a:outerShdw>
                </a:effectLst>
                <a:latin typeface="Comic Sans MS" pitchFamily="66" charset="0"/>
              </a:rPr>
              <a:t>Bias</a:t>
            </a:r>
          </a:p>
        </p:txBody>
      </p:sp>
      <p:sp>
        <p:nvSpPr>
          <p:cNvPr id="18435" name="Rectangle 3"/>
          <p:cNvSpPr>
            <a:spLocks noGrp="1" noChangeArrowheads="1"/>
          </p:cNvSpPr>
          <p:nvPr>
            <p:ph type="body" idx="4294967295"/>
          </p:nvPr>
        </p:nvSpPr>
        <p:spPr>
          <a:xfrm>
            <a:off x="685800" y="1676400"/>
            <a:ext cx="7772400" cy="4114800"/>
          </a:xfrm>
        </p:spPr>
        <p:txBody>
          <a:bodyPr/>
          <a:lstStyle/>
          <a:p>
            <a:r>
              <a:rPr lang="en-US" sz="4800" b="1" dirty="0" smtClean="0">
                <a:solidFill>
                  <a:srgbClr val="00FF00"/>
                </a:solidFill>
                <a:effectLst>
                  <a:outerShdw blurRad="38100" dist="38100" dir="2700000" algn="tl">
                    <a:srgbClr val="000000"/>
                  </a:outerShdw>
                </a:effectLst>
                <a:latin typeface="Comic Sans MS" pitchFamily="66" charset="0"/>
              </a:rPr>
              <a:t>A systematic error in  </a:t>
            </a:r>
            <a:r>
              <a:rPr lang="en-US" sz="4800" b="1" dirty="0" smtClean="0">
                <a:solidFill>
                  <a:srgbClr val="00FFFF"/>
                </a:solidFill>
                <a:effectLst>
                  <a:outerShdw blurRad="38100" dist="38100" dir="2700000" algn="tl">
                    <a:srgbClr val="000000"/>
                  </a:outerShdw>
                </a:effectLst>
                <a:latin typeface="Comic Sans MS" pitchFamily="66" charset="0"/>
              </a:rPr>
              <a:t>measuring</a:t>
            </a:r>
            <a:r>
              <a:rPr lang="en-US" sz="4800" b="1" dirty="0" smtClean="0">
                <a:solidFill>
                  <a:srgbClr val="00FF00"/>
                </a:solidFill>
                <a:effectLst>
                  <a:outerShdw blurRad="38100" dist="38100" dir="2700000" algn="tl">
                    <a:srgbClr val="000000"/>
                  </a:outerShdw>
                </a:effectLst>
                <a:latin typeface="Comic Sans MS" pitchFamily="66" charset="0"/>
              </a:rPr>
              <a:t> the estimate</a:t>
            </a:r>
            <a:endParaRPr lang="en-US" sz="4800" dirty="0" smtClean="0">
              <a:solidFill>
                <a:srgbClr val="00FF00"/>
              </a:solidFill>
              <a:effectLst>
                <a:outerShdw blurRad="38100" dist="38100" dir="2700000" algn="tl">
                  <a:srgbClr val="000000"/>
                </a:outerShdw>
              </a:effectLst>
              <a:latin typeface="Comic Sans MS" pitchFamily="66" charset="0"/>
            </a:endParaRPr>
          </a:p>
          <a:p>
            <a:pPr>
              <a:defRPr/>
            </a:pPr>
            <a:r>
              <a:rPr lang="en-US" sz="4800" dirty="0">
                <a:solidFill>
                  <a:srgbClr val="FFFF00"/>
                </a:solidFill>
                <a:effectLst>
                  <a:outerShdw blurRad="38100" dist="38100" dir="2700000" algn="tl">
                    <a:srgbClr val="000000"/>
                  </a:outerShdw>
                </a:effectLst>
                <a:latin typeface="Comic Sans MS" pitchFamily="66" charset="0"/>
              </a:rPr>
              <a:t>cannot do anything with bad </a:t>
            </a:r>
            <a:r>
              <a:rPr lang="en-US" sz="4800" dirty="0" smtClean="0">
                <a:solidFill>
                  <a:srgbClr val="FFFF00"/>
                </a:solidFill>
                <a:effectLst>
                  <a:outerShdw blurRad="38100" dist="38100" dir="2700000" algn="tl">
                    <a:srgbClr val="000000"/>
                  </a:outerShdw>
                </a:effectLst>
                <a:latin typeface="Comic Sans MS" pitchFamily="66" charset="0"/>
              </a:rPr>
              <a:t>data (“garbage in, garbage out”)</a:t>
            </a:r>
            <a:endParaRPr lang="en-US" sz="4800" dirty="0">
              <a:solidFill>
                <a:srgbClr val="FFFF00"/>
              </a:solidFill>
              <a:effectLst>
                <a:outerShdw blurRad="38100" dist="38100" dir="2700000" algn="tl">
                  <a:srgbClr val="000000"/>
                </a:outerShdw>
              </a:effectLst>
              <a:latin typeface="Comic Sans MS" pitchFamily="66" charset="0"/>
            </a:endParaRPr>
          </a:p>
        </p:txBody>
      </p:sp>
    </p:spTree>
    <p:custDataLst>
      <p:tags r:id="rId1"/>
    </p:custDataLst>
    <p:extLst>
      <p:ext uri="{BB962C8B-B14F-4D97-AF65-F5344CB8AC3E}">
        <p14:creationId xmlns:p14="http://schemas.microsoft.com/office/powerpoint/2010/main" val="794262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228600"/>
            <a:ext cx="8839200" cy="1143000"/>
          </a:xfrm>
        </p:spPr>
        <p:txBody>
          <a:bodyPr/>
          <a:lstStyle/>
          <a:p>
            <a:pPr>
              <a:defRPr/>
            </a:pPr>
            <a:r>
              <a:rPr lang="en-US" sz="6000" b="1" dirty="0" smtClean="0">
                <a:solidFill>
                  <a:srgbClr val="FFFF66"/>
                </a:solidFill>
                <a:effectLst>
                  <a:outerShdw blurRad="38100" dist="38100" dir="2700000" algn="tl">
                    <a:srgbClr val="000000"/>
                  </a:outerShdw>
                </a:effectLst>
                <a:latin typeface="Comic Sans MS" pitchFamily="66" charset="0"/>
              </a:rPr>
              <a:t>Voluntary response</a:t>
            </a:r>
          </a:p>
        </p:txBody>
      </p:sp>
      <p:sp>
        <p:nvSpPr>
          <p:cNvPr id="38915" name="Rectangle 3"/>
          <p:cNvSpPr>
            <a:spLocks noGrp="1" noChangeArrowheads="1"/>
          </p:cNvSpPr>
          <p:nvPr>
            <p:ph type="body" idx="4294967295"/>
          </p:nvPr>
        </p:nvSpPr>
        <p:spPr>
          <a:xfrm>
            <a:off x="685800" y="1752600"/>
            <a:ext cx="8229600" cy="4114800"/>
          </a:xfrm>
        </p:spPr>
        <p:txBody>
          <a:bodyPr/>
          <a:lstStyle/>
          <a:p>
            <a:pPr>
              <a:defRPr/>
            </a:pPr>
            <a:r>
              <a:rPr lang="en-US" sz="5200" smtClean="0">
                <a:solidFill>
                  <a:srgbClr val="00FF00"/>
                </a:solidFill>
                <a:effectLst>
                  <a:outerShdw blurRad="38100" dist="38100" dir="2700000" algn="tl">
                    <a:srgbClr val="000000"/>
                  </a:outerShdw>
                </a:effectLst>
                <a:latin typeface="Comic Sans MS" pitchFamily="66" charset="0"/>
              </a:rPr>
              <a:t>People chose to respond </a:t>
            </a:r>
          </a:p>
          <a:p>
            <a:pPr>
              <a:defRPr/>
            </a:pPr>
            <a:r>
              <a:rPr lang="en-US" sz="5200" smtClean="0">
                <a:solidFill>
                  <a:srgbClr val="00FF00"/>
                </a:solidFill>
                <a:effectLst>
                  <a:outerShdw blurRad="38100" dist="38100" dir="2700000" algn="tl">
                    <a:srgbClr val="000000"/>
                  </a:outerShdw>
                </a:effectLst>
                <a:latin typeface="Comic Sans MS" pitchFamily="66" charset="0"/>
              </a:rPr>
              <a:t>Usually only people with very strong opinions respond</a:t>
            </a:r>
          </a:p>
        </p:txBody>
      </p:sp>
    </p:spTree>
    <p:custDataLst>
      <p:tags r:id="rId1"/>
    </p:custDataLst>
    <p:extLst>
      <p:ext uri="{BB962C8B-B14F-4D97-AF65-F5344CB8AC3E}">
        <p14:creationId xmlns:p14="http://schemas.microsoft.com/office/powerpoint/2010/main" val="2961456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76206" y="76200"/>
            <a:ext cx="8294687" cy="2438400"/>
          </a:xfrm>
        </p:spPr>
        <p:txBody>
          <a:bodyPr/>
          <a:lstStyle/>
          <a:p>
            <a:r>
              <a:rPr lang="en-US" dirty="0" smtClean="0">
                <a:solidFill>
                  <a:srgbClr val="FFFF00"/>
                </a:solidFill>
                <a:latin typeface="Comic Sans MS" pitchFamily="66" charset="0"/>
                <a:cs typeface="Times New Roman" pitchFamily="18" charset="0"/>
              </a:rPr>
              <a:t>Ann Landers: “If you had to do it over</a:t>
            </a:r>
          </a:p>
          <a:p>
            <a:pPr>
              <a:buFontTx/>
              <a:buNone/>
            </a:pPr>
            <a:r>
              <a:rPr lang="en-US" dirty="0" smtClean="0">
                <a:solidFill>
                  <a:srgbClr val="FFFF00"/>
                </a:solidFill>
                <a:latin typeface="Comic Sans MS" pitchFamily="66" charset="0"/>
                <a:cs typeface="Times New Roman" pitchFamily="18" charset="0"/>
              </a:rPr>
              <a:t>                 again, would you have children?”</a:t>
            </a:r>
          </a:p>
          <a:p>
            <a:endParaRPr lang="en-US" dirty="0" smtClean="0">
              <a:solidFill>
                <a:srgbClr val="FFFF00"/>
              </a:solidFill>
              <a:latin typeface="Comic Sans MS" pitchFamily="66" charset="0"/>
            </a:endParaRPr>
          </a:p>
          <a:p>
            <a:r>
              <a:rPr lang="en-US" dirty="0" smtClean="0">
                <a:solidFill>
                  <a:srgbClr val="FFFF00"/>
                </a:solidFill>
                <a:latin typeface="Comic Sans MS" pitchFamily="66" charset="0"/>
                <a:cs typeface="Times New Roman" pitchFamily="18" charset="0"/>
              </a:rPr>
              <a:t>10,000 parents responded…</a:t>
            </a:r>
          </a:p>
          <a:p>
            <a:endParaRPr lang="en-US" dirty="0" smtClean="0">
              <a:solidFill>
                <a:srgbClr val="FFFF00"/>
              </a:solidFill>
              <a:latin typeface="Comic Sans MS" pitchFamily="66" charset="0"/>
            </a:endParaRPr>
          </a:p>
        </p:txBody>
      </p:sp>
      <p:sp>
        <p:nvSpPr>
          <p:cNvPr id="60419" name="Rectangle 3" descr="Pink tissue paper"/>
          <p:cNvSpPr>
            <a:spLocks noChangeArrowheads="1"/>
          </p:cNvSpPr>
          <p:nvPr/>
        </p:nvSpPr>
        <p:spPr bwMode="auto">
          <a:xfrm>
            <a:off x="457200" y="236220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CA" sz="3200" b="1" dirty="0" smtClean="0">
                <a:solidFill>
                  <a:srgbClr val="FFFF00"/>
                </a:solidFill>
                <a:latin typeface="Comic Sans MS" pitchFamily="66" charset="0"/>
                <a:ea typeface="+mn-ea"/>
                <a:cs typeface="Times New Roman" pitchFamily="18" charset="0"/>
              </a:rPr>
              <a:t>“70% of parents say kids not worth it.”</a:t>
            </a:r>
          </a:p>
          <a:p>
            <a:pPr eaLnBrk="0" hangingPunct="0"/>
            <a:endParaRPr lang="en-CA" sz="3200" b="1" dirty="0" smtClean="0">
              <a:solidFill>
                <a:srgbClr val="FFFF00"/>
              </a:solidFill>
              <a:latin typeface="Comic Sans MS" pitchFamily="66" charset="0"/>
              <a:ea typeface="+mn-ea"/>
              <a:cs typeface="+mn-cs"/>
            </a:endParaRPr>
          </a:p>
        </p:txBody>
      </p:sp>
      <p:pic>
        <p:nvPicPr>
          <p:cNvPr id="4" name="Picture 2" descr="Pink tissue paper"/>
          <p:cNvPicPr>
            <a:picLocks noChangeAspect="1" noChangeArrowheads="1"/>
          </p:cNvPicPr>
          <p:nvPr/>
        </p:nvPicPr>
        <p:blipFill>
          <a:blip r:embed="rId4" cstate="print">
            <a:lum bright="-10000" contrast="50000"/>
            <a:extLst>
              <a:ext uri="{28A0092B-C50C-407E-A947-70E740481C1C}">
                <a14:useLocalDpi xmlns:a14="http://schemas.microsoft.com/office/drawing/2010/main" val="0"/>
              </a:ext>
            </a:extLst>
          </a:blip>
          <a:srcRect/>
          <a:stretch>
            <a:fillRect/>
          </a:stretch>
        </p:blipFill>
        <p:spPr bwMode="auto">
          <a:xfrm>
            <a:off x="2057406" y="2971800"/>
            <a:ext cx="6399001"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762259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Effect transition="in" filter="blinds(horizontal)">
                                      <p:cBhvr>
                                        <p:cTn id="7" dur="500"/>
                                        <p:tgtEl>
                                          <p:spTgt spid="6041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418">
                                            <p:txEl>
                                              <p:pRg st="1" end="1"/>
                                            </p:txEl>
                                          </p:spTgt>
                                        </p:tgtEl>
                                        <p:attrNameLst>
                                          <p:attrName>style.visibility</p:attrName>
                                        </p:attrNameLst>
                                      </p:cBhvr>
                                      <p:to>
                                        <p:strVal val="visible"/>
                                      </p:to>
                                    </p:set>
                                    <p:animEffect transition="in" filter="blinds(horizontal)">
                                      <p:cBhvr>
                                        <p:cTn id="10" dur="500"/>
                                        <p:tgtEl>
                                          <p:spTgt spid="6041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0418">
                                            <p:txEl>
                                              <p:pRg st="3" end="3"/>
                                            </p:txEl>
                                          </p:spTgt>
                                        </p:tgtEl>
                                        <p:attrNameLst>
                                          <p:attrName>style.visibility</p:attrName>
                                        </p:attrNameLst>
                                      </p:cBhvr>
                                      <p:to>
                                        <p:strVal val="visible"/>
                                      </p:to>
                                    </p:set>
                                    <p:animEffect transition="in" filter="blinds(horizontal)">
                                      <p:cBhvr>
                                        <p:cTn id="15" dur="500"/>
                                        <p:tgtEl>
                                          <p:spTgt spid="60418">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0419"/>
                                        </p:tgtEl>
                                        <p:attrNameLst>
                                          <p:attrName>style.visibility</p:attrName>
                                        </p:attrNameLst>
                                      </p:cBhvr>
                                      <p:to>
                                        <p:strVal val="visible"/>
                                      </p:to>
                                    </p:set>
                                    <p:animEffect transition="in" filter="blinds(horizontal)">
                                      <p:cBhvr>
                                        <p:cTn id="20" dur="500"/>
                                        <p:tgtEl>
                                          <p:spTgt spid="60419"/>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P spid="60419"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False"/>
  <p:tag name="GRIDSIZE" val="{Width=600, Height=400}"/>
  <p:tag name="CHARTCOLORS" val="2"/>
  <p:tag name="MULTIRESPDIVISOR" val="1"/>
  <p:tag name="INCORRECTPOINTVALUE" val="0"/>
  <p:tag name="AUTOADJUSTPARTRANGE" val="True"/>
  <p:tag name="FIBNUMRESULTS" val="5"/>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722948"/>
  <p:tag name="USESCHEMECOLORS" val="Fals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0"/>
  <p:tag name="ZEROBASED" val="False"/>
  <p:tag name="PRRESPONSE1" val="10"/>
  <p:tag name="SHOWFLASHWARNING" val="True"/>
  <p:tag name="COUNTDOWNSTYLE" val="-1"/>
  <p:tag name="AUTOUPDATEALIASES" val="True"/>
  <p:tag name="BUBBLESIZEVISIBLE" val="True"/>
  <p:tag name="GRIDOPACITY" val="77"/>
  <p:tag name="ALLOWUSERFEEDBACK" val="True"/>
  <p:tag name="FIBDISPLAYKEYWORDS" val="True"/>
  <p:tag name="SHOWBARVISIBLE" val="True"/>
  <p:tag name="NUMRESPONSES" val="1"/>
  <p:tag name="MAXRESPONDERS" val="5"/>
  <p:tag name="GRIDPOSITION" val="8"/>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False"/>
  <p:tag name="DISPLAYNAME" val="True"/>
  <p:tag name="PRRESPONSE7" val="4"/>
  <p:tag name="STDCHART" val="1"/>
  <p:tag name="RESPTABLESTYLE" val="-1"/>
  <p:tag name="CUSTOMCELLBACKCOLOR1" val="-657956"/>
  <p:tag name="PRRESPONSE4" val="7"/>
  <p:tag name="ADVANCEDSETTINGSVIEW" val="True"/>
  <p:tag name="DELIMITERS" val="3.1"/>
  <p:tag name="GRIDFONTSIZE" val="12"/>
  <p:tag name="POWERPOINTVERSION" val="14.0"/>
  <p:tag name="LUIDIAENABLED" val="False"/>
  <p:tag name="TASKPANEKEY" val="13aa8749-5973-4e21-8b2e-39fe5cb3e715"/>
  <p:tag name="TPFULLVERSION" val="4.3.2.1178"/>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95"/>
        </a:lt1>
        <a:dk2>
          <a:srgbClr val="000000"/>
        </a:dk2>
        <a:lt2>
          <a:srgbClr val="777777"/>
        </a:lt2>
        <a:accent1>
          <a:srgbClr val="FFFFF7"/>
        </a:accent1>
        <a:accent2>
          <a:srgbClr val="33CCCC"/>
        </a:accent2>
        <a:accent3>
          <a:srgbClr val="FFFFC8"/>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B8A47C"/>
        </a:dk1>
        <a:lt1>
          <a:srgbClr val="FFFFFF"/>
        </a:lt1>
        <a:dk2>
          <a:srgbClr val="AA54A8"/>
        </a:dk2>
        <a:lt2>
          <a:srgbClr val="DAD79C"/>
        </a:lt2>
        <a:accent1>
          <a:srgbClr val="816B35"/>
        </a:accent1>
        <a:accent2>
          <a:srgbClr val="FFCC00"/>
        </a:accent2>
        <a:accent3>
          <a:srgbClr val="D2B3D1"/>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5">
        <a:dk1>
          <a:srgbClr val="B8A47C"/>
        </a:dk1>
        <a:lt1>
          <a:srgbClr val="FFFFFF"/>
        </a:lt1>
        <a:dk2>
          <a:srgbClr val="D5ABD4"/>
        </a:dk2>
        <a:lt2>
          <a:srgbClr val="DAD79C"/>
        </a:lt2>
        <a:accent1>
          <a:srgbClr val="816B35"/>
        </a:accent1>
        <a:accent2>
          <a:srgbClr val="FFCC00"/>
        </a:accent2>
        <a:accent3>
          <a:srgbClr val="E7D2E6"/>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6">
        <a:dk1>
          <a:srgbClr val="B8A47C"/>
        </a:dk1>
        <a:lt1>
          <a:srgbClr val="FFFFFF"/>
        </a:lt1>
        <a:dk2>
          <a:srgbClr val="542A53"/>
        </a:dk2>
        <a:lt2>
          <a:srgbClr val="DAD79C"/>
        </a:lt2>
        <a:accent1>
          <a:srgbClr val="816B35"/>
        </a:accent1>
        <a:accent2>
          <a:srgbClr val="FFCC00"/>
        </a:accent2>
        <a:accent3>
          <a:srgbClr val="B3ACB3"/>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95"/>
        </a:lt1>
        <a:dk2>
          <a:srgbClr val="000000"/>
        </a:dk2>
        <a:lt2>
          <a:srgbClr val="777777"/>
        </a:lt2>
        <a:accent1>
          <a:srgbClr val="FFFFF7"/>
        </a:accent1>
        <a:accent2>
          <a:srgbClr val="33CCCC"/>
        </a:accent2>
        <a:accent3>
          <a:srgbClr val="FFFFC8"/>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B8A47C"/>
        </a:dk1>
        <a:lt1>
          <a:srgbClr val="FFFFFF"/>
        </a:lt1>
        <a:dk2>
          <a:srgbClr val="AA54A8"/>
        </a:dk2>
        <a:lt2>
          <a:srgbClr val="DAD79C"/>
        </a:lt2>
        <a:accent1>
          <a:srgbClr val="816B35"/>
        </a:accent1>
        <a:accent2>
          <a:srgbClr val="FFCC00"/>
        </a:accent2>
        <a:accent3>
          <a:srgbClr val="D2B3D1"/>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5">
        <a:dk1>
          <a:srgbClr val="B8A47C"/>
        </a:dk1>
        <a:lt1>
          <a:srgbClr val="FFFFFF"/>
        </a:lt1>
        <a:dk2>
          <a:srgbClr val="D5ABD4"/>
        </a:dk2>
        <a:lt2>
          <a:srgbClr val="DAD79C"/>
        </a:lt2>
        <a:accent1>
          <a:srgbClr val="816B35"/>
        </a:accent1>
        <a:accent2>
          <a:srgbClr val="FFCC00"/>
        </a:accent2>
        <a:accent3>
          <a:srgbClr val="E7D2E6"/>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6">
        <a:dk1>
          <a:srgbClr val="B8A47C"/>
        </a:dk1>
        <a:lt1>
          <a:srgbClr val="FFFFFF"/>
        </a:lt1>
        <a:dk2>
          <a:srgbClr val="542A53"/>
        </a:dk2>
        <a:lt2>
          <a:srgbClr val="DAD79C"/>
        </a:lt2>
        <a:accent1>
          <a:srgbClr val="816B35"/>
        </a:accent1>
        <a:accent2>
          <a:srgbClr val="FFCC00"/>
        </a:accent2>
        <a:accent3>
          <a:srgbClr val="B3ACB3"/>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11447</TotalTime>
  <Words>904</Words>
  <Application>Microsoft Office PowerPoint</Application>
  <PresentationFormat>On-screen Show (4:3)</PresentationFormat>
  <Paragraphs>144</Paragraphs>
  <Slides>27</Slides>
  <Notes>11</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Office Theme</vt:lpstr>
      <vt:lpstr>2_Default Design</vt:lpstr>
      <vt:lpstr>4_Default Design</vt:lpstr>
      <vt:lpstr>5_Default Design</vt:lpstr>
      <vt:lpstr>6_Default Design</vt:lpstr>
      <vt:lpstr>Module</vt:lpstr>
      <vt:lpstr>1_Default Design</vt:lpstr>
      <vt:lpstr>PowerPoint Presentation</vt:lpstr>
      <vt:lpstr>PowerPoint Presentation</vt:lpstr>
      <vt:lpstr>   bias ≠ error</vt:lpstr>
      <vt:lpstr>PowerPoint Presentation</vt:lpstr>
      <vt:lpstr>PowerPoint Presentation</vt:lpstr>
      <vt:lpstr>PowerPoint Presentation</vt:lpstr>
      <vt:lpstr>Bias</vt:lpstr>
      <vt:lpstr>Voluntary response</vt:lpstr>
      <vt:lpstr>PowerPoint Presentation</vt:lpstr>
      <vt:lpstr>A new poll conducted by Gallup…</vt:lpstr>
      <vt:lpstr>Voluntary response</vt:lpstr>
      <vt:lpstr>Convenience sampling</vt:lpstr>
      <vt:lpstr>Undercoverage</vt:lpstr>
      <vt:lpstr>PowerPoint Presentation</vt:lpstr>
      <vt:lpstr>Subtle differences in phrasing can make a big difference</vt:lpstr>
      <vt:lpstr>subtle differences in phrasing can make a big difference!</vt:lpstr>
      <vt:lpstr>subtle differences in phrasing can make a big difference!</vt:lpstr>
      <vt:lpstr>BIAS through wording of question</vt:lpstr>
      <vt:lpstr>PowerPoint Presentation</vt:lpstr>
      <vt:lpstr>PowerPoint Presentation</vt:lpstr>
      <vt:lpstr>Experiments and Observational Studies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Youn</dc:creator>
  <cp:lastModifiedBy>Brian Youn</cp:lastModifiedBy>
  <cp:revision>529</cp:revision>
  <dcterms:created xsi:type="dcterms:W3CDTF">2011-01-05T06:33:27Z</dcterms:created>
  <dcterms:modified xsi:type="dcterms:W3CDTF">2018-08-20T21:16:41Z</dcterms:modified>
</cp:coreProperties>
</file>