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43" r:id="rId2"/>
  </p:sldMasterIdLst>
  <p:notesMasterIdLst>
    <p:notesMasterId r:id="rId39"/>
  </p:notesMasterIdLst>
  <p:sldIdLst>
    <p:sldId id="407" r:id="rId3"/>
    <p:sldId id="413" r:id="rId4"/>
    <p:sldId id="414" r:id="rId5"/>
    <p:sldId id="328" r:id="rId6"/>
    <p:sldId id="360" r:id="rId7"/>
    <p:sldId id="369" r:id="rId8"/>
    <p:sldId id="359" r:id="rId9"/>
    <p:sldId id="378" r:id="rId10"/>
    <p:sldId id="330" r:id="rId11"/>
    <p:sldId id="335" r:id="rId12"/>
    <p:sldId id="358" r:id="rId13"/>
    <p:sldId id="370" r:id="rId14"/>
    <p:sldId id="357" r:id="rId15"/>
    <p:sldId id="333" r:id="rId16"/>
    <p:sldId id="354" r:id="rId17"/>
    <p:sldId id="279" r:id="rId18"/>
    <p:sldId id="355" r:id="rId19"/>
    <p:sldId id="361" r:id="rId20"/>
    <p:sldId id="412" r:id="rId21"/>
    <p:sldId id="420" r:id="rId22"/>
    <p:sldId id="319" r:id="rId23"/>
    <p:sldId id="336" r:id="rId24"/>
    <p:sldId id="372" r:id="rId25"/>
    <p:sldId id="377" r:id="rId26"/>
    <p:sldId id="371" r:id="rId27"/>
    <p:sldId id="373" r:id="rId28"/>
    <p:sldId id="362" r:id="rId29"/>
    <p:sldId id="363" r:id="rId30"/>
    <p:sldId id="364" r:id="rId31"/>
    <p:sldId id="365" r:id="rId32"/>
    <p:sldId id="366" r:id="rId33"/>
    <p:sldId id="415" r:id="rId34"/>
    <p:sldId id="416" r:id="rId35"/>
    <p:sldId id="417" r:id="rId36"/>
    <p:sldId id="418" r:id="rId37"/>
    <p:sldId id="419" r:id="rId3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775" autoAdjust="0"/>
    <p:restoredTop sz="94660"/>
  </p:normalViewPr>
  <p:slideViewPr>
    <p:cSldViewPr>
      <p:cViewPr varScale="1">
        <p:scale>
          <a:sx n="84" d="100"/>
          <a:sy n="84" d="100"/>
        </p:scale>
        <p:origin x="-1347" y="-51"/>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11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6D1A3B5F-1168-43B5-B6CF-6C17009F8A90}" type="datetimeFigureOut">
              <a:rPr lang="en-US"/>
              <a:pPr/>
              <a:t>8/20/2018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09AF4675-E9B6-4D4B-A95C-9831A7AD0D70}" type="slidenum">
              <a:rPr lang="en-US"/>
              <a:pPr/>
              <a:t>‹#›</a:t>
            </a:fld>
            <a:endParaRPr lang="en-US"/>
          </a:p>
        </p:txBody>
      </p:sp>
    </p:spTree>
    <p:extLst>
      <p:ext uri="{BB962C8B-B14F-4D97-AF65-F5344CB8AC3E}">
        <p14:creationId xmlns:p14="http://schemas.microsoft.com/office/powerpoint/2010/main" val="29711725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Cornell will have gloomy weather in the fall and nice weather in the spring.</a:t>
            </a:r>
          </a:p>
        </p:txBody>
      </p:sp>
      <p:sp>
        <p:nvSpPr>
          <p:cNvPr id="98308" name="Slide Number Placeholder 3"/>
          <p:cNvSpPr>
            <a:spLocks noGrp="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EEFB25A-11B4-4D81-A1C3-526D754B3759}" type="slidenum">
              <a:rPr lang="en-US">
                <a:latin typeface="Calibri" pitchFamily="34" charset="0"/>
              </a:rPr>
              <a:pPr eaLnBrk="1" hangingPunct="1"/>
              <a:t>21</a:t>
            </a:fld>
            <a:endParaRPr lang="en-US">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2" name="Title 1"/>
          <p:cNvSpPr>
            <a:spLocks noGrp="1"/>
          </p:cNvSpPr>
          <p:nvPr>
            <p:ph type="ctrTitle"/>
          </p:nvPr>
        </p:nvSpPr>
        <p:spPr>
          <a:xfrm>
            <a:off x="685800" y="3355848"/>
            <a:ext cx="8077200" cy="1673352"/>
          </a:xfrm>
        </p:spPr>
        <p:txBody>
          <a:bodyPr tIns="0" bIns="0" anchor="t"/>
          <a:lstStyle>
            <a:lvl1pPr algn="l">
              <a:defRPr sz="4700" b="1"/>
            </a:lvl1pPr>
            <a:extLst/>
          </a:lstStyle>
          <a:p>
            <a:r>
              <a:rPr lang="en-US" smtClean="0"/>
              <a:t>Click to edit Master title style</a:t>
            </a:r>
            <a:endParaRPr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solidFill>
                  <a:srgbClr val="FFFFFF"/>
                </a:solidFill>
              </a:defRPr>
            </a:lvl1pPr>
          </a:lstStyle>
          <a:p>
            <a:fld id="{F48C3A25-DB3A-47CD-935C-F650FD30E240}" type="datetimeFigureOut">
              <a:rPr lang="en-US"/>
              <a:pPr/>
              <a:t>8/20/2018</a:t>
            </a:fld>
            <a:endParaRPr lang="en-US"/>
          </a:p>
        </p:txBody>
      </p:sp>
      <p:sp>
        <p:nvSpPr>
          <p:cNvPr id="7"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8" name="Slide Number Placeholder 5"/>
          <p:cNvSpPr>
            <a:spLocks noGrp="1"/>
          </p:cNvSpPr>
          <p:nvPr>
            <p:ph type="sldNum" sz="quarter" idx="12"/>
          </p:nvPr>
        </p:nvSpPr>
        <p:spPr/>
        <p:txBody>
          <a:bodyPr/>
          <a:lstStyle>
            <a:lvl1pPr>
              <a:defRPr>
                <a:solidFill>
                  <a:srgbClr val="FFFFFF"/>
                </a:solidFill>
              </a:defRPr>
            </a:lvl1pPr>
          </a:lstStyle>
          <a:p>
            <a:fld id="{26328FF7-84BB-432F-A2F5-66FB89415F3A}" type="slidenum">
              <a:rPr lang="en-US"/>
              <a:pPr/>
              <a:t>‹#›</a:t>
            </a:fld>
            <a:endParaRPr lang="en-US"/>
          </a:p>
        </p:txBody>
      </p:sp>
    </p:spTree>
    <p:extLst>
      <p:ext uri="{BB962C8B-B14F-4D97-AF65-F5344CB8AC3E}">
        <p14:creationId xmlns:p14="http://schemas.microsoft.com/office/powerpoint/2010/main" val="92969607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D6CADF0-723D-408F-94F2-85460F3D0294}" type="datetimeFigureOut">
              <a:rPr lang="en-US"/>
              <a:pPr/>
              <a:t>8/20/2018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F7AF84C-307D-489D-9C97-226F02CAFB13}" type="slidenum">
              <a:rPr lang="en-US"/>
              <a:pPr/>
              <a:t>‹#›</a:t>
            </a:fld>
            <a:endParaRPr lang="en-US"/>
          </a:p>
        </p:txBody>
      </p:sp>
    </p:spTree>
    <p:extLst>
      <p:ext uri="{BB962C8B-B14F-4D97-AF65-F5344CB8AC3E}">
        <p14:creationId xmlns:p14="http://schemas.microsoft.com/office/powerpoint/2010/main" val="3900123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5" name="Rectangle 4"/>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2" name="Vertical Title 1"/>
          <p:cNvSpPr>
            <a:spLocks noGrp="1"/>
          </p:cNvSpPr>
          <p:nvPr>
            <p:ph type="title" orient="vert"/>
          </p:nvPr>
        </p:nvSpPr>
        <p:spPr>
          <a:xfrm>
            <a:off x="6781800" y="274640"/>
            <a:ext cx="19050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fld id="{6CF7AB94-4329-42D9-9AE6-4094DCF56FE8}" type="datetimeFigureOut">
              <a:rPr lang="en-US"/>
              <a:pPr/>
              <a:t>8/20/2018</a:t>
            </a:fld>
            <a:endParaRPr lang="en-US"/>
          </a:p>
        </p:txBody>
      </p:sp>
      <p:sp>
        <p:nvSpPr>
          <p:cNvPr id="7" name="Footer Placeholder 4"/>
          <p:cNvSpPr>
            <a:spLocks noGrp="1"/>
          </p:cNvSpPr>
          <p:nvPr>
            <p:ph type="ftr" sz="quarter" idx="11"/>
          </p:nvPr>
        </p:nvSpPr>
        <p:spPr>
          <a:xfrm>
            <a:off x="2640013" y="6376988"/>
            <a:ext cx="3836987" cy="365125"/>
          </a:xfrm>
        </p:spPr>
        <p:txBody>
          <a:bodyPr/>
          <a:lstStyle>
            <a:lvl1pPr>
              <a:defRPr/>
            </a:lvl1pPr>
          </a:lstStyle>
          <a:p>
            <a:endParaRPr lang="en-US"/>
          </a:p>
        </p:txBody>
      </p:sp>
      <p:sp>
        <p:nvSpPr>
          <p:cNvPr id="8" name="Slide Number Placeholder 5"/>
          <p:cNvSpPr>
            <a:spLocks noGrp="1"/>
          </p:cNvSpPr>
          <p:nvPr>
            <p:ph type="sldNum" sz="quarter" idx="12"/>
          </p:nvPr>
        </p:nvSpPr>
        <p:spPr/>
        <p:txBody>
          <a:bodyPr/>
          <a:lstStyle>
            <a:lvl1pPr>
              <a:defRPr/>
            </a:lvl1pPr>
          </a:lstStyle>
          <a:p>
            <a:fld id="{AE58CE72-F6D3-474C-8086-C5ED9A96C11A}" type="slidenum">
              <a:rPr lang="en-US"/>
              <a:pPr/>
              <a:t>‹#›</a:t>
            </a:fld>
            <a:endParaRPr lang="en-US"/>
          </a:p>
        </p:txBody>
      </p:sp>
    </p:spTree>
    <p:extLst>
      <p:ext uri="{BB962C8B-B14F-4D97-AF65-F5344CB8AC3E}">
        <p14:creationId xmlns:p14="http://schemas.microsoft.com/office/powerpoint/2010/main" val="22956967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5121C73C-4E5A-4D30-9AEC-B00946FDD3E5}" type="datetimeFigureOut">
              <a:rPr lang="en-US"/>
              <a:pPr/>
              <a:t>8/20/2018</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6DADA6FC-1E25-4D49-9251-165E13F6CDD9}" type="slidenum">
              <a:rPr lang="en-US"/>
              <a:pPr/>
              <a:t>‹#›</a:t>
            </a:fld>
            <a:endParaRPr lang="en-US"/>
          </a:p>
        </p:txBody>
      </p:sp>
    </p:spTree>
    <p:extLst>
      <p:ext uri="{BB962C8B-B14F-4D97-AF65-F5344CB8AC3E}">
        <p14:creationId xmlns:p14="http://schemas.microsoft.com/office/powerpoint/2010/main" val="1239870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14B0A87C-6B40-4C79-9563-ED75A0BEF39B}"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943019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101F1393-3783-4B51-9F22-3892852D7335}"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170942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9AEAB772-797B-4D56-839D-BBA99C4012F9}"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005086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CC5E6C06-B78F-47B1-BF18-D656182FF5E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960863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BD78C1D4-8C16-4024-BEB3-810536F56DCB}"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857597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4929713E-4F04-4A3A-A0A2-419EEBE33FAF}"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035734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107AD6C3-94E9-4780-9BEB-75AE15382E96}"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15282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7F71FBB-7EE0-4CCA-9D29-FA80A880B37F}" type="datetimeFigureOut">
              <a:rPr lang="en-US"/>
              <a:pPr/>
              <a:t>8/20/2018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9171E1B-DFE1-4B33-B594-F0BEE9697687}" type="slidenum">
              <a:rPr lang="en-US"/>
              <a:pPr/>
              <a:t>‹#›</a:t>
            </a:fld>
            <a:endParaRPr lang="en-US"/>
          </a:p>
        </p:txBody>
      </p:sp>
    </p:spTree>
    <p:extLst>
      <p:ext uri="{BB962C8B-B14F-4D97-AF65-F5344CB8AC3E}">
        <p14:creationId xmlns:p14="http://schemas.microsoft.com/office/powerpoint/2010/main" val="1532980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2B386ED0-3936-4584-8ABC-739F22E67F7C}"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640925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AADDE0B8-AB0C-425F-B0FE-322DC5070C7A}"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113073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188F10B4-C932-44DC-A2D3-420E429E67BD}"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163015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5B12003-D16F-49BD-93E1-418D39E8F69D}"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86159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2" name="Title 1"/>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solidFill>
                  <a:srgbClr val="FFFFFF"/>
                </a:solidFill>
              </a:defRPr>
            </a:lvl1pPr>
          </a:lstStyle>
          <a:p>
            <a:fld id="{091375EF-7A30-42C6-A7E0-6273688CF49B}" type="datetimeFigureOut">
              <a:rPr lang="en-US"/>
              <a:pPr/>
              <a:t>8/20/2018</a:t>
            </a:fld>
            <a:endParaRPr lang="en-US"/>
          </a:p>
        </p:txBody>
      </p:sp>
      <p:sp>
        <p:nvSpPr>
          <p:cNvPr id="7"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8" name="Slide Number Placeholder 5"/>
          <p:cNvSpPr>
            <a:spLocks noGrp="1"/>
          </p:cNvSpPr>
          <p:nvPr>
            <p:ph type="sldNum" sz="quarter" idx="12"/>
          </p:nvPr>
        </p:nvSpPr>
        <p:spPr/>
        <p:txBody>
          <a:bodyPr/>
          <a:lstStyle>
            <a:lvl1pPr>
              <a:defRPr>
                <a:solidFill>
                  <a:srgbClr val="FFFFFF"/>
                </a:solidFill>
              </a:defRPr>
            </a:lvl1pPr>
          </a:lstStyle>
          <a:p>
            <a:fld id="{513F858D-0665-4CCC-A61E-5E9613CC7B1C}" type="slidenum">
              <a:rPr lang="en-US"/>
              <a:pPr/>
              <a:t>‹#›</a:t>
            </a:fld>
            <a:endParaRPr lang="en-US"/>
          </a:p>
        </p:txBody>
      </p:sp>
    </p:spTree>
    <p:extLst>
      <p:ext uri="{BB962C8B-B14F-4D97-AF65-F5344CB8AC3E}">
        <p14:creationId xmlns:p14="http://schemas.microsoft.com/office/powerpoint/2010/main" val="42352523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49BD1A21-5249-4AB7-AD93-5638D4B3CE27}" type="datetimeFigureOut">
              <a:rPr lang="en-US"/>
              <a:pPr/>
              <a:t>8/20/2018</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6D07DAB2-2250-46B5-9703-2316B7950F98}" type="slidenum">
              <a:rPr lang="en-US"/>
              <a:pPr/>
              <a:t>‹#›</a:t>
            </a:fld>
            <a:endParaRPr lang="en-US"/>
          </a:p>
        </p:txBody>
      </p:sp>
    </p:spTree>
    <p:extLst>
      <p:ext uri="{BB962C8B-B14F-4D97-AF65-F5344CB8AC3E}">
        <p14:creationId xmlns:p14="http://schemas.microsoft.com/office/powerpoint/2010/main" val="2449204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702506B4-34BE-4D05-952D-999B246ABCAA}" type="datetimeFigureOut">
              <a:rPr lang="en-US"/>
              <a:pPr/>
              <a:t>8/20/2018</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75E7E18B-79C6-4901-9FE2-A457EE6CD237}" type="slidenum">
              <a:rPr lang="en-US"/>
              <a:pPr/>
              <a:t>‹#›</a:t>
            </a:fld>
            <a:endParaRPr lang="en-US"/>
          </a:p>
        </p:txBody>
      </p:sp>
    </p:spTree>
    <p:extLst>
      <p:ext uri="{BB962C8B-B14F-4D97-AF65-F5344CB8AC3E}">
        <p14:creationId xmlns:p14="http://schemas.microsoft.com/office/powerpoint/2010/main" val="4081214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157CCACF-7297-4210-8302-E2542810F83A}" type="datetimeFigureOut">
              <a:rPr lang="en-US"/>
              <a:pPr/>
              <a:t>8/20/2018</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F9B75E75-9DD6-4376-9F57-6B30C5FE5EA3}" type="slidenum">
              <a:rPr lang="en-US"/>
              <a:pPr/>
              <a:t>‹#›</a:t>
            </a:fld>
            <a:endParaRPr lang="en-US"/>
          </a:p>
        </p:txBody>
      </p:sp>
    </p:spTree>
    <p:extLst>
      <p:ext uri="{BB962C8B-B14F-4D97-AF65-F5344CB8AC3E}">
        <p14:creationId xmlns:p14="http://schemas.microsoft.com/office/powerpoint/2010/main" val="2406089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756DD9F5-80C9-4C59-ACED-AE5D03CCFF4E}" type="datetimeFigureOut">
              <a:rPr lang="en-US"/>
              <a:pPr/>
              <a:t>8/20/2018</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E9B20F8-8CAA-4D36-8561-058737B9043B}" type="slidenum">
              <a:rPr lang="en-US"/>
              <a:pPr/>
              <a:t>‹#›</a:t>
            </a:fld>
            <a:endParaRPr lang="en-US"/>
          </a:p>
        </p:txBody>
      </p:sp>
    </p:spTree>
    <p:extLst>
      <p:ext uri="{BB962C8B-B14F-4D97-AF65-F5344CB8AC3E}">
        <p14:creationId xmlns:p14="http://schemas.microsoft.com/office/powerpoint/2010/main" val="3241652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6" name="Rectangle 5"/>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2" name="Title 1"/>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fld id="{634724D8-ECA1-4821-B943-ACCBA372EFC6}" type="datetimeFigureOut">
              <a:rPr lang="en-US"/>
              <a:pPr/>
              <a:t>8/20/2018</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9C801D85-38FF-4070-A674-981B7340CA3C}" type="slidenum">
              <a:rPr lang="en-US"/>
              <a:pPr/>
              <a:t>‹#›</a:t>
            </a:fld>
            <a:endParaRPr lang="en-US"/>
          </a:p>
        </p:txBody>
      </p:sp>
    </p:spTree>
    <p:extLst>
      <p:ext uri="{BB962C8B-B14F-4D97-AF65-F5344CB8AC3E}">
        <p14:creationId xmlns:p14="http://schemas.microsoft.com/office/powerpoint/2010/main" val="287124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5" name="Rectangle 4"/>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6" name="Rectangle 5"/>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a:xfrm>
            <a:off x="165100" y="1169988"/>
            <a:ext cx="2522538" cy="201612"/>
          </a:xfrm>
        </p:spPr>
        <p:txBody>
          <a:bodyPr/>
          <a:lstStyle>
            <a:lvl1pPr>
              <a:defRPr/>
            </a:lvl1pPr>
          </a:lstStyle>
          <a:p>
            <a:fld id="{5BF2B672-C2A0-4010-BA97-41B52204F068}" type="datetimeFigureOut">
              <a:rPr lang="en-US"/>
              <a:pPr/>
              <a:t>8/20/2018</a:t>
            </a:fld>
            <a:endParaRPr lang="en-US"/>
          </a:p>
        </p:txBody>
      </p:sp>
      <p:sp>
        <p:nvSpPr>
          <p:cNvPr id="8" name="Footer Placeholder 5"/>
          <p:cNvSpPr>
            <a:spLocks noGrp="1"/>
          </p:cNvSpPr>
          <p:nvPr>
            <p:ph type="ftr" sz="quarter" idx="11"/>
          </p:nvPr>
        </p:nvSpPr>
        <p:spPr>
          <a:xfrm>
            <a:off x="3035300" y="1169988"/>
            <a:ext cx="5194300" cy="201612"/>
          </a:xfrm>
        </p:spPr>
        <p:txBody>
          <a:bodyPr/>
          <a:lstStyle>
            <a:lvl1pPr>
              <a:defRPr>
                <a:solidFill>
                  <a:srgbClr val="BCBCBC"/>
                </a:solidFill>
              </a:defRPr>
            </a:lvl1pPr>
          </a:lstStyle>
          <a:p>
            <a:endParaRPr lang="en-US"/>
          </a:p>
        </p:txBody>
      </p:sp>
      <p:sp>
        <p:nvSpPr>
          <p:cNvPr id="9" name="Slide Number Placeholder 6"/>
          <p:cNvSpPr>
            <a:spLocks noGrp="1"/>
          </p:cNvSpPr>
          <p:nvPr>
            <p:ph type="sldNum" sz="quarter" idx="12"/>
          </p:nvPr>
        </p:nvSpPr>
        <p:spPr>
          <a:xfrm>
            <a:off x="8339138" y="1169988"/>
            <a:ext cx="733425" cy="201612"/>
          </a:xfrm>
        </p:spPr>
        <p:txBody>
          <a:bodyPr/>
          <a:lstStyle>
            <a:lvl1pPr>
              <a:defRPr/>
            </a:lvl1pPr>
          </a:lstStyle>
          <a:p>
            <a:fld id="{970A39CC-9F2E-497C-874D-219606344C7B}" type="slidenum">
              <a:rPr lang="en-US"/>
              <a:pPr/>
              <a:t>‹#›</a:t>
            </a:fld>
            <a:endParaRPr lang="en-US"/>
          </a:p>
        </p:txBody>
      </p:sp>
    </p:spTree>
    <p:extLst>
      <p:ext uri="{BB962C8B-B14F-4D97-AF65-F5344CB8AC3E}">
        <p14:creationId xmlns:p14="http://schemas.microsoft.com/office/powerpoint/2010/main" val="19936239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7" name="Rectangle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2" name="Title Placeholder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lang="en-US" smtClean="0"/>
              <a:t>Click to edit Master title style</a:t>
            </a:r>
            <a:endParaRPr lang="en-US"/>
          </a:p>
        </p:txBody>
      </p:sp>
      <p:sp>
        <p:nvSpPr>
          <p:cNvPr id="1029" name="Text Placeholder 2"/>
          <p:cNvSpPr>
            <a:spLocks noGrp="1"/>
          </p:cNvSpPr>
          <p:nvPr>
            <p:ph type="body" idx="1"/>
          </p:nvPr>
        </p:nvSpPr>
        <p:spPr bwMode="auto">
          <a:xfrm>
            <a:off x="457200" y="1774825"/>
            <a:ext cx="8229600" cy="462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77000"/>
            <a:ext cx="2133600" cy="274638"/>
          </a:xfrm>
          <a:prstGeom prst="rect">
            <a:avLst/>
          </a:prstGeom>
        </p:spPr>
        <p:txBody>
          <a:bodyPr vert="horz" wrap="square" lIns="109728" tIns="45720" rIns="45720" bIns="0" numCol="1" anchor="b" anchorCtr="0" compatLnSpc="1">
            <a:prstTxWarp prst="textNoShape">
              <a:avLst/>
            </a:prstTxWarp>
          </a:bodyPr>
          <a:lstStyle>
            <a:lvl1pPr>
              <a:defRPr sz="1200">
                <a:solidFill>
                  <a:srgbClr val="3F3F3F"/>
                </a:solidFill>
                <a:latin typeface="Corbel" pitchFamily="34" charset="0"/>
              </a:defRPr>
            </a:lvl1pPr>
          </a:lstStyle>
          <a:p>
            <a:fld id="{CB2AD68C-5A7E-404C-87C9-5DC4642F7035}" type="datetimeFigureOut">
              <a:rPr lang="en-US"/>
              <a:pPr/>
              <a:t>8/20/2018</a:t>
            </a:fld>
            <a:endParaRPr lang="en-US"/>
          </a:p>
        </p:txBody>
      </p:sp>
      <p:sp>
        <p:nvSpPr>
          <p:cNvPr id="5" name="Footer Placeholder 4"/>
          <p:cNvSpPr>
            <a:spLocks noGrp="1"/>
          </p:cNvSpPr>
          <p:nvPr>
            <p:ph type="ftr" sz="quarter" idx="3"/>
          </p:nvPr>
        </p:nvSpPr>
        <p:spPr>
          <a:xfrm>
            <a:off x="2640013" y="6477000"/>
            <a:ext cx="5508625" cy="274638"/>
          </a:xfrm>
          <a:prstGeom prst="rect">
            <a:avLst/>
          </a:prstGeom>
        </p:spPr>
        <p:txBody>
          <a:bodyPr vert="horz" wrap="square" lIns="45720" tIns="45720" rIns="45720" bIns="0" numCol="1" anchor="b" anchorCtr="0" compatLnSpc="1">
            <a:prstTxWarp prst="textNoShape">
              <a:avLst/>
            </a:prstTxWarp>
          </a:bodyPr>
          <a:lstStyle>
            <a:lvl1pPr>
              <a:defRPr sz="1200">
                <a:solidFill>
                  <a:srgbClr val="3F3F3F"/>
                </a:solidFill>
                <a:latin typeface="Corbel" pitchFamily="34" charset="0"/>
              </a:defRPr>
            </a:lvl1pPr>
          </a:lstStyle>
          <a:p>
            <a:endParaRPr lang="en-US"/>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wrap="square" lIns="91440" tIns="45720" rIns="91440" bIns="0" numCol="1" anchor="b" anchorCtr="0" compatLnSpc="1">
            <a:prstTxWarp prst="textNoShape">
              <a:avLst/>
            </a:prstTxWarp>
          </a:bodyPr>
          <a:lstStyle>
            <a:lvl1pPr algn="r">
              <a:defRPr sz="1200">
                <a:solidFill>
                  <a:srgbClr val="3F3F3F"/>
                </a:solidFill>
                <a:latin typeface="Corbel" pitchFamily="34" charset="0"/>
              </a:defRPr>
            </a:lvl1pPr>
          </a:lstStyle>
          <a:p>
            <a:fld id="{216E4EE8-020D-4187-9E25-FC69E0DAC14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37" r:id="rId1"/>
    <p:sldLayoutId id="2147483709" r:id="rId2"/>
    <p:sldLayoutId id="2147483738" r:id="rId3"/>
    <p:sldLayoutId id="2147483710" r:id="rId4"/>
    <p:sldLayoutId id="2147483711" r:id="rId5"/>
    <p:sldLayoutId id="2147483712" r:id="rId6"/>
    <p:sldLayoutId id="2147483739" r:id="rId7"/>
    <p:sldLayoutId id="2147483740" r:id="rId8"/>
    <p:sldLayoutId id="2147483741" r:id="rId9"/>
    <p:sldLayoutId id="2147483713" r:id="rId10"/>
    <p:sldLayoutId id="2147483742" r:id="rId11"/>
    <p:sldLayoutId id="2147483714" r:id="rId12"/>
  </p:sldLayoutIdLst>
  <p:txStyles>
    <p:titleStyle>
      <a:lvl1pPr algn="l" rtl="0" eaLnBrk="0" fontAlgn="base" hangingPunct="0">
        <a:spcBef>
          <a:spcPct val="0"/>
        </a:spcBef>
        <a:spcAft>
          <a:spcPct val="0"/>
        </a:spcAft>
        <a:defRPr sz="4500" b="1" kern="1200">
          <a:solidFill>
            <a:srgbClr val="FFC800"/>
          </a:solidFill>
          <a:latin typeface="+mj-lt"/>
          <a:ea typeface="+mj-ea"/>
          <a:cs typeface="+mj-cs"/>
        </a:defRPr>
      </a:lvl1pPr>
      <a:lvl2pPr algn="l" rtl="0" eaLnBrk="0" fontAlgn="base" hangingPunct="0">
        <a:spcBef>
          <a:spcPct val="0"/>
        </a:spcBef>
        <a:spcAft>
          <a:spcPct val="0"/>
        </a:spcAft>
        <a:defRPr sz="4500" b="1">
          <a:solidFill>
            <a:srgbClr val="FFC800"/>
          </a:solidFill>
          <a:latin typeface="Corbel" pitchFamily="34" charset="0"/>
        </a:defRPr>
      </a:lvl2pPr>
      <a:lvl3pPr algn="l" rtl="0" eaLnBrk="0" fontAlgn="base" hangingPunct="0">
        <a:spcBef>
          <a:spcPct val="0"/>
        </a:spcBef>
        <a:spcAft>
          <a:spcPct val="0"/>
        </a:spcAft>
        <a:defRPr sz="4500" b="1">
          <a:solidFill>
            <a:srgbClr val="FFC800"/>
          </a:solidFill>
          <a:latin typeface="Corbel" pitchFamily="34" charset="0"/>
        </a:defRPr>
      </a:lvl3pPr>
      <a:lvl4pPr algn="l" rtl="0" eaLnBrk="0" fontAlgn="base" hangingPunct="0">
        <a:spcBef>
          <a:spcPct val="0"/>
        </a:spcBef>
        <a:spcAft>
          <a:spcPct val="0"/>
        </a:spcAft>
        <a:defRPr sz="4500" b="1">
          <a:solidFill>
            <a:srgbClr val="FFC800"/>
          </a:solidFill>
          <a:latin typeface="Corbel" pitchFamily="34" charset="0"/>
        </a:defRPr>
      </a:lvl4pPr>
      <a:lvl5pPr algn="l" rtl="0" eaLnBrk="0" fontAlgn="base" hangingPunct="0">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solidFill>
                <a:prstClr val="black">
                  <a:tint val="75000"/>
                </a:prstClr>
              </a:solidFill>
              <a:ea typeface="ＭＳ Ｐゴシック" pitchFamily="34" charset="-128"/>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a typeface="ＭＳ Ｐゴシック" pitchFamily="34" charset="-128"/>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3815B44-850E-4255-94F5-59F789A235D8}" type="slidenum">
              <a:rPr lang="en-US" smtClean="0">
                <a:solidFill>
                  <a:prstClr val="black">
                    <a:tint val="75000"/>
                  </a:prstClr>
                </a:solidFill>
                <a:ea typeface="ＭＳ Ｐゴシック" pitchFamily="34" charset="-128"/>
                <a:cs typeface="+mn-cs"/>
              </a:rPr>
              <a:pPr>
                <a:defRPr/>
              </a:pPr>
              <a:t>‹#›</a:t>
            </a:fld>
            <a:endParaRPr lang="en-US">
              <a:solidFill>
                <a:prstClr val="black">
                  <a:tint val="75000"/>
                </a:prstClr>
              </a:solidFill>
              <a:ea typeface="ＭＳ Ｐゴシック" pitchFamily="34" charset="-128"/>
              <a:cs typeface="+mn-cs"/>
            </a:endParaRPr>
          </a:p>
        </p:txBody>
      </p:sp>
    </p:spTree>
    <p:extLst>
      <p:ext uri="{BB962C8B-B14F-4D97-AF65-F5344CB8AC3E}">
        <p14:creationId xmlns:p14="http://schemas.microsoft.com/office/powerpoint/2010/main" val="3479030267"/>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47075" y="2590800"/>
            <a:ext cx="7086600" cy="1673352"/>
          </a:xfrm>
        </p:spPr>
        <p:txBody>
          <a:bodyPr/>
          <a:lstStyle/>
          <a:p>
            <a:pPr algn="r" eaLnBrk="1" fontAlgn="auto" hangingPunct="1">
              <a:spcAft>
                <a:spcPts val="0"/>
              </a:spcAft>
              <a:defRPr/>
            </a:pPr>
            <a:r>
              <a:rPr lang="en-US" sz="3600" b="0" dirty="0" smtClean="0">
                <a:solidFill>
                  <a:schemeClr val="tx1"/>
                </a:solidFill>
                <a:latin typeface="Gotham Black" pitchFamily="50" charset="0"/>
              </a:rPr>
              <a:t>Experiments and Observational Studies</a:t>
            </a:r>
            <a:endParaRPr lang="en-US" sz="3600" b="0" dirty="0">
              <a:solidFill>
                <a:schemeClr val="tx1"/>
              </a:solidFill>
              <a:latin typeface="Gotham Black" pitchFamily="50" charset="0"/>
            </a:endParaRPr>
          </a:p>
        </p:txBody>
      </p:sp>
      <p:sp>
        <p:nvSpPr>
          <p:cNvPr id="11267" name="Subtitle 2"/>
          <p:cNvSpPr>
            <a:spLocks noGrp="1"/>
          </p:cNvSpPr>
          <p:nvPr>
            <p:ph type="subTitle" idx="1"/>
          </p:nvPr>
        </p:nvSpPr>
        <p:spPr>
          <a:xfrm>
            <a:off x="838200" y="3733800"/>
            <a:ext cx="7696200" cy="738188"/>
          </a:xfrm>
        </p:spPr>
        <p:txBody>
          <a:bodyPr/>
          <a:lstStyle/>
          <a:p>
            <a:pPr algn="r" eaLnBrk="1" hangingPunct="1"/>
            <a:r>
              <a:rPr lang="en-US" sz="2400" dirty="0" smtClean="0">
                <a:solidFill>
                  <a:schemeClr val="accent2">
                    <a:lumMod val="60000"/>
                    <a:lumOff val="40000"/>
                  </a:schemeClr>
                </a:solidFill>
                <a:effectLst>
                  <a:outerShdw blurRad="38100" dist="38100" dir="2700000" algn="tl">
                    <a:srgbClr val="000000">
                      <a:alpha val="43137"/>
                    </a:srgbClr>
                  </a:outerShdw>
                </a:effectLst>
                <a:latin typeface="Gotham Medium" pitchFamily="50" charset="0"/>
              </a:rPr>
              <a:t>chapter 13</a:t>
            </a:r>
          </a:p>
        </p:txBody>
      </p:sp>
    </p:spTree>
    <p:extLst>
      <p:ext uri="{BB962C8B-B14F-4D97-AF65-F5344CB8AC3E}">
        <p14:creationId xmlns:p14="http://schemas.microsoft.com/office/powerpoint/2010/main" val="19712266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20000"/>
                <a:lumOff val="80000"/>
              </a:schemeClr>
            </a:gs>
            <a:gs pos="50000">
              <a:schemeClr val="bg1"/>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835152"/>
          </a:xfrm>
        </p:spPr>
        <p:txBody>
          <a:bodyPr>
            <a:normAutofit/>
          </a:bodyPr>
          <a:lstStyle/>
          <a:p>
            <a:r>
              <a:rPr lang="en-US" sz="4000" dirty="0" smtClean="0">
                <a:solidFill>
                  <a:schemeClr val="accent5">
                    <a:lumMod val="50000"/>
                  </a:schemeClr>
                </a:solidFill>
                <a:effectLst>
                  <a:outerShdw blurRad="38100" dist="38100" dir="2700000" algn="tl">
                    <a:srgbClr val="000000">
                      <a:alpha val="43137"/>
                    </a:srgbClr>
                  </a:outerShdw>
                </a:effectLst>
              </a:rPr>
              <a:t>Blocking </a:t>
            </a:r>
            <a:r>
              <a:rPr lang="en-US" sz="2400" i="1" dirty="0" smtClean="0">
                <a:solidFill>
                  <a:schemeClr val="accent5">
                    <a:lumMod val="50000"/>
                  </a:schemeClr>
                </a:solidFill>
                <a:effectLst>
                  <a:outerShdw blurRad="38100" dist="38100" dir="2700000" algn="tl">
                    <a:srgbClr val="000000">
                      <a:alpha val="43137"/>
                    </a:srgbClr>
                  </a:outerShdw>
                </a:effectLst>
              </a:rPr>
              <a:t>(a form of control)</a:t>
            </a:r>
            <a:endParaRPr lang="en-US" sz="2400" i="1" dirty="0">
              <a:solidFill>
                <a:schemeClr val="accent5">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685800"/>
            <a:ext cx="8610600" cy="5181600"/>
          </a:xfrm>
        </p:spPr>
        <p:txBody>
          <a:bodyPr/>
          <a:lstStyle/>
          <a:p>
            <a:pPr marL="119062" indent="0">
              <a:buNone/>
            </a:pPr>
            <a:r>
              <a:rPr lang="en-US" sz="2800" dirty="0" smtClean="0">
                <a:effectLst>
                  <a:outerShdw blurRad="38100" dist="38100" dir="2700000" algn="tl">
                    <a:srgbClr val="000000">
                      <a:alpha val="43137"/>
                    </a:srgbClr>
                  </a:outerShdw>
                </a:effectLst>
              </a:rPr>
              <a:t>Of the 32 dogs, 16 are poodles and 16 are German shepherds. Explain the changes you would make to your previous design by incorporating blocking.</a:t>
            </a:r>
            <a:endParaRPr lang="en-US" sz="2800" dirty="0">
              <a:effectLst>
                <a:outerShdw blurRad="38100" dist="38100" dir="2700000" algn="tl">
                  <a:srgbClr val="000000">
                    <a:alpha val="43137"/>
                  </a:srgbClr>
                </a:outerShdw>
              </a:effectLst>
            </a:endParaRPr>
          </a:p>
        </p:txBody>
      </p:sp>
      <p:sp>
        <p:nvSpPr>
          <p:cNvPr id="5" name="TextBox 4"/>
          <p:cNvSpPr txBox="1"/>
          <p:nvPr/>
        </p:nvSpPr>
        <p:spPr>
          <a:xfrm>
            <a:off x="228600" y="6477000"/>
            <a:ext cx="8229600" cy="307777"/>
          </a:xfrm>
          <a:prstGeom prst="rect">
            <a:avLst/>
          </a:prstGeom>
          <a:noFill/>
        </p:spPr>
        <p:txBody>
          <a:bodyPr wrap="square" rtlCol="0">
            <a:spAutoFit/>
          </a:bodyPr>
          <a:lstStyle/>
          <a:p>
            <a:pPr algn="r"/>
            <a:r>
              <a:rPr lang="en-US" sz="1000" b="1" i="1" dirty="0" smtClean="0">
                <a:solidFill>
                  <a:schemeClr val="bg1"/>
                </a:solidFill>
              </a:rPr>
              <a:t>It may disturb you (as it does us) to think of deliberately putting dogs at risk in this experiment… but in fact that is what is done. </a:t>
            </a:r>
            <a:r>
              <a:rPr lang="en-US" sz="1400" dirty="0" smtClean="0">
                <a:solidFill>
                  <a:schemeClr val="bg1"/>
                </a:solidFill>
                <a:sym typeface="Wingdings" pitchFamily="2" charset="2"/>
              </a:rPr>
              <a:t></a:t>
            </a:r>
            <a:endParaRPr lang="en-US" sz="1400" dirty="0">
              <a:solidFill>
                <a:schemeClr val="bg1"/>
              </a:solidFill>
            </a:endParaRPr>
          </a:p>
        </p:txBody>
      </p:sp>
      <p:pic>
        <p:nvPicPr>
          <p:cNvPr id="1026" name="Picture 2" descr="http://www.mydogneeds.com/dog-groups/herding-dogs/german-shepherd-do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8074" y="2355111"/>
            <a:ext cx="3810000" cy="340995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queenbeanie.tripod.com/poodle8.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274" y="2438400"/>
            <a:ext cx="3333750" cy="333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199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fade">
                                      <p:cBhvr>
                                        <p:cTn id="7" dur="2000"/>
                                        <p:tgtEl>
                                          <p:spTgt spid="1028"/>
                                        </p:tgtEl>
                                      </p:cBhvr>
                                    </p:animEffect>
                                    <p:anim calcmode="lin" valueType="num">
                                      <p:cBhvr>
                                        <p:cTn id="8" dur="2000" fill="hold"/>
                                        <p:tgtEl>
                                          <p:spTgt spid="1028"/>
                                        </p:tgtEl>
                                        <p:attrNameLst>
                                          <p:attrName>ppt_w</p:attrName>
                                        </p:attrNameLst>
                                      </p:cBhvr>
                                      <p:tavLst>
                                        <p:tav tm="0" fmla="#ppt_w*sin(2.5*pi*$)">
                                          <p:val>
                                            <p:fltVal val="0"/>
                                          </p:val>
                                        </p:tav>
                                        <p:tav tm="100000">
                                          <p:val>
                                            <p:fltVal val="1"/>
                                          </p:val>
                                        </p:tav>
                                      </p:tavLst>
                                    </p:anim>
                                    <p:anim calcmode="lin" valueType="num">
                                      <p:cBhvr>
                                        <p:cTn id="9" dur="2000" fill="hold"/>
                                        <p:tgtEl>
                                          <p:spTgt spid="1028"/>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2000"/>
                                        <p:tgtEl>
                                          <p:spTgt spid="1026"/>
                                        </p:tgtEl>
                                      </p:cBhvr>
                                    </p:animEffect>
                                    <p:anim calcmode="lin" valueType="num">
                                      <p:cBhvr>
                                        <p:cTn id="13" dur="2000" fill="hold"/>
                                        <p:tgtEl>
                                          <p:spTgt spid="1026"/>
                                        </p:tgtEl>
                                        <p:attrNameLst>
                                          <p:attrName>ppt_w</p:attrName>
                                        </p:attrNameLst>
                                      </p:cBhvr>
                                      <p:tavLst>
                                        <p:tav tm="0" fmla="#ppt_w*sin(2.5*pi*$)">
                                          <p:val>
                                            <p:fltVal val="0"/>
                                          </p:val>
                                        </p:tav>
                                        <p:tav tm="100000">
                                          <p:val>
                                            <p:fltVal val="1"/>
                                          </p:val>
                                        </p:tav>
                                      </p:tavLst>
                                    </p:anim>
                                    <p:anim calcmode="lin" valueType="num">
                                      <p:cBhvr>
                                        <p:cTn id="14" dur="2000" fill="hold"/>
                                        <p:tgtEl>
                                          <p:spTgt spid="1026"/>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nodeType="clickEffect">
                                  <p:stCondLst>
                                    <p:cond delay="0"/>
                                  </p:stCondLst>
                                  <p:childTnLst>
                                    <p:anim calcmode="lin" valueType="num">
                                      <p:cBhvr additive="base">
                                        <p:cTn id="18" dur="500"/>
                                        <p:tgtEl>
                                          <p:spTgt spid="1028"/>
                                        </p:tgtEl>
                                        <p:attrNameLst>
                                          <p:attrName>ppt_x</p:attrName>
                                        </p:attrNameLst>
                                      </p:cBhvr>
                                      <p:tavLst>
                                        <p:tav tm="0">
                                          <p:val>
                                            <p:strVal val="ppt_x"/>
                                          </p:val>
                                        </p:tav>
                                        <p:tav tm="100000">
                                          <p:val>
                                            <p:strVal val="ppt_x"/>
                                          </p:val>
                                        </p:tav>
                                      </p:tavLst>
                                    </p:anim>
                                    <p:anim calcmode="lin" valueType="num">
                                      <p:cBhvr additive="base">
                                        <p:cTn id="19" dur="500"/>
                                        <p:tgtEl>
                                          <p:spTgt spid="1028"/>
                                        </p:tgtEl>
                                        <p:attrNameLst>
                                          <p:attrName>ppt_y</p:attrName>
                                        </p:attrNameLst>
                                      </p:cBhvr>
                                      <p:tavLst>
                                        <p:tav tm="0">
                                          <p:val>
                                            <p:strVal val="ppt_y"/>
                                          </p:val>
                                        </p:tav>
                                        <p:tav tm="100000">
                                          <p:val>
                                            <p:strVal val="1+ppt_h/2"/>
                                          </p:val>
                                        </p:tav>
                                      </p:tavLst>
                                    </p:anim>
                                    <p:set>
                                      <p:cBhvr>
                                        <p:cTn id="20" dur="1" fill="hold">
                                          <p:stCondLst>
                                            <p:cond delay="499"/>
                                          </p:stCondLst>
                                        </p:cTn>
                                        <p:tgtEl>
                                          <p:spTgt spid="1028"/>
                                        </p:tgtEl>
                                        <p:attrNameLst>
                                          <p:attrName>style.visibility</p:attrName>
                                        </p:attrNameLst>
                                      </p:cBhvr>
                                      <p:to>
                                        <p:strVal val="hidden"/>
                                      </p:to>
                                    </p:set>
                                  </p:childTnLst>
                                </p:cTn>
                              </p:par>
                              <p:par>
                                <p:cTn id="21" presetID="2" presetClass="exit" presetSubtype="4" fill="hold" nodeType="withEffect">
                                  <p:stCondLst>
                                    <p:cond delay="0"/>
                                  </p:stCondLst>
                                  <p:childTnLst>
                                    <p:anim calcmode="lin" valueType="num">
                                      <p:cBhvr additive="base">
                                        <p:cTn id="22" dur="500"/>
                                        <p:tgtEl>
                                          <p:spTgt spid="1026"/>
                                        </p:tgtEl>
                                        <p:attrNameLst>
                                          <p:attrName>ppt_x</p:attrName>
                                        </p:attrNameLst>
                                      </p:cBhvr>
                                      <p:tavLst>
                                        <p:tav tm="0">
                                          <p:val>
                                            <p:strVal val="ppt_x"/>
                                          </p:val>
                                        </p:tav>
                                        <p:tav tm="100000">
                                          <p:val>
                                            <p:strVal val="ppt_x"/>
                                          </p:val>
                                        </p:tav>
                                      </p:tavLst>
                                    </p:anim>
                                    <p:anim calcmode="lin" valueType="num">
                                      <p:cBhvr additive="base">
                                        <p:cTn id="23" dur="500"/>
                                        <p:tgtEl>
                                          <p:spTgt spid="1026"/>
                                        </p:tgtEl>
                                        <p:attrNameLst>
                                          <p:attrName>ppt_y</p:attrName>
                                        </p:attrNameLst>
                                      </p:cBhvr>
                                      <p:tavLst>
                                        <p:tav tm="0">
                                          <p:val>
                                            <p:strVal val="ppt_y"/>
                                          </p:val>
                                        </p:tav>
                                        <p:tav tm="100000">
                                          <p:val>
                                            <p:strVal val="1+ppt_h/2"/>
                                          </p:val>
                                        </p:tav>
                                      </p:tavLst>
                                    </p:anim>
                                    <p:set>
                                      <p:cBhvr>
                                        <p:cTn id="24" dur="1" fill="hold">
                                          <p:stCondLst>
                                            <p:cond delay="499"/>
                                          </p:stCondLst>
                                        </p:cTn>
                                        <p:tgtEl>
                                          <p:spTgt spid="10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20000"/>
                <a:lumOff val="80000"/>
              </a:schemeClr>
            </a:gs>
            <a:gs pos="50000">
              <a:schemeClr val="bg1"/>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835152"/>
          </a:xfrm>
        </p:spPr>
        <p:txBody>
          <a:bodyPr>
            <a:normAutofit/>
          </a:bodyPr>
          <a:lstStyle/>
          <a:p>
            <a:r>
              <a:rPr lang="en-US" sz="4000" dirty="0" smtClean="0">
                <a:solidFill>
                  <a:schemeClr val="accent5">
                    <a:lumMod val="50000"/>
                  </a:schemeClr>
                </a:solidFill>
                <a:effectLst>
                  <a:outerShdw blurRad="38100" dist="38100" dir="2700000" algn="tl">
                    <a:srgbClr val="000000">
                      <a:alpha val="43137"/>
                    </a:srgbClr>
                  </a:outerShdw>
                </a:effectLst>
              </a:rPr>
              <a:t>Blocking </a:t>
            </a:r>
            <a:r>
              <a:rPr lang="en-US" sz="2400" i="1" dirty="0" smtClean="0">
                <a:solidFill>
                  <a:schemeClr val="accent5">
                    <a:lumMod val="50000"/>
                  </a:schemeClr>
                </a:solidFill>
                <a:effectLst>
                  <a:outerShdw blurRad="38100" dist="38100" dir="2700000" algn="tl">
                    <a:srgbClr val="000000">
                      <a:alpha val="43137"/>
                    </a:srgbClr>
                  </a:outerShdw>
                </a:effectLst>
              </a:rPr>
              <a:t>(a form of control)</a:t>
            </a:r>
            <a:endParaRPr lang="en-US" sz="2400" i="1" dirty="0">
              <a:solidFill>
                <a:schemeClr val="accent5">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685800"/>
            <a:ext cx="8610600" cy="1752600"/>
          </a:xfrm>
        </p:spPr>
        <p:txBody>
          <a:bodyPr/>
          <a:lstStyle/>
          <a:p>
            <a:pPr marL="119062" indent="0">
              <a:buNone/>
            </a:pPr>
            <a:r>
              <a:rPr lang="en-US" sz="2800" dirty="0" smtClean="0">
                <a:effectLst>
                  <a:outerShdw blurRad="38100" dist="38100" dir="2700000" algn="tl">
                    <a:srgbClr val="000000">
                      <a:alpha val="43137"/>
                    </a:srgbClr>
                  </a:outerShdw>
                </a:effectLst>
              </a:rPr>
              <a:t>Of the 32 dogs, 16 are poodles and 16 are German shepherds. Explain the changes you would make to your previous design by incorporating blocking.</a:t>
            </a:r>
            <a:endParaRPr lang="en-US" sz="2800" dirty="0">
              <a:effectLst>
                <a:outerShdw blurRad="38100" dist="38100" dir="2700000" algn="tl">
                  <a:srgbClr val="000000">
                    <a:alpha val="43137"/>
                  </a:srgbClr>
                </a:outerShdw>
              </a:effectLst>
            </a:endParaRPr>
          </a:p>
        </p:txBody>
      </p:sp>
      <p:sp>
        <p:nvSpPr>
          <p:cNvPr id="4" name="TextBox 3"/>
          <p:cNvSpPr txBox="1"/>
          <p:nvPr/>
        </p:nvSpPr>
        <p:spPr>
          <a:xfrm>
            <a:off x="533400" y="2286000"/>
            <a:ext cx="7239000" cy="830997"/>
          </a:xfrm>
          <a:prstGeom prst="rect">
            <a:avLst/>
          </a:prstGeom>
          <a:noFill/>
        </p:spPr>
        <p:txBody>
          <a:bodyPr wrap="square" rtlCol="0">
            <a:spAutoFit/>
          </a:bodyPr>
          <a:lstStyle/>
          <a:p>
            <a:r>
              <a:rPr lang="en-US" sz="2400" dirty="0" smtClean="0">
                <a:solidFill>
                  <a:srgbClr val="0000FF"/>
                </a:solidFill>
                <a:latin typeface="Arial" pitchFamily="34" charset="0"/>
                <a:cs typeface="Arial" pitchFamily="34" charset="0"/>
              </a:rPr>
              <a:t>We will block by </a:t>
            </a:r>
            <a:r>
              <a:rPr lang="en-US" sz="2400" b="1" dirty="0" smtClean="0">
                <a:solidFill>
                  <a:srgbClr val="0000FF"/>
                </a:solidFill>
                <a:latin typeface="Arial" pitchFamily="34" charset="0"/>
                <a:cs typeface="Arial" pitchFamily="34" charset="0"/>
              </a:rPr>
              <a:t>breed of dog</a:t>
            </a:r>
            <a:r>
              <a:rPr lang="en-US" sz="2400" dirty="0" smtClean="0">
                <a:solidFill>
                  <a:srgbClr val="0000FF"/>
                </a:solidFill>
                <a:latin typeface="Arial" pitchFamily="34" charset="0"/>
                <a:cs typeface="Arial" pitchFamily="34" charset="0"/>
              </a:rPr>
              <a:t> (separate poodles from German shepherds) </a:t>
            </a:r>
            <a:r>
              <a:rPr lang="en-US" sz="2400" b="1" dirty="0" smtClean="0">
                <a:solidFill>
                  <a:srgbClr val="0000FF"/>
                </a:solidFill>
                <a:effectLst>
                  <a:outerShdw blurRad="38100" dist="38100" dir="2700000" algn="tl">
                    <a:srgbClr val="000000">
                      <a:alpha val="43137"/>
                    </a:srgbClr>
                  </a:outerShdw>
                </a:effectLst>
                <a:latin typeface="Arial" pitchFamily="34" charset="0"/>
                <a:cs typeface="Arial" pitchFamily="34" charset="0"/>
              </a:rPr>
              <a:t>because</a:t>
            </a:r>
            <a:r>
              <a:rPr lang="en-US" sz="2400" b="1" dirty="0" smtClean="0">
                <a:solidFill>
                  <a:srgbClr val="0000FF"/>
                </a:solidFill>
                <a:latin typeface="Arial" pitchFamily="34" charset="0"/>
                <a:cs typeface="Arial" pitchFamily="34" charset="0"/>
              </a:rPr>
              <a:t>….</a:t>
            </a:r>
            <a:endParaRPr lang="en-US" sz="4000" dirty="0">
              <a:solidFill>
                <a:srgbClr val="FF0000"/>
              </a:solidFill>
              <a:latin typeface="Creepy" pitchFamily="82" charset="0"/>
              <a:cs typeface="Arial" pitchFamily="34" charset="0"/>
            </a:endParaRPr>
          </a:p>
        </p:txBody>
      </p:sp>
      <p:sp>
        <p:nvSpPr>
          <p:cNvPr id="6" name="Rectangle 5"/>
          <p:cNvSpPr/>
          <p:nvPr/>
        </p:nvSpPr>
        <p:spPr>
          <a:xfrm>
            <a:off x="609600" y="3178314"/>
            <a:ext cx="6553200" cy="707886"/>
          </a:xfrm>
          <a:prstGeom prst="rect">
            <a:avLst/>
          </a:prstGeom>
        </p:spPr>
        <p:txBody>
          <a:bodyPr wrap="square">
            <a:spAutoFit/>
          </a:bodyPr>
          <a:lstStyle/>
          <a:p>
            <a:pPr lvl="0" algn="ctr"/>
            <a:r>
              <a:rPr lang="en-US" sz="4000" dirty="0">
                <a:solidFill>
                  <a:srgbClr val="FF0000"/>
                </a:solidFill>
                <a:latin typeface="Creepy" pitchFamily="82" charset="0"/>
                <a:cs typeface="Arial" pitchFamily="34" charset="0"/>
              </a:rPr>
              <a:t>(be sure to explain WHY!)</a:t>
            </a:r>
          </a:p>
        </p:txBody>
      </p:sp>
    </p:spTree>
    <p:extLst>
      <p:ext uri="{BB962C8B-B14F-4D97-AF65-F5344CB8AC3E}">
        <p14:creationId xmlns:p14="http://schemas.microsoft.com/office/powerpoint/2010/main" val="468660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tx2">
                <a:lumMod val="50000"/>
              </a:schemeClr>
            </a:gs>
            <a:gs pos="50000">
              <a:schemeClr val="tx2">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685800"/>
          </a:xfrm>
        </p:spPr>
        <p:txBody>
          <a:bodyPr>
            <a:normAutofit fontScale="90000"/>
          </a:bodyPr>
          <a:lstStyle/>
          <a:p>
            <a:r>
              <a:rPr lang="en-US" sz="4000" b="0" dirty="0" smtClean="0">
                <a:solidFill>
                  <a:schemeClr val="bg1"/>
                </a:solidFill>
                <a:latin typeface="Gotham Medium" pitchFamily="50" charset="0"/>
              </a:rPr>
              <a:t>RANDOMIZED </a:t>
            </a:r>
            <a:r>
              <a:rPr lang="en-US" sz="4000" b="0" dirty="0" smtClean="0">
                <a:solidFill>
                  <a:schemeClr val="bg1"/>
                </a:solidFill>
                <a:latin typeface="Gotham Black" pitchFamily="50" charset="0"/>
              </a:rPr>
              <a:t>BLOCK</a:t>
            </a:r>
            <a:r>
              <a:rPr lang="en-US" sz="4000" b="0" dirty="0" smtClean="0">
                <a:solidFill>
                  <a:schemeClr val="bg1"/>
                </a:solidFill>
                <a:latin typeface="Gotham Medium" pitchFamily="50" charset="0"/>
              </a:rPr>
              <a:t> DESIGN</a:t>
            </a:r>
            <a:endParaRPr lang="en-US" sz="2400" b="0" i="1" dirty="0">
              <a:solidFill>
                <a:schemeClr val="bg1"/>
              </a:solidFill>
              <a:latin typeface="Gotham Medium" pitchFamily="50" charset="0"/>
            </a:endParaRPr>
          </a:p>
        </p:txBody>
      </p:sp>
      <p:sp>
        <p:nvSpPr>
          <p:cNvPr id="6" name="Content Placeholder 3"/>
          <p:cNvSpPr>
            <a:spLocks noGrp="1"/>
          </p:cNvSpPr>
          <p:nvPr>
            <p:ph idx="1"/>
          </p:nvPr>
        </p:nvSpPr>
        <p:spPr>
          <a:xfrm>
            <a:off x="0" y="2819400"/>
            <a:ext cx="1056166" cy="795665"/>
          </a:xfrm>
        </p:spPr>
        <p:txBody>
          <a:bodyPr/>
          <a:lstStyle/>
          <a:p>
            <a:pPr marL="119062" indent="0" algn="ctr">
              <a:buNone/>
            </a:pPr>
            <a:r>
              <a:rPr lang="en-US" sz="2400" b="1" dirty="0" smtClean="0">
                <a:solidFill>
                  <a:schemeClr val="bg1"/>
                </a:solidFill>
                <a:effectLst>
                  <a:outerShdw blurRad="38100" dist="38100" dir="2700000" algn="tl">
                    <a:srgbClr val="000000">
                      <a:alpha val="43137"/>
                    </a:srgbClr>
                  </a:outerShdw>
                </a:effectLst>
                <a:latin typeface="Comic Sans MS" pitchFamily="66" charset="0"/>
              </a:rPr>
              <a:t>32 dogs</a:t>
            </a:r>
            <a:endParaRPr lang="en-US" sz="2400" b="1" dirty="0">
              <a:solidFill>
                <a:schemeClr val="bg1"/>
              </a:solidFill>
              <a:effectLst>
                <a:outerShdw blurRad="38100" dist="38100" dir="2700000" algn="tl">
                  <a:srgbClr val="000000">
                    <a:alpha val="43137"/>
                  </a:srgbClr>
                </a:outerShdw>
              </a:effectLst>
              <a:latin typeface="Comic Sans MS" pitchFamily="66" charset="0"/>
            </a:endParaRPr>
          </a:p>
        </p:txBody>
      </p:sp>
      <p:sp>
        <p:nvSpPr>
          <p:cNvPr id="7" name="Content Placeholder 3"/>
          <p:cNvSpPr txBox="1">
            <a:spLocks/>
          </p:cNvSpPr>
          <p:nvPr/>
        </p:nvSpPr>
        <p:spPr bwMode="auto">
          <a:xfrm>
            <a:off x="3203902" y="561583"/>
            <a:ext cx="136809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lgn="ctr">
              <a:buFont typeface="Wingdings 2" pitchFamily="18" charset="2"/>
              <a:buNone/>
            </a:pPr>
            <a:r>
              <a:rPr lang="en-US" sz="1800" b="1" dirty="0" smtClean="0">
                <a:solidFill>
                  <a:schemeClr val="accent5">
                    <a:lumMod val="20000"/>
                    <a:lumOff val="80000"/>
                  </a:schemeClr>
                </a:solidFill>
                <a:effectLst>
                  <a:outerShdw blurRad="38100" dist="38100" dir="2700000" algn="tl">
                    <a:srgbClr val="000000">
                      <a:alpha val="43137"/>
                    </a:srgbClr>
                  </a:outerShdw>
                </a:effectLst>
                <a:latin typeface="Comic Sans MS" pitchFamily="66" charset="0"/>
              </a:rPr>
              <a:t>Group 1: </a:t>
            </a:r>
          </a:p>
          <a:p>
            <a:pPr marL="119062" indent="0" algn="ctr">
              <a:buFont typeface="Wingdings 2" pitchFamily="18" charset="2"/>
              <a:buNone/>
            </a:pPr>
            <a:r>
              <a:rPr lang="en-US" sz="1800" dirty="0">
                <a:solidFill>
                  <a:schemeClr val="bg1"/>
                </a:solidFill>
                <a:latin typeface="Comic Sans MS" pitchFamily="66" charset="0"/>
              </a:rPr>
              <a:t>8</a:t>
            </a:r>
            <a:r>
              <a:rPr lang="en-US" sz="1800" dirty="0" smtClean="0">
                <a:solidFill>
                  <a:schemeClr val="bg1"/>
                </a:solidFill>
                <a:latin typeface="Comic Sans MS" pitchFamily="66" charset="0"/>
              </a:rPr>
              <a:t> dogs</a:t>
            </a:r>
            <a:endParaRPr lang="en-US" sz="1800" dirty="0">
              <a:solidFill>
                <a:schemeClr val="bg1"/>
              </a:solidFill>
              <a:latin typeface="Comic Sans MS" pitchFamily="66" charset="0"/>
            </a:endParaRPr>
          </a:p>
        </p:txBody>
      </p:sp>
      <p:sp>
        <p:nvSpPr>
          <p:cNvPr id="8" name="Content Placeholder 3"/>
          <p:cNvSpPr txBox="1">
            <a:spLocks/>
          </p:cNvSpPr>
          <p:nvPr/>
        </p:nvSpPr>
        <p:spPr bwMode="auto">
          <a:xfrm>
            <a:off x="5297230" y="619456"/>
            <a:ext cx="1526657" cy="904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Font typeface="Wingdings 2" pitchFamily="18" charset="2"/>
              <a:buNone/>
            </a:pPr>
            <a:r>
              <a:rPr lang="en-US" sz="1600" b="1" dirty="0" smtClean="0">
                <a:solidFill>
                  <a:schemeClr val="accent5">
                    <a:lumMod val="20000"/>
                    <a:lumOff val="80000"/>
                  </a:schemeClr>
                </a:solidFill>
                <a:effectLst>
                  <a:outerShdw blurRad="38100" dist="38100" dir="2700000" algn="tl">
                    <a:srgbClr val="000000">
                      <a:alpha val="43137"/>
                    </a:srgbClr>
                  </a:outerShdw>
                </a:effectLst>
                <a:latin typeface="Comic Sans MS" pitchFamily="66" charset="0"/>
              </a:rPr>
              <a:t>Treatment 1</a:t>
            </a:r>
          </a:p>
          <a:p>
            <a:pPr marL="119062" indent="0">
              <a:buFont typeface="Wingdings 2" pitchFamily="18" charset="2"/>
              <a:buNone/>
            </a:pPr>
            <a:r>
              <a:rPr lang="en-US" sz="1600" dirty="0" smtClean="0">
                <a:solidFill>
                  <a:schemeClr val="bg1"/>
                </a:solidFill>
                <a:latin typeface="Comic Sans MS" pitchFamily="66" charset="0"/>
              </a:rPr>
              <a:t>Dogs eat new food for 6 weeks</a:t>
            </a:r>
            <a:endParaRPr lang="en-US" sz="1600" dirty="0">
              <a:solidFill>
                <a:schemeClr val="bg1"/>
              </a:solidFill>
              <a:latin typeface="Comic Sans MS" pitchFamily="66" charset="0"/>
            </a:endParaRPr>
          </a:p>
        </p:txBody>
      </p:sp>
      <p:cxnSp>
        <p:nvCxnSpPr>
          <p:cNvPr id="9" name="Straight Arrow Connector 8"/>
          <p:cNvCxnSpPr/>
          <p:nvPr/>
        </p:nvCxnSpPr>
        <p:spPr>
          <a:xfrm flipV="1">
            <a:off x="647699" y="2071134"/>
            <a:ext cx="816935" cy="705795"/>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647699" y="3810000"/>
            <a:ext cx="816935" cy="76200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436878" y="1006322"/>
            <a:ext cx="990600" cy="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4" name="Content Placeholder 3"/>
          <p:cNvSpPr txBox="1">
            <a:spLocks/>
          </p:cNvSpPr>
          <p:nvPr/>
        </p:nvSpPr>
        <p:spPr bwMode="auto">
          <a:xfrm>
            <a:off x="5334000" y="2347116"/>
            <a:ext cx="1667983" cy="887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Font typeface="Wingdings 2" pitchFamily="18" charset="2"/>
              <a:buNone/>
            </a:pPr>
            <a:r>
              <a:rPr lang="en-US" sz="1600" b="1" dirty="0" smtClean="0">
                <a:solidFill>
                  <a:schemeClr val="accent5">
                    <a:lumMod val="20000"/>
                    <a:lumOff val="80000"/>
                  </a:schemeClr>
                </a:solidFill>
                <a:effectLst>
                  <a:outerShdw blurRad="38100" dist="38100" dir="2700000" algn="tl">
                    <a:srgbClr val="000000">
                      <a:alpha val="43137"/>
                    </a:srgbClr>
                  </a:outerShdw>
                </a:effectLst>
                <a:latin typeface="Comic Sans MS" pitchFamily="66" charset="0"/>
              </a:rPr>
              <a:t>Treatment 2</a:t>
            </a:r>
          </a:p>
          <a:p>
            <a:pPr marL="119062" indent="0">
              <a:buFont typeface="Wingdings 2" pitchFamily="18" charset="2"/>
              <a:buNone/>
            </a:pPr>
            <a:r>
              <a:rPr lang="en-US" sz="1600" dirty="0" smtClean="0">
                <a:solidFill>
                  <a:schemeClr val="bg1"/>
                </a:solidFill>
                <a:latin typeface="Comic Sans MS" pitchFamily="66" charset="0"/>
              </a:rPr>
              <a:t>Dogs eat “safe” food for 6 weeks</a:t>
            </a:r>
            <a:endParaRPr lang="en-US" sz="1600" dirty="0">
              <a:solidFill>
                <a:schemeClr val="bg1"/>
              </a:solidFill>
              <a:latin typeface="Comic Sans MS" pitchFamily="66" charset="0"/>
            </a:endParaRPr>
          </a:p>
        </p:txBody>
      </p:sp>
      <p:cxnSp>
        <p:nvCxnSpPr>
          <p:cNvPr id="15" name="Straight Arrow Connector 14"/>
          <p:cNvCxnSpPr/>
          <p:nvPr/>
        </p:nvCxnSpPr>
        <p:spPr>
          <a:xfrm>
            <a:off x="6925783" y="1048351"/>
            <a:ext cx="685800" cy="601183"/>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7001983" y="2167850"/>
            <a:ext cx="609600" cy="60960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7" name="Content Placeholder 3"/>
          <p:cNvSpPr txBox="1">
            <a:spLocks/>
          </p:cNvSpPr>
          <p:nvPr/>
        </p:nvSpPr>
        <p:spPr bwMode="auto">
          <a:xfrm>
            <a:off x="7507029" y="1463683"/>
            <a:ext cx="1255971" cy="1059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Font typeface="Wingdings 2" pitchFamily="18" charset="2"/>
              <a:buNone/>
            </a:pPr>
            <a:r>
              <a:rPr lang="en-US" sz="1600" b="1" dirty="0" smtClean="0">
                <a:solidFill>
                  <a:schemeClr val="bg1"/>
                </a:solidFill>
                <a:latin typeface="Comic Sans MS" pitchFamily="66" charset="0"/>
              </a:rPr>
              <a:t>Compare</a:t>
            </a:r>
            <a:r>
              <a:rPr lang="en-US" sz="1600" dirty="0" smtClean="0">
                <a:solidFill>
                  <a:schemeClr val="bg1"/>
                </a:solidFill>
                <a:latin typeface="Comic Sans MS" pitchFamily="66" charset="0"/>
              </a:rPr>
              <a:t> health of dogs</a:t>
            </a:r>
            <a:endParaRPr lang="en-US" sz="1600" dirty="0">
              <a:solidFill>
                <a:schemeClr val="bg1"/>
              </a:solidFill>
              <a:latin typeface="Comic Sans MS" pitchFamily="66" charset="0"/>
            </a:endParaRPr>
          </a:p>
        </p:txBody>
      </p:sp>
      <p:sp>
        <p:nvSpPr>
          <p:cNvPr id="18" name="TextBox 17"/>
          <p:cNvSpPr txBox="1"/>
          <p:nvPr/>
        </p:nvSpPr>
        <p:spPr>
          <a:xfrm>
            <a:off x="3073716" y="1240480"/>
            <a:ext cx="368499" cy="1195327"/>
          </a:xfrm>
          <a:prstGeom prst="rect">
            <a:avLst/>
          </a:prstGeom>
          <a:noFill/>
        </p:spPr>
        <p:txBody>
          <a:bodyPr vert="wordArtVert" wrap="none" rtlCol="0">
            <a:spAutoFit/>
          </a:bodyPr>
          <a:lstStyle/>
          <a:p>
            <a:pPr algn="ctr"/>
            <a:r>
              <a:rPr lang="en-US" sz="1100" b="1" dirty="0" smtClean="0">
                <a:solidFill>
                  <a:schemeClr val="accent5">
                    <a:lumMod val="20000"/>
                    <a:lumOff val="80000"/>
                  </a:schemeClr>
                </a:solidFill>
                <a:effectLst>
                  <a:outerShdw blurRad="38100" dist="38100" dir="2700000" algn="tl">
                    <a:srgbClr val="000000">
                      <a:alpha val="43137"/>
                    </a:srgbClr>
                  </a:outerShdw>
                </a:effectLst>
              </a:rPr>
              <a:t>RANDOM</a:t>
            </a:r>
            <a:endParaRPr lang="en-US" sz="1100" b="1" dirty="0">
              <a:solidFill>
                <a:schemeClr val="accent5">
                  <a:lumMod val="20000"/>
                  <a:lumOff val="80000"/>
                </a:schemeClr>
              </a:solidFill>
              <a:effectLst>
                <a:outerShdw blurRad="38100" dist="38100" dir="2700000" algn="tl">
                  <a:srgbClr val="000000">
                    <a:alpha val="43137"/>
                  </a:srgbClr>
                </a:outerShdw>
              </a:effectLst>
            </a:endParaRPr>
          </a:p>
        </p:txBody>
      </p:sp>
      <p:sp>
        <p:nvSpPr>
          <p:cNvPr id="20" name="TextBox 19"/>
          <p:cNvSpPr txBox="1"/>
          <p:nvPr/>
        </p:nvSpPr>
        <p:spPr>
          <a:xfrm>
            <a:off x="914400" y="2700160"/>
            <a:ext cx="615553" cy="1030089"/>
          </a:xfrm>
          <a:prstGeom prst="rect">
            <a:avLst/>
          </a:prstGeom>
          <a:noFill/>
        </p:spPr>
        <p:txBody>
          <a:bodyPr vert="vert270" wrap="none" rtlCol="0">
            <a:spAutoFit/>
          </a:bodyPr>
          <a:lstStyle/>
          <a:p>
            <a:pPr algn="ctr"/>
            <a:r>
              <a:rPr lang="en-US" sz="1400" b="1" dirty="0" smtClean="0">
                <a:solidFill>
                  <a:schemeClr val="accent5">
                    <a:lumMod val="20000"/>
                    <a:lumOff val="80000"/>
                  </a:schemeClr>
                </a:solidFill>
                <a:effectLst>
                  <a:outerShdw blurRad="38100" dist="38100" dir="2700000" algn="tl">
                    <a:srgbClr val="000000">
                      <a:alpha val="43137"/>
                    </a:srgbClr>
                  </a:outerShdw>
                </a:effectLst>
              </a:rPr>
              <a:t>BLOCK BY</a:t>
            </a:r>
          </a:p>
          <a:p>
            <a:pPr algn="ctr"/>
            <a:r>
              <a:rPr lang="en-US" sz="1400" b="1" dirty="0" smtClean="0">
                <a:solidFill>
                  <a:schemeClr val="accent5">
                    <a:lumMod val="20000"/>
                    <a:lumOff val="80000"/>
                  </a:schemeClr>
                </a:solidFill>
                <a:effectLst>
                  <a:outerShdw blurRad="38100" dist="38100" dir="2700000" algn="tl">
                    <a:srgbClr val="000000">
                      <a:alpha val="43137"/>
                    </a:srgbClr>
                  </a:outerShdw>
                </a:effectLst>
              </a:rPr>
              <a:t>BREED</a:t>
            </a:r>
            <a:endParaRPr lang="en-US" sz="1400" b="1" dirty="0">
              <a:solidFill>
                <a:schemeClr val="accent5">
                  <a:lumMod val="20000"/>
                  <a:lumOff val="80000"/>
                </a:schemeClr>
              </a:solidFill>
              <a:effectLst>
                <a:outerShdw blurRad="38100" dist="38100" dir="2700000" algn="tl">
                  <a:srgbClr val="000000">
                    <a:alpha val="43137"/>
                  </a:srgbClr>
                </a:outerShdw>
              </a:effectLst>
            </a:endParaRPr>
          </a:p>
        </p:txBody>
      </p:sp>
      <p:sp>
        <p:nvSpPr>
          <p:cNvPr id="21" name="Content Placeholder 3"/>
          <p:cNvSpPr txBox="1">
            <a:spLocks/>
          </p:cNvSpPr>
          <p:nvPr/>
        </p:nvSpPr>
        <p:spPr bwMode="auto">
          <a:xfrm>
            <a:off x="914400" y="1345237"/>
            <a:ext cx="181244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lgn="ctr">
              <a:buFont typeface="Wingdings 2" pitchFamily="18" charset="2"/>
              <a:buNone/>
            </a:pPr>
            <a:r>
              <a:rPr lang="en-US" sz="1800" b="1" dirty="0" smtClean="0">
                <a:solidFill>
                  <a:schemeClr val="accent1">
                    <a:lumMod val="20000"/>
                    <a:lumOff val="80000"/>
                  </a:schemeClr>
                </a:solidFill>
                <a:effectLst>
                  <a:outerShdw blurRad="38100" dist="38100" dir="2700000" algn="tl">
                    <a:srgbClr val="000000">
                      <a:alpha val="43137"/>
                    </a:srgbClr>
                  </a:outerShdw>
                </a:effectLst>
                <a:latin typeface="Comic Sans MS" pitchFamily="66" charset="0"/>
              </a:rPr>
              <a:t>Block A: </a:t>
            </a:r>
          </a:p>
          <a:p>
            <a:pPr marL="119062" indent="0" algn="ctr">
              <a:buFont typeface="Wingdings 2" pitchFamily="18" charset="2"/>
              <a:buNone/>
            </a:pPr>
            <a:r>
              <a:rPr lang="en-US" sz="1800" dirty="0" smtClean="0">
                <a:solidFill>
                  <a:schemeClr val="bg1"/>
                </a:solidFill>
                <a:latin typeface="Comic Sans MS" pitchFamily="66" charset="0"/>
              </a:rPr>
              <a:t>16 poodles</a:t>
            </a:r>
            <a:endParaRPr lang="en-US" sz="1800" dirty="0">
              <a:solidFill>
                <a:schemeClr val="bg1"/>
              </a:solidFill>
              <a:latin typeface="Comic Sans MS" pitchFamily="66" charset="0"/>
            </a:endParaRPr>
          </a:p>
        </p:txBody>
      </p:sp>
      <p:sp>
        <p:nvSpPr>
          <p:cNvPr id="22" name="Content Placeholder 3"/>
          <p:cNvSpPr txBox="1">
            <a:spLocks/>
          </p:cNvSpPr>
          <p:nvPr/>
        </p:nvSpPr>
        <p:spPr bwMode="auto">
          <a:xfrm>
            <a:off x="914398" y="4572000"/>
            <a:ext cx="181244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lgn="ctr">
              <a:buFont typeface="Wingdings 2" pitchFamily="18" charset="2"/>
              <a:buNone/>
            </a:pPr>
            <a:r>
              <a:rPr lang="en-US" sz="1800" b="1" dirty="0" smtClean="0">
                <a:solidFill>
                  <a:schemeClr val="accent1">
                    <a:lumMod val="20000"/>
                    <a:lumOff val="80000"/>
                  </a:schemeClr>
                </a:solidFill>
                <a:effectLst>
                  <a:outerShdw blurRad="38100" dist="38100" dir="2700000" algn="tl">
                    <a:srgbClr val="000000">
                      <a:alpha val="43137"/>
                    </a:srgbClr>
                  </a:outerShdw>
                </a:effectLst>
                <a:latin typeface="Comic Sans MS" pitchFamily="66" charset="0"/>
              </a:rPr>
              <a:t>Block B: </a:t>
            </a:r>
          </a:p>
          <a:p>
            <a:pPr marL="119062" indent="0" algn="ctr">
              <a:buFont typeface="Wingdings 2" pitchFamily="18" charset="2"/>
              <a:buNone/>
            </a:pPr>
            <a:r>
              <a:rPr lang="en-US" sz="1800" dirty="0" smtClean="0">
                <a:solidFill>
                  <a:schemeClr val="bg1"/>
                </a:solidFill>
                <a:latin typeface="Comic Sans MS" pitchFamily="66" charset="0"/>
              </a:rPr>
              <a:t>16 German shepherds</a:t>
            </a:r>
            <a:endParaRPr lang="en-US" sz="1800" dirty="0">
              <a:solidFill>
                <a:schemeClr val="bg1"/>
              </a:solidFill>
              <a:latin typeface="Comic Sans MS" pitchFamily="66" charset="0"/>
            </a:endParaRPr>
          </a:p>
        </p:txBody>
      </p:sp>
      <p:cxnSp>
        <p:nvCxnSpPr>
          <p:cNvPr id="23" name="Straight Arrow Connector 22"/>
          <p:cNvCxnSpPr/>
          <p:nvPr/>
        </p:nvCxnSpPr>
        <p:spPr>
          <a:xfrm flipV="1">
            <a:off x="2590800" y="922817"/>
            <a:ext cx="800100" cy="695322"/>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26" name="Content Placeholder 3"/>
          <p:cNvSpPr txBox="1">
            <a:spLocks/>
          </p:cNvSpPr>
          <p:nvPr/>
        </p:nvSpPr>
        <p:spPr bwMode="auto">
          <a:xfrm>
            <a:off x="3203902" y="2412037"/>
            <a:ext cx="130651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lgn="ctr">
              <a:buFont typeface="Wingdings 2" pitchFamily="18" charset="2"/>
              <a:buNone/>
            </a:pPr>
            <a:r>
              <a:rPr lang="en-US" sz="1800" b="1" dirty="0" smtClean="0">
                <a:solidFill>
                  <a:schemeClr val="accent5">
                    <a:lumMod val="20000"/>
                    <a:lumOff val="80000"/>
                  </a:schemeClr>
                </a:solidFill>
                <a:effectLst>
                  <a:outerShdw blurRad="38100" dist="38100" dir="2700000" algn="tl">
                    <a:srgbClr val="000000">
                      <a:alpha val="43137"/>
                    </a:srgbClr>
                  </a:outerShdw>
                </a:effectLst>
                <a:latin typeface="Comic Sans MS" pitchFamily="66" charset="0"/>
              </a:rPr>
              <a:t>Group 2: </a:t>
            </a:r>
          </a:p>
          <a:p>
            <a:pPr marL="119062" indent="0" algn="ctr">
              <a:buFont typeface="Wingdings 2" pitchFamily="18" charset="2"/>
              <a:buNone/>
            </a:pPr>
            <a:r>
              <a:rPr lang="en-US" sz="1800" dirty="0">
                <a:solidFill>
                  <a:schemeClr val="bg1"/>
                </a:solidFill>
                <a:latin typeface="Comic Sans MS" pitchFamily="66" charset="0"/>
              </a:rPr>
              <a:t>8</a:t>
            </a:r>
            <a:r>
              <a:rPr lang="en-US" sz="1800" dirty="0" smtClean="0">
                <a:solidFill>
                  <a:schemeClr val="bg1"/>
                </a:solidFill>
                <a:latin typeface="Comic Sans MS" pitchFamily="66" charset="0"/>
              </a:rPr>
              <a:t> dogs</a:t>
            </a:r>
            <a:endParaRPr lang="en-US" sz="1800" dirty="0">
              <a:solidFill>
                <a:schemeClr val="bg1"/>
              </a:solidFill>
              <a:latin typeface="Comic Sans MS" pitchFamily="66" charset="0"/>
            </a:endParaRPr>
          </a:p>
        </p:txBody>
      </p:sp>
      <p:cxnSp>
        <p:nvCxnSpPr>
          <p:cNvPr id="27" name="Straight Arrow Connector 26"/>
          <p:cNvCxnSpPr/>
          <p:nvPr/>
        </p:nvCxnSpPr>
        <p:spPr>
          <a:xfrm>
            <a:off x="2590800" y="2118200"/>
            <a:ext cx="800100" cy="700311"/>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4462131" y="2776929"/>
            <a:ext cx="990600" cy="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40" name="Content Placeholder 3"/>
          <p:cNvSpPr txBox="1">
            <a:spLocks/>
          </p:cNvSpPr>
          <p:nvPr/>
        </p:nvSpPr>
        <p:spPr bwMode="auto">
          <a:xfrm>
            <a:off x="3200400" y="3810000"/>
            <a:ext cx="129189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lgn="ctr">
              <a:buFont typeface="Wingdings 2" pitchFamily="18" charset="2"/>
              <a:buNone/>
            </a:pPr>
            <a:r>
              <a:rPr lang="en-US" sz="1800" b="1" dirty="0" smtClean="0">
                <a:solidFill>
                  <a:schemeClr val="accent5">
                    <a:lumMod val="20000"/>
                    <a:lumOff val="80000"/>
                  </a:schemeClr>
                </a:solidFill>
                <a:effectLst>
                  <a:outerShdw blurRad="38100" dist="38100" dir="2700000" algn="tl">
                    <a:srgbClr val="000000">
                      <a:alpha val="43137"/>
                    </a:srgbClr>
                  </a:outerShdw>
                </a:effectLst>
                <a:latin typeface="Comic Sans MS" pitchFamily="66" charset="0"/>
              </a:rPr>
              <a:t>Group 3: </a:t>
            </a:r>
          </a:p>
          <a:p>
            <a:pPr marL="119062" indent="0" algn="ctr">
              <a:buFont typeface="Wingdings 2" pitchFamily="18" charset="2"/>
              <a:buNone/>
            </a:pPr>
            <a:r>
              <a:rPr lang="en-US" sz="1800" dirty="0">
                <a:solidFill>
                  <a:schemeClr val="bg1"/>
                </a:solidFill>
                <a:latin typeface="Comic Sans MS" pitchFamily="66" charset="0"/>
              </a:rPr>
              <a:t>8</a:t>
            </a:r>
            <a:r>
              <a:rPr lang="en-US" sz="1800" dirty="0" smtClean="0">
                <a:solidFill>
                  <a:schemeClr val="bg1"/>
                </a:solidFill>
                <a:latin typeface="Comic Sans MS" pitchFamily="66" charset="0"/>
              </a:rPr>
              <a:t> dogs</a:t>
            </a:r>
            <a:endParaRPr lang="en-US" sz="1800" dirty="0">
              <a:solidFill>
                <a:schemeClr val="bg1"/>
              </a:solidFill>
              <a:latin typeface="Comic Sans MS" pitchFamily="66" charset="0"/>
            </a:endParaRPr>
          </a:p>
        </p:txBody>
      </p:sp>
      <p:cxnSp>
        <p:nvCxnSpPr>
          <p:cNvPr id="42" name="Straight Arrow Connector 41"/>
          <p:cNvCxnSpPr/>
          <p:nvPr/>
        </p:nvCxnSpPr>
        <p:spPr>
          <a:xfrm>
            <a:off x="4436878" y="4264984"/>
            <a:ext cx="990600" cy="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3073716" y="4499142"/>
            <a:ext cx="368499" cy="1195327"/>
          </a:xfrm>
          <a:prstGeom prst="rect">
            <a:avLst/>
          </a:prstGeom>
          <a:noFill/>
        </p:spPr>
        <p:txBody>
          <a:bodyPr vert="wordArtVert" wrap="none" rtlCol="0">
            <a:spAutoFit/>
          </a:bodyPr>
          <a:lstStyle/>
          <a:p>
            <a:pPr algn="ctr"/>
            <a:r>
              <a:rPr lang="en-US" sz="1100" b="1" dirty="0" smtClean="0">
                <a:solidFill>
                  <a:schemeClr val="accent5">
                    <a:lumMod val="20000"/>
                    <a:lumOff val="80000"/>
                  </a:schemeClr>
                </a:solidFill>
                <a:effectLst>
                  <a:outerShdw blurRad="38100" dist="38100" dir="2700000" algn="tl">
                    <a:srgbClr val="000000">
                      <a:alpha val="43137"/>
                    </a:srgbClr>
                  </a:outerShdw>
                </a:effectLst>
              </a:rPr>
              <a:t>RANDOM</a:t>
            </a:r>
            <a:endParaRPr lang="en-US" sz="1100" b="1" dirty="0">
              <a:solidFill>
                <a:schemeClr val="accent5">
                  <a:lumMod val="20000"/>
                  <a:lumOff val="80000"/>
                </a:schemeClr>
              </a:solidFill>
              <a:effectLst>
                <a:outerShdw blurRad="38100" dist="38100" dir="2700000" algn="tl">
                  <a:srgbClr val="000000">
                    <a:alpha val="43137"/>
                  </a:srgbClr>
                </a:outerShdw>
              </a:effectLst>
            </a:endParaRPr>
          </a:p>
        </p:txBody>
      </p:sp>
      <p:cxnSp>
        <p:nvCxnSpPr>
          <p:cNvPr id="48" name="Straight Arrow Connector 47"/>
          <p:cNvCxnSpPr/>
          <p:nvPr/>
        </p:nvCxnSpPr>
        <p:spPr>
          <a:xfrm flipV="1">
            <a:off x="2590800" y="4181479"/>
            <a:ext cx="800100" cy="599696"/>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49" name="Content Placeholder 3"/>
          <p:cNvSpPr txBox="1">
            <a:spLocks/>
          </p:cNvSpPr>
          <p:nvPr/>
        </p:nvSpPr>
        <p:spPr bwMode="auto">
          <a:xfrm>
            <a:off x="3203902" y="5539122"/>
            <a:ext cx="128815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lgn="ctr">
              <a:buFont typeface="Wingdings 2" pitchFamily="18" charset="2"/>
              <a:buNone/>
            </a:pPr>
            <a:r>
              <a:rPr lang="en-US" sz="1800" b="1" dirty="0" smtClean="0">
                <a:solidFill>
                  <a:schemeClr val="accent5">
                    <a:lumMod val="20000"/>
                    <a:lumOff val="80000"/>
                  </a:schemeClr>
                </a:solidFill>
                <a:effectLst>
                  <a:outerShdw blurRad="38100" dist="38100" dir="2700000" algn="tl">
                    <a:srgbClr val="000000">
                      <a:alpha val="43137"/>
                    </a:srgbClr>
                  </a:outerShdw>
                </a:effectLst>
                <a:latin typeface="Comic Sans MS" pitchFamily="66" charset="0"/>
              </a:rPr>
              <a:t>Group 4: </a:t>
            </a:r>
          </a:p>
          <a:p>
            <a:pPr marL="119062" indent="0" algn="ctr">
              <a:buFont typeface="Wingdings 2" pitchFamily="18" charset="2"/>
              <a:buNone/>
            </a:pPr>
            <a:r>
              <a:rPr lang="en-US" sz="1800" dirty="0">
                <a:solidFill>
                  <a:schemeClr val="bg1"/>
                </a:solidFill>
                <a:latin typeface="Comic Sans MS" pitchFamily="66" charset="0"/>
              </a:rPr>
              <a:t>8</a:t>
            </a:r>
            <a:r>
              <a:rPr lang="en-US" sz="1800" dirty="0" smtClean="0">
                <a:solidFill>
                  <a:schemeClr val="bg1"/>
                </a:solidFill>
                <a:latin typeface="Comic Sans MS" pitchFamily="66" charset="0"/>
              </a:rPr>
              <a:t> dogs</a:t>
            </a:r>
            <a:endParaRPr lang="en-US" sz="1800" dirty="0">
              <a:solidFill>
                <a:schemeClr val="bg1"/>
              </a:solidFill>
              <a:latin typeface="Comic Sans MS" pitchFamily="66" charset="0"/>
            </a:endParaRPr>
          </a:p>
        </p:txBody>
      </p:sp>
      <p:cxnSp>
        <p:nvCxnSpPr>
          <p:cNvPr id="50" name="Straight Arrow Connector 49"/>
          <p:cNvCxnSpPr/>
          <p:nvPr/>
        </p:nvCxnSpPr>
        <p:spPr>
          <a:xfrm>
            <a:off x="2590800" y="5376862"/>
            <a:ext cx="800100" cy="566738"/>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4468777" y="5943600"/>
            <a:ext cx="990600" cy="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56" name="Content Placeholder 3"/>
          <p:cNvSpPr txBox="1">
            <a:spLocks/>
          </p:cNvSpPr>
          <p:nvPr/>
        </p:nvSpPr>
        <p:spPr bwMode="auto">
          <a:xfrm>
            <a:off x="5297230" y="3785606"/>
            <a:ext cx="1526657" cy="904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Font typeface="Wingdings 2" pitchFamily="18" charset="2"/>
              <a:buNone/>
            </a:pPr>
            <a:r>
              <a:rPr lang="en-US" sz="1600" b="1" dirty="0" smtClean="0">
                <a:solidFill>
                  <a:schemeClr val="accent5">
                    <a:lumMod val="20000"/>
                    <a:lumOff val="80000"/>
                  </a:schemeClr>
                </a:solidFill>
                <a:effectLst>
                  <a:outerShdw blurRad="38100" dist="38100" dir="2700000" algn="tl">
                    <a:srgbClr val="000000">
                      <a:alpha val="43137"/>
                    </a:srgbClr>
                  </a:outerShdw>
                </a:effectLst>
                <a:latin typeface="Comic Sans MS" pitchFamily="66" charset="0"/>
              </a:rPr>
              <a:t>Treatment 1</a:t>
            </a:r>
          </a:p>
          <a:p>
            <a:pPr marL="119062" indent="0">
              <a:buFont typeface="Wingdings 2" pitchFamily="18" charset="2"/>
              <a:buNone/>
            </a:pPr>
            <a:r>
              <a:rPr lang="en-US" sz="1600" dirty="0" smtClean="0">
                <a:solidFill>
                  <a:schemeClr val="bg1"/>
                </a:solidFill>
                <a:latin typeface="Comic Sans MS" pitchFamily="66" charset="0"/>
              </a:rPr>
              <a:t>Dogs eat new food for 6 weeks</a:t>
            </a:r>
            <a:endParaRPr lang="en-US" sz="1600" dirty="0">
              <a:solidFill>
                <a:schemeClr val="bg1"/>
              </a:solidFill>
              <a:latin typeface="Comic Sans MS" pitchFamily="66" charset="0"/>
            </a:endParaRPr>
          </a:p>
        </p:txBody>
      </p:sp>
      <p:sp>
        <p:nvSpPr>
          <p:cNvPr id="57" name="Content Placeholder 3"/>
          <p:cNvSpPr txBox="1">
            <a:spLocks/>
          </p:cNvSpPr>
          <p:nvPr/>
        </p:nvSpPr>
        <p:spPr bwMode="auto">
          <a:xfrm>
            <a:off x="5334000" y="5513266"/>
            <a:ext cx="1667983" cy="887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Font typeface="Wingdings 2" pitchFamily="18" charset="2"/>
              <a:buNone/>
            </a:pPr>
            <a:r>
              <a:rPr lang="en-US" sz="1600" b="1" dirty="0" smtClean="0">
                <a:solidFill>
                  <a:schemeClr val="accent5">
                    <a:lumMod val="20000"/>
                    <a:lumOff val="80000"/>
                  </a:schemeClr>
                </a:solidFill>
                <a:effectLst>
                  <a:outerShdw blurRad="38100" dist="38100" dir="2700000" algn="tl">
                    <a:srgbClr val="000000">
                      <a:alpha val="43137"/>
                    </a:srgbClr>
                  </a:outerShdw>
                </a:effectLst>
                <a:latin typeface="Comic Sans MS" pitchFamily="66" charset="0"/>
              </a:rPr>
              <a:t>Treatment 2</a:t>
            </a:r>
          </a:p>
          <a:p>
            <a:pPr marL="119062" indent="0">
              <a:buFont typeface="Wingdings 2" pitchFamily="18" charset="2"/>
              <a:buNone/>
            </a:pPr>
            <a:r>
              <a:rPr lang="en-US" sz="1600" dirty="0" smtClean="0">
                <a:solidFill>
                  <a:schemeClr val="bg1"/>
                </a:solidFill>
                <a:latin typeface="Comic Sans MS" pitchFamily="66" charset="0"/>
              </a:rPr>
              <a:t>Dogs eat “safe” food for 6 weeks</a:t>
            </a:r>
            <a:endParaRPr lang="en-US" sz="1600" dirty="0">
              <a:solidFill>
                <a:schemeClr val="bg1"/>
              </a:solidFill>
              <a:latin typeface="Comic Sans MS" pitchFamily="66" charset="0"/>
            </a:endParaRPr>
          </a:p>
        </p:txBody>
      </p:sp>
      <p:cxnSp>
        <p:nvCxnSpPr>
          <p:cNvPr id="58" name="Straight Arrow Connector 57"/>
          <p:cNvCxnSpPr/>
          <p:nvPr/>
        </p:nvCxnSpPr>
        <p:spPr>
          <a:xfrm>
            <a:off x="6925783" y="4214501"/>
            <a:ext cx="685800" cy="601183"/>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V="1">
            <a:off x="7001983" y="5334000"/>
            <a:ext cx="609600" cy="60960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60" name="Content Placeholder 3"/>
          <p:cNvSpPr txBox="1">
            <a:spLocks/>
          </p:cNvSpPr>
          <p:nvPr/>
        </p:nvSpPr>
        <p:spPr bwMode="auto">
          <a:xfrm>
            <a:off x="7507029" y="4629833"/>
            <a:ext cx="1255971" cy="1059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Font typeface="Wingdings 2" pitchFamily="18" charset="2"/>
              <a:buNone/>
            </a:pPr>
            <a:r>
              <a:rPr lang="en-US" sz="1600" b="1" dirty="0" smtClean="0">
                <a:solidFill>
                  <a:schemeClr val="bg1"/>
                </a:solidFill>
                <a:latin typeface="Comic Sans MS" pitchFamily="66" charset="0"/>
              </a:rPr>
              <a:t>Compare</a:t>
            </a:r>
            <a:r>
              <a:rPr lang="en-US" sz="1600" dirty="0" smtClean="0">
                <a:solidFill>
                  <a:schemeClr val="bg1"/>
                </a:solidFill>
                <a:latin typeface="Comic Sans MS" pitchFamily="66" charset="0"/>
              </a:rPr>
              <a:t> health of dogs</a:t>
            </a:r>
            <a:endParaRPr lang="en-US" sz="1600" dirty="0">
              <a:solidFill>
                <a:schemeClr val="bg1"/>
              </a:solidFill>
              <a:latin typeface="Comic Sans MS" pitchFamily="66" charset="0"/>
            </a:endParaRPr>
          </a:p>
        </p:txBody>
      </p:sp>
      <p:pic>
        <p:nvPicPr>
          <p:cNvPr id="66" name="Picture 4" descr="http://queenbeanie.tripod.com/poodle8.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7955" y="757138"/>
            <a:ext cx="1026679" cy="1026679"/>
          </a:xfrm>
          <a:prstGeom prst="rect">
            <a:avLst/>
          </a:prstGeom>
          <a:noFill/>
          <a:extLst>
            <a:ext uri="{909E8E84-426E-40DD-AFC4-6F175D3DCCD1}">
              <a14:hiddenFill xmlns:a14="http://schemas.microsoft.com/office/drawing/2010/main">
                <a:solidFill>
                  <a:srgbClr val="FFFFFF"/>
                </a:solidFill>
              </a14:hiddenFill>
            </a:ext>
          </a:extLst>
        </p:spPr>
      </p:pic>
      <p:pic>
        <p:nvPicPr>
          <p:cNvPr id="67" name="Picture 2" descr="http://www.mydogneeds.com/dog-groups/herding-dogs/german-shepherd-dog.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38" y="5539122"/>
            <a:ext cx="1434340" cy="12837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0288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randombar(horizontal)">
                                      <p:cBhvr>
                                        <p:cTn id="14" dur="500"/>
                                        <p:tgtEl>
                                          <p:spTgt spid="21"/>
                                        </p:tgtEl>
                                      </p:cBhvr>
                                    </p:animEffect>
                                  </p:childTnLst>
                                </p:cTn>
                              </p:par>
                              <p:par>
                                <p:cTn id="15" presetID="14" presetClass="entr" presetSubtype="1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randombar(horizontal)">
                                      <p:cBhvr>
                                        <p:cTn id="17" dur="500"/>
                                        <p:tgtEl>
                                          <p:spTgt spid="20"/>
                                        </p:tgtEl>
                                      </p:cBhvr>
                                    </p:animEffect>
                                  </p:childTnLst>
                                </p:cTn>
                              </p:par>
                              <p:par>
                                <p:cTn id="18" presetID="14" presetClass="entr" presetSubtype="10"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randombar(horizontal)">
                                      <p:cBhvr>
                                        <p:cTn id="20" dur="500"/>
                                        <p:tgtEl>
                                          <p:spTgt spid="10"/>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randombar(horizontal)">
                                      <p:cBhvr>
                                        <p:cTn id="23" dur="500"/>
                                        <p:tgtEl>
                                          <p:spTgt spid="22"/>
                                        </p:tgtEl>
                                      </p:cBhvr>
                                    </p:animEffect>
                                  </p:childTnLst>
                                </p:cTn>
                              </p:par>
                              <p:par>
                                <p:cTn id="24" presetID="14" presetClass="entr" presetSubtype="10" fill="hold" nodeType="withEffect">
                                  <p:stCondLst>
                                    <p:cond delay="0"/>
                                  </p:stCondLst>
                                  <p:childTnLst>
                                    <p:set>
                                      <p:cBhvr>
                                        <p:cTn id="25" dur="1" fill="hold">
                                          <p:stCondLst>
                                            <p:cond delay="0"/>
                                          </p:stCondLst>
                                        </p:cTn>
                                        <p:tgtEl>
                                          <p:spTgt spid="66"/>
                                        </p:tgtEl>
                                        <p:attrNameLst>
                                          <p:attrName>style.visibility</p:attrName>
                                        </p:attrNameLst>
                                      </p:cBhvr>
                                      <p:to>
                                        <p:strVal val="visible"/>
                                      </p:to>
                                    </p:set>
                                    <p:animEffect transition="in" filter="randombar(horizontal)">
                                      <p:cBhvr>
                                        <p:cTn id="26" dur="500"/>
                                        <p:tgtEl>
                                          <p:spTgt spid="66"/>
                                        </p:tgtEl>
                                      </p:cBhvr>
                                    </p:animEffect>
                                  </p:childTnLst>
                                </p:cTn>
                              </p:par>
                              <p:par>
                                <p:cTn id="27" presetID="14" presetClass="entr" presetSubtype="10" fill="hold" nodeType="withEffect">
                                  <p:stCondLst>
                                    <p:cond delay="0"/>
                                  </p:stCondLst>
                                  <p:childTnLst>
                                    <p:set>
                                      <p:cBhvr>
                                        <p:cTn id="28" dur="1" fill="hold">
                                          <p:stCondLst>
                                            <p:cond delay="0"/>
                                          </p:stCondLst>
                                        </p:cTn>
                                        <p:tgtEl>
                                          <p:spTgt spid="67"/>
                                        </p:tgtEl>
                                        <p:attrNameLst>
                                          <p:attrName>style.visibility</p:attrName>
                                        </p:attrNameLst>
                                      </p:cBhvr>
                                      <p:to>
                                        <p:strVal val="visible"/>
                                      </p:to>
                                    </p:set>
                                    <p:animEffect transition="in" filter="randombar(horizontal)">
                                      <p:cBhvr>
                                        <p:cTn id="29" dur="500"/>
                                        <p:tgtEl>
                                          <p:spTgt spid="67"/>
                                        </p:tgtEl>
                                      </p:cBhvr>
                                    </p:animEffect>
                                  </p:childTnLst>
                                </p:cTn>
                              </p:par>
                              <p:par>
                                <p:cTn id="30" presetID="14" presetClass="entr" presetSubtype="10" fill="hold"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randombar(horizont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randombar(horizontal)">
                                      <p:cBhvr>
                                        <p:cTn id="37" dur="500"/>
                                        <p:tgtEl>
                                          <p:spTgt spid="7"/>
                                        </p:tgtEl>
                                      </p:cBhvr>
                                    </p:animEffect>
                                  </p:childTnLst>
                                </p:cTn>
                              </p:par>
                              <p:par>
                                <p:cTn id="38" presetID="14" presetClass="entr" presetSubtype="10" fill="hold" grpId="0" nodeType="with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randombar(horizontal)">
                                      <p:cBhvr>
                                        <p:cTn id="40" dur="500"/>
                                        <p:tgtEl>
                                          <p:spTgt spid="18"/>
                                        </p:tgtEl>
                                      </p:cBhvr>
                                    </p:animEffect>
                                  </p:childTnLst>
                                </p:cTn>
                              </p:par>
                              <p:par>
                                <p:cTn id="41" presetID="14" presetClass="entr" presetSubtype="10" fill="hold" nodeType="with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randombar(horizontal)">
                                      <p:cBhvr>
                                        <p:cTn id="43" dur="500"/>
                                        <p:tgtEl>
                                          <p:spTgt spid="23"/>
                                        </p:tgtEl>
                                      </p:cBhvr>
                                    </p:animEffect>
                                  </p:childTnLst>
                                </p:cTn>
                              </p:par>
                              <p:par>
                                <p:cTn id="44" presetID="14" presetClass="entr" presetSubtype="10" fill="hold" grpId="0" nodeType="with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randombar(horizontal)">
                                      <p:cBhvr>
                                        <p:cTn id="46" dur="500"/>
                                        <p:tgtEl>
                                          <p:spTgt spid="26"/>
                                        </p:tgtEl>
                                      </p:cBhvr>
                                    </p:animEffect>
                                  </p:childTnLst>
                                </p:cTn>
                              </p:par>
                              <p:par>
                                <p:cTn id="47" presetID="14" presetClass="entr" presetSubtype="10" fill="hold" nodeType="with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randombar(horizontal)">
                                      <p:cBhvr>
                                        <p:cTn id="49" dur="500"/>
                                        <p:tgtEl>
                                          <p:spTgt spid="27"/>
                                        </p:tgtEl>
                                      </p:cBhvr>
                                    </p:animEffect>
                                  </p:childTnLst>
                                </p:cTn>
                              </p:par>
                            </p:childTnLst>
                          </p:cTn>
                        </p:par>
                      </p:childTnLst>
                    </p:cTn>
                  </p:par>
                  <p:par>
                    <p:cTn id="50" fill="hold">
                      <p:stCondLst>
                        <p:cond delay="indefinite"/>
                      </p:stCondLst>
                      <p:childTnLst>
                        <p:par>
                          <p:cTn id="51" fill="hold">
                            <p:stCondLst>
                              <p:cond delay="0"/>
                            </p:stCondLst>
                            <p:childTnLst>
                              <p:par>
                                <p:cTn id="52" presetID="14" presetClass="entr" presetSubtype="10" fill="hold" grpId="0" nodeType="clickEffect">
                                  <p:stCondLst>
                                    <p:cond delay="0"/>
                                  </p:stCondLst>
                                  <p:childTnLst>
                                    <p:set>
                                      <p:cBhvr>
                                        <p:cTn id="53" dur="1" fill="hold">
                                          <p:stCondLst>
                                            <p:cond delay="0"/>
                                          </p:stCondLst>
                                        </p:cTn>
                                        <p:tgtEl>
                                          <p:spTgt spid="40"/>
                                        </p:tgtEl>
                                        <p:attrNameLst>
                                          <p:attrName>style.visibility</p:attrName>
                                        </p:attrNameLst>
                                      </p:cBhvr>
                                      <p:to>
                                        <p:strVal val="visible"/>
                                      </p:to>
                                    </p:set>
                                    <p:animEffect transition="in" filter="randombar(horizontal)">
                                      <p:cBhvr>
                                        <p:cTn id="54" dur="500"/>
                                        <p:tgtEl>
                                          <p:spTgt spid="40"/>
                                        </p:tgtEl>
                                      </p:cBhvr>
                                    </p:animEffect>
                                  </p:childTnLst>
                                </p:cTn>
                              </p:par>
                              <p:par>
                                <p:cTn id="55" presetID="14" presetClass="entr" presetSubtype="10" fill="hold" grpId="0" nodeType="withEffect">
                                  <p:stCondLst>
                                    <p:cond delay="0"/>
                                  </p:stCondLst>
                                  <p:childTnLst>
                                    <p:set>
                                      <p:cBhvr>
                                        <p:cTn id="56" dur="1" fill="hold">
                                          <p:stCondLst>
                                            <p:cond delay="0"/>
                                          </p:stCondLst>
                                        </p:cTn>
                                        <p:tgtEl>
                                          <p:spTgt spid="47"/>
                                        </p:tgtEl>
                                        <p:attrNameLst>
                                          <p:attrName>style.visibility</p:attrName>
                                        </p:attrNameLst>
                                      </p:cBhvr>
                                      <p:to>
                                        <p:strVal val="visible"/>
                                      </p:to>
                                    </p:set>
                                    <p:animEffect transition="in" filter="randombar(horizontal)">
                                      <p:cBhvr>
                                        <p:cTn id="57" dur="500"/>
                                        <p:tgtEl>
                                          <p:spTgt spid="47"/>
                                        </p:tgtEl>
                                      </p:cBhvr>
                                    </p:animEffect>
                                  </p:childTnLst>
                                </p:cTn>
                              </p:par>
                              <p:par>
                                <p:cTn id="58" presetID="14" presetClass="entr" presetSubtype="10" fill="hold" nodeType="withEffect">
                                  <p:stCondLst>
                                    <p:cond delay="0"/>
                                  </p:stCondLst>
                                  <p:childTnLst>
                                    <p:set>
                                      <p:cBhvr>
                                        <p:cTn id="59" dur="1" fill="hold">
                                          <p:stCondLst>
                                            <p:cond delay="0"/>
                                          </p:stCondLst>
                                        </p:cTn>
                                        <p:tgtEl>
                                          <p:spTgt spid="48"/>
                                        </p:tgtEl>
                                        <p:attrNameLst>
                                          <p:attrName>style.visibility</p:attrName>
                                        </p:attrNameLst>
                                      </p:cBhvr>
                                      <p:to>
                                        <p:strVal val="visible"/>
                                      </p:to>
                                    </p:set>
                                    <p:animEffect transition="in" filter="randombar(horizontal)">
                                      <p:cBhvr>
                                        <p:cTn id="60" dur="500"/>
                                        <p:tgtEl>
                                          <p:spTgt spid="48"/>
                                        </p:tgtEl>
                                      </p:cBhvr>
                                    </p:animEffect>
                                  </p:childTnLst>
                                </p:cTn>
                              </p:par>
                              <p:par>
                                <p:cTn id="61" presetID="14" presetClass="entr" presetSubtype="10" fill="hold" grpId="0" nodeType="withEffect">
                                  <p:stCondLst>
                                    <p:cond delay="0"/>
                                  </p:stCondLst>
                                  <p:childTnLst>
                                    <p:set>
                                      <p:cBhvr>
                                        <p:cTn id="62" dur="1" fill="hold">
                                          <p:stCondLst>
                                            <p:cond delay="0"/>
                                          </p:stCondLst>
                                        </p:cTn>
                                        <p:tgtEl>
                                          <p:spTgt spid="49"/>
                                        </p:tgtEl>
                                        <p:attrNameLst>
                                          <p:attrName>style.visibility</p:attrName>
                                        </p:attrNameLst>
                                      </p:cBhvr>
                                      <p:to>
                                        <p:strVal val="visible"/>
                                      </p:to>
                                    </p:set>
                                    <p:animEffect transition="in" filter="randombar(horizontal)">
                                      <p:cBhvr>
                                        <p:cTn id="63" dur="500"/>
                                        <p:tgtEl>
                                          <p:spTgt spid="49"/>
                                        </p:tgtEl>
                                      </p:cBhvr>
                                    </p:animEffect>
                                  </p:childTnLst>
                                </p:cTn>
                              </p:par>
                              <p:par>
                                <p:cTn id="64" presetID="14" presetClass="entr" presetSubtype="10" fill="hold" nodeType="withEffect">
                                  <p:stCondLst>
                                    <p:cond delay="0"/>
                                  </p:stCondLst>
                                  <p:childTnLst>
                                    <p:set>
                                      <p:cBhvr>
                                        <p:cTn id="65" dur="1" fill="hold">
                                          <p:stCondLst>
                                            <p:cond delay="0"/>
                                          </p:stCondLst>
                                        </p:cTn>
                                        <p:tgtEl>
                                          <p:spTgt spid="50"/>
                                        </p:tgtEl>
                                        <p:attrNameLst>
                                          <p:attrName>style.visibility</p:attrName>
                                        </p:attrNameLst>
                                      </p:cBhvr>
                                      <p:to>
                                        <p:strVal val="visible"/>
                                      </p:to>
                                    </p:set>
                                    <p:animEffect transition="in" filter="randombar(horizontal)">
                                      <p:cBhvr>
                                        <p:cTn id="66" dur="500"/>
                                        <p:tgtEl>
                                          <p:spTgt spid="50"/>
                                        </p:tgtEl>
                                      </p:cBhvr>
                                    </p:animEffect>
                                  </p:childTnLst>
                                </p:cTn>
                              </p:par>
                            </p:childTnLst>
                          </p:cTn>
                        </p:par>
                      </p:childTnLst>
                    </p:cTn>
                  </p:par>
                  <p:par>
                    <p:cTn id="67" fill="hold">
                      <p:stCondLst>
                        <p:cond delay="indefinite"/>
                      </p:stCondLst>
                      <p:childTnLst>
                        <p:par>
                          <p:cTn id="68" fill="hold">
                            <p:stCondLst>
                              <p:cond delay="0"/>
                            </p:stCondLst>
                            <p:childTnLst>
                              <p:par>
                                <p:cTn id="69" presetID="14" presetClass="entr" presetSubtype="10" fill="hold" nodeType="clickEffect">
                                  <p:stCondLst>
                                    <p:cond delay="0"/>
                                  </p:stCondLst>
                                  <p:childTnLst>
                                    <p:set>
                                      <p:cBhvr>
                                        <p:cTn id="70" dur="1" fill="hold">
                                          <p:stCondLst>
                                            <p:cond delay="0"/>
                                          </p:stCondLst>
                                        </p:cTn>
                                        <p:tgtEl>
                                          <p:spTgt spid="11"/>
                                        </p:tgtEl>
                                        <p:attrNameLst>
                                          <p:attrName>style.visibility</p:attrName>
                                        </p:attrNameLst>
                                      </p:cBhvr>
                                      <p:to>
                                        <p:strVal val="visible"/>
                                      </p:to>
                                    </p:set>
                                    <p:animEffect transition="in" filter="randombar(horizontal)">
                                      <p:cBhvr>
                                        <p:cTn id="71" dur="500"/>
                                        <p:tgtEl>
                                          <p:spTgt spid="11"/>
                                        </p:tgtEl>
                                      </p:cBhvr>
                                    </p:animEffect>
                                  </p:childTnLst>
                                </p:cTn>
                              </p:par>
                              <p:par>
                                <p:cTn id="72" presetID="14" presetClass="entr" presetSubtype="10" fill="hold" nodeType="withEffect">
                                  <p:stCondLst>
                                    <p:cond delay="0"/>
                                  </p:stCondLst>
                                  <p:childTnLst>
                                    <p:set>
                                      <p:cBhvr>
                                        <p:cTn id="73" dur="1" fill="hold">
                                          <p:stCondLst>
                                            <p:cond delay="0"/>
                                          </p:stCondLst>
                                        </p:cTn>
                                        <p:tgtEl>
                                          <p:spTgt spid="33"/>
                                        </p:tgtEl>
                                        <p:attrNameLst>
                                          <p:attrName>style.visibility</p:attrName>
                                        </p:attrNameLst>
                                      </p:cBhvr>
                                      <p:to>
                                        <p:strVal val="visible"/>
                                      </p:to>
                                    </p:set>
                                    <p:animEffect transition="in" filter="randombar(horizontal)">
                                      <p:cBhvr>
                                        <p:cTn id="74" dur="500"/>
                                        <p:tgtEl>
                                          <p:spTgt spid="33"/>
                                        </p:tgtEl>
                                      </p:cBhvr>
                                    </p:animEffect>
                                  </p:childTnLst>
                                </p:cTn>
                              </p:par>
                              <p:par>
                                <p:cTn id="75" presetID="14" presetClass="entr" presetSubtype="10" fill="hold" grpId="0" nodeType="withEffect">
                                  <p:stCondLst>
                                    <p:cond delay="0"/>
                                  </p:stCondLst>
                                  <p:childTnLst>
                                    <p:set>
                                      <p:cBhvr>
                                        <p:cTn id="76" dur="1" fill="hold">
                                          <p:stCondLst>
                                            <p:cond delay="0"/>
                                          </p:stCondLst>
                                        </p:cTn>
                                        <p:tgtEl>
                                          <p:spTgt spid="14"/>
                                        </p:tgtEl>
                                        <p:attrNameLst>
                                          <p:attrName>style.visibility</p:attrName>
                                        </p:attrNameLst>
                                      </p:cBhvr>
                                      <p:to>
                                        <p:strVal val="visible"/>
                                      </p:to>
                                    </p:set>
                                    <p:animEffect transition="in" filter="randombar(horizontal)">
                                      <p:cBhvr>
                                        <p:cTn id="77" dur="500"/>
                                        <p:tgtEl>
                                          <p:spTgt spid="14"/>
                                        </p:tgtEl>
                                      </p:cBhvr>
                                    </p:animEffect>
                                  </p:childTnLst>
                                </p:cTn>
                              </p:par>
                              <p:par>
                                <p:cTn id="78" presetID="14" presetClass="entr" presetSubtype="10" fill="hold" grpId="0" nodeType="withEffect">
                                  <p:stCondLst>
                                    <p:cond delay="0"/>
                                  </p:stCondLst>
                                  <p:childTnLst>
                                    <p:set>
                                      <p:cBhvr>
                                        <p:cTn id="79" dur="1" fill="hold">
                                          <p:stCondLst>
                                            <p:cond delay="0"/>
                                          </p:stCondLst>
                                        </p:cTn>
                                        <p:tgtEl>
                                          <p:spTgt spid="8"/>
                                        </p:tgtEl>
                                        <p:attrNameLst>
                                          <p:attrName>style.visibility</p:attrName>
                                        </p:attrNameLst>
                                      </p:cBhvr>
                                      <p:to>
                                        <p:strVal val="visible"/>
                                      </p:to>
                                    </p:set>
                                    <p:animEffect transition="in" filter="randombar(horizontal)">
                                      <p:cBhvr>
                                        <p:cTn id="80" dur="500"/>
                                        <p:tgtEl>
                                          <p:spTgt spid="8"/>
                                        </p:tgtEl>
                                      </p:cBhvr>
                                    </p:animEffect>
                                  </p:childTnLst>
                                </p:cTn>
                              </p:par>
                              <p:par>
                                <p:cTn id="81" presetID="14" presetClass="entr" presetSubtype="10" fill="hold" nodeType="with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randombar(horizontal)">
                                      <p:cBhvr>
                                        <p:cTn id="83" dur="500"/>
                                        <p:tgtEl>
                                          <p:spTgt spid="15"/>
                                        </p:tgtEl>
                                      </p:cBhvr>
                                    </p:animEffect>
                                  </p:childTnLst>
                                </p:cTn>
                              </p:par>
                              <p:par>
                                <p:cTn id="84" presetID="14" presetClass="entr" presetSubtype="10" fill="hold" nodeType="withEffect">
                                  <p:stCondLst>
                                    <p:cond delay="0"/>
                                  </p:stCondLst>
                                  <p:childTnLst>
                                    <p:set>
                                      <p:cBhvr>
                                        <p:cTn id="85" dur="1" fill="hold">
                                          <p:stCondLst>
                                            <p:cond delay="0"/>
                                          </p:stCondLst>
                                        </p:cTn>
                                        <p:tgtEl>
                                          <p:spTgt spid="16"/>
                                        </p:tgtEl>
                                        <p:attrNameLst>
                                          <p:attrName>style.visibility</p:attrName>
                                        </p:attrNameLst>
                                      </p:cBhvr>
                                      <p:to>
                                        <p:strVal val="visible"/>
                                      </p:to>
                                    </p:set>
                                    <p:animEffect transition="in" filter="randombar(horizontal)">
                                      <p:cBhvr>
                                        <p:cTn id="86" dur="500"/>
                                        <p:tgtEl>
                                          <p:spTgt spid="16"/>
                                        </p:tgtEl>
                                      </p:cBhvr>
                                    </p:animEffect>
                                  </p:childTnLst>
                                </p:cTn>
                              </p:par>
                              <p:par>
                                <p:cTn id="87" presetID="14" presetClass="entr" presetSubtype="10" fill="hold" grpId="0" nodeType="withEffect">
                                  <p:stCondLst>
                                    <p:cond delay="0"/>
                                  </p:stCondLst>
                                  <p:childTnLst>
                                    <p:set>
                                      <p:cBhvr>
                                        <p:cTn id="88" dur="1" fill="hold">
                                          <p:stCondLst>
                                            <p:cond delay="0"/>
                                          </p:stCondLst>
                                        </p:cTn>
                                        <p:tgtEl>
                                          <p:spTgt spid="17"/>
                                        </p:tgtEl>
                                        <p:attrNameLst>
                                          <p:attrName>style.visibility</p:attrName>
                                        </p:attrNameLst>
                                      </p:cBhvr>
                                      <p:to>
                                        <p:strVal val="visible"/>
                                      </p:to>
                                    </p:set>
                                    <p:animEffect transition="in" filter="randombar(horizontal)">
                                      <p:cBhvr>
                                        <p:cTn id="89" dur="500"/>
                                        <p:tgtEl>
                                          <p:spTgt spid="17"/>
                                        </p:tgtEl>
                                      </p:cBhvr>
                                    </p:animEffect>
                                  </p:childTnLst>
                                </p:cTn>
                              </p:par>
                            </p:childTnLst>
                          </p:cTn>
                        </p:par>
                      </p:childTnLst>
                    </p:cTn>
                  </p:par>
                  <p:par>
                    <p:cTn id="90" fill="hold">
                      <p:stCondLst>
                        <p:cond delay="indefinite"/>
                      </p:stCondLst>
                      <p:childTnLst>
                        <p:par>
                          <p:cTn id="91" fill="hold">
                            <p:stCondLst>
                              <p:cond delay="0"/>
                            </p:stCondLst>
                            <p:childTnLst>
                              <p:par>
                                <p:cTn id="92" presetID="14" presetClass="entr" presetSubtype="10" fill="hold" nodeType="clickEffect">
                                  <p:stCondLst>
                                    <p:cond delay="0"/>
                                  </p:stCondLst>
                                  <p:childTnLst>
                                    <p:set>
                                      <p:cBhvr>
                                        <p:cTn id="93" dur="1" fill="hold">
                                          <p:stCondLst>
                                            <p:cond delay="0"/>
                                          </p:stCondLst>
                                        </p:cTn>
                                        <p:tgtEl>
                                          <p:spTgt spid="42"/>
                                        </p:tgtEl>
                                        <p:attrNameLst>
                                          <p:attrName>style.visibility</p:attrName>
                                        </p:attrNameLst>
                                      </p:cBhvr>
                                      <p:to>
                                        <p:strVal val="visible"/>
                                      </p:to>
                                    </p:set>
                                    <p:animEffect transition="in" filter="randombar(horizontal)">
                                      <p:cBhvr>
                                        <p:cTn id="94" dur="500"/>
                                        <p:tgtEl>
                                          <p:spTgt spid="42"/>
                                        </p:tgtEl>
                                      </p:cBhvr>
                                    </p:animEffect>
                                  </p:childTnLst>
                                </p:cTn>
                              </p:par>
                              <p:par>
                                <p:cTn id="95" presetID="14" presetClass="entr" presetSubtype="10" fill="hold" nodeType="withEffect">
                                  <p:stCondLst>
                                    <p:cond delay="0"/>
                                  </p:stCondLst>
                                  <p:childTnLst>
                                    <p:set>
                                      <p:cBhvr>
                                        <p:cTn id="96" dur="1" fill="hold">
                                          <p:stCondLst>
                                            <p:cond delay="0"/>
                                          </p:stCondLst>
                                        </p:cTn>
                                        <p:tgtEl>
                                          <p:spTgt spid="51"/>
                                        </p:tgtEl>
                                        <p:attrNameLst>
                                          <p:attrName>style.visibility</p:attrName>
                                        </p:attrNameLst>
                                      </p:cBhvr>
                                      <p:to>
                                        <p:strVal val="visible"/>
                                      </p:to>
                                    </p:set>
                                    <p:animEffect transition="in" filter="randombar(horizontal)">
                                      <p:cBhvr>
                                        <p:cTn id="97" dur="500"/>
                                        <p:tgtEl>
                                          <p:spTgt spid="51"/>
                                        </p:tgtEl>
                                      </p:cBhvr>
                                    </p:animEffect>
                                  </p:childTnLst>
                                </p:cTn>
                              </p:par>
                              <p:par>
                                <p:cTn id="98" presetID="14" presetClass="entr" presetSubtype="10" fill="hold" grpId="0" nodeType="withEffect">
                                  <p:stCondLst>
                                    <p:cond delay="0"/>
                                  </p:stCondLst>
                                  <p:childTnLst>
                                    <p:set>
                                      <p:cBhvr>
                                        <p:cTn id="99" dur="1" fill="hold">
                                          <p:stCondLst>
                                            <p:cond delay="0"/>
                                          </p:stCondLst>
                                        </p:cTn>
                                        <p:tgtEl>
                                          <p:spTgt spid="56"/>
                                        </p:tgtEl>
                                        <p:attrNameLst>
                                          <p:attrName>style.visibility</p:attrName>
                                        </p:attrNameLst>
                                      </p:cBhvr>
                                      <p:to>
                                        <p:strVal val="visible"/>
                                      </p:to>
                                    </p:set>
                                    <p:animEffect transition="in" filter="randombar(horizontal)">
                                      <p:cBhvr>
                                        <p:cTn id="100" dur="500"/>
                                        <p:tgtEl>
                                          <p:spTgt spid="56"/>
                                        </p:tgtEl>
                                      </p:cBhvr>
                                    </p:animEffect>
                                  </p:childTnLst>
                                </p:cTn>
                              </p:par>
                              <p:par>
                                <p:cTn id="101" presetID="14" presetClass="entr" presetSubtype="10" fill="hold" grpId="0" nodeType="withEffect">
                                  <p:stCondLst>
                                    <p:cond delay="0"/>
                                  </p:stCondLst>
                                  <p:childTnLst>
                                    <p:set>
                                      <p:cBhvr>
                                        <p:cTn id="102" dur="1" fill="hold">
                                          <p:stCondLst>
                                            <p:cond delay="0"/>
                                          </p:stCondLst>
                                        </p:cTn>
                                        <p:tgtEl>
                                          <p:spTgt spid="57"/>
                                        </p:tgtEl>
                                        <p:attrNameLst>
                                          <p:attrName>style.visibility</p:attrName>
                                        </p:attrNameLst>
                                      </p:cBhvr>
                                      <p:to>
                                        <p:strVal val="visible"/>
                                      </p:to>
                                    </p:set>
                                    <p:animEffect transition="in" filter="randombar(horizontal)">
                                      <p:cBhvr>
                                        <p:cTn id="103" dur="500"/>
                                        <p:tgtEl>
                                          <p:spTgt spid="57"/>
                                        </p:tgtEl>
                                      </p:cBhvr>
                                    </p:animEffect>
                                  </p:childTnLst>
                                </p:cTn>
                              </p:par>
                              <p:par>
                                <p:cTn id="104" presetID="14" presetClass="entr" presetSubtype="10" fill="hold" nodeType="withEffect">
                                  <p:stCondLst>
                                    <p:cond delay="0"/>
                                  </p:stCondLst>
                                  <p:childTnLst>
                                    <p:set>
                                      <p:cBhvr>
                                        <p:cTn id="105" dur="1" fill="hold">
                                          <p:stCondLst>
                                            <p:cond delay="0"/>
                                          </p:stCondLst>
                                        </p:cTn>
                                        <p:tgtEl>
                                          <p:spTgt spid="58"/>
                                        </p:tgtEl>
                                        <p:attrNameLst>
                                          <p:attrName>style.visibility</p:attrName>
                                        </p:attrNameLst>
                                      </p:cBhvr>
                                      <p:to>
                                        <p:strVal val="visible"/>
                                      </p:to>
                                    </p:set>
                                    <p:animEffect transition="in" filter="randombar(horizontal)">
                                      <p:cBhvr>
                                        <p:cTn id="106" dur="500"/>
                                        <p:tgtEl>
                                          <p:spTgt spid="58"/>
                                        </p:tgtEl>
                                      </p:cBhvr>
                                    </p:animEffect>
                                  </p:childTnLst>
                                </p:cTn>
                              </p:par>
                              <p:par>
                                <p:cTn id="107" presetID="14" presetClass="entr" presetSubtype="10" fill="hold" nodeType="withEffect">
                                  <p:stCondLst>
                                    <p:cond delay="0"/>
                                  </p:stCondLst>
                                  <p:childTnLst>
                                    <p:set>
                                      <p:cBhvr>
                                        <p:cTn id="108" dur="1" fill="hold">
                                          <p:stCondLst>
                                            <p:cond delay="0"/>
                                          </p:stCondLst>
                                        </p:cTn>
                                        <p:tgtEl>
                                          <p:spTgt spid="59"/>
                                        </p:tgtEl>
                                        <p:attrNameLst>
                                          <p:attrName>style.visibility</p:attrName>
                                        </p:attrNameLst>
                                      </p:cBhvr>
                                      <p:to>
                                        <p:strVal val="visible"/>
                                      </p:to>
                                    </p:set>
                                    <p:animEffect transition="in" filter="randombar(horizontal)">
                                      <p:cBhvr>
                                        <p:cTn id="109" dur="500"/>
                                        <p:tgtEl>
                                          <p:spTgt spid="59"/>
                                        </p:tgtEl>
                                      </p:cBhvr>
                                    </p:animEffect>
                                  </p:childTnLst>
                                </p:cTn>
                              </p:par>
                              <p:par>
                                <p:cTn id="110" presetID="14" presetClass="entr" presetSubtype="10" fill="hold" grpId="0" nodeType="withEffect">
                                  <p:stCondLst>
                                    <p:cond delay="0"/>
                                  </p:stCondLst>
                                  <p:childTnLst>
                                    <p:set>
                                      <p:cBhvr>
                                        <p:cTn id="111" dur="1" fill="hold">
                                          <p:stCondLst>
                                            <p:cond delay="0"/>
                                          </p:stCondLst>
                                        </p:cTn>
                                        <p:tgtEl>
                                          <p:spTgt spid="60"/>
                                        </p:tgtEl>
                                        <p:attrNameLst>
                                          <p:attrName>style.visibility</p:attrName>
                                        </p:attrNameLst>
                                      </p:cBhvr>
                                      <p:to>
                                        <p:strVal val="visible"/>
                                      </p:to>
                                    </p:set>
                                    <p:animEffect transition="in" filter="randombar(horizontal)">
                                      <p:cBhvr>
                                        <p:cTn id="112"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p:bldP spid="8" grpId="0"/>
      <p:bldP spid="14" grpId="0"/>
      <p:bldP spid="17" grpId="0"/>
      <p:bldP spid="18" grpId="0"/>
      <p:bldP spid="20" grpId="0"/>
      <p:bldP spid="21" grpId="0"/>
      <p:bldP spid="22" grpId="0"/>
      <p:bldP spid="26" grpId="0"/>
      <p:bldP spid="40" grpId="0"/>
      <p:bldP spid="47" grpId="0"/>
      <p:bldP spid="49" grpId="0"/>
      <p:bldP spid="56" grpId="0"/>
      <p:bldP spid="57" grpId="0"/>
      <p:bldP spid="60"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5">
                <a:lumMod val="50000"/>
              </a:schemeClr>
            </a:gs>
            <a:gs pos="100000">
              <a:schemeClr val="accent5">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911352"/>
          </a:xfrm>
        </p:spPr>
        <p:txBody>
          <a:bodyPr/>
          <a:lstStyle/>
          <a:p>
            <a:r>
              <a:rPr lang="en-US" dirty="0" smtClean="0"/>
              <a:t>Blocking</a:t>
            </a:r>
            <a:endParaRPr lang="en-US" dirty="0"/>
          </a:p>
        </p:txBody>
      </p:sp>
      <p:sp>
        <p:nvSpPr>
          <p:cNvPr id="3" name="Content Placeholder 2"/>
          <p:cNvSpPr>
            <a:spLocks noGrp="1"/>
          </p:cNvSpPr>
          <p:nvPr>
            <p:ph idx="1"/>
          </p:nvPr>
        </p:nvSpPr>
        <p:spPr>
          <a:xfrm>
            <a:off x="76200" y="914400"/>
            <a:ext cx="8610600" cy="3581400"/>
          </a:xfrm>
        </p:spPr>
        <p:txBody>
          <a:bodyPr/>
          <a:lstStyle/>
          <a:p>
            <a:pPr marL="119062" indent="0">
              <a:lnSpc>
                <a:spcPct val="200000"/>
              </a:lnSpc>
              <a:buNone/>
            </a:pPr>
            <a:r>
              <a:rPr lang="en-US" sz="4800" dirty="0" smtClean="0">
                <a:solidFill>
                  <a:schemeClr val="bg1"/>
                </a:solidFill>
                <a:effectLst>
                  <a:outerShdw blurRad="38100" dist="38100" dir="2700000" algn="tl">
                    <a:srgbClr val="000000">
                      <a:alpha val="43137"/>
                    </a:srgbClr>
                  </a:outerShdw>
                </a:effectLst>
                <a:latin typeface="Comic Sans MS" pitchFamily="66" charset="0"/>
              </a:rPr>
              <a:t>Blocking is to experiments </a:t>
            </a:r>
            <a:br>
              <a:rPr lang="en-US" sz="4800" dirty="0" smtClean="0">
                <a:solidFill>
                  <a:schemeClr val="bg1"/>
                </a:solidFill>
                <a:effectLst>
                  <a:outerShdw blurRad="38100" dist="38100" dir="2700000" algn="tl">
                    <a:srgbClr val="000000">
                      <a:alpha val="43137"/>
                    </a:srgbClr>
                  </a:outerShdw>
                </a:effectLst>
                <a:latin typeface="Comic Sans MS" pitchFamily="66" charset="0"/>
              </a:rPr>
            </a:br>
            <a:r>
              <a:rPr lang="en-US" sz="4800" dirty="0" smtClean="0">
                <a:solidFill>
                  <a:schemeClr val="bg1"/>
                </a:solidFill>
                <a:effectLst>
                  <a:outerShdw blurRad="38100" dist="38100" dir="2700000" algn="tl">
                    <a:srgbClr val="000000">
                      <a:alpha val="43137"/>
                    </a:srgbClr>
                  </a:outerShdw>
                </a:effectLst>
                <a:latin typeface="Comic Sans MS" pitchFamily="66" charset="0"/>
              </a:rPr>
              <a:t>as ________ is to sampling.</a:t>
            </a:r>
            <a:endParaRPr lang="en-US" sz="4800" dirty="0">
              <a:solidFill>
                <a:schemeClr val="bg1"/>
              </a:solidFill>
              <a:effectLst>
                <a:outerShdw blurRad="38100" dist="38100" dir="2700000" algn="tl">
                  <a:srgbClr val="000000">
                    <a:alpha val="43137"/>
                  </a:srgbClr>
                </a:outerShdw>
              </a:effectLst>
              <a:latin typeface="Comic Sans MS" pitchFamily="66" charset="0"/>
            </a:endParaRPr>
          </a:p>
        </p:txBody>
      </p:sp>
      <p:sp>
        <p:nvSpPr>
          <p:cNvPr id="4" name="TextBox 3"/>
          <p:cNvSpPr txBox="1"/>
          <p:nvPr/>
        </p:nvSpPr>
        <p:spPr>
          <a:xfrm>
            <a:off x="990600" y="2888511"/>
            <a:ext cx="3241593" cy="830997"/>
          </a:xfrm>
          <a:prstGeom prst="rect">
            <a:avLst/>
          </a:prstGeom>
          <a:noFill/>
        </p:spPr>
        <p:txBody>
          <a:bodyPr wrap="none" rtlCol="0">
            <a:spAutoFit/>
          </a:bodyPr>
          <a:lstStyle/>
          <a:p>
            <a:r>
              <a:rPr lang="en-US" sz="4800" b="1" dirty="0" smtClean="0">
                <a:solidFill>
                  <a:schemeClr val="accent5">
                    <a:lumMod val="40000"/>
                    <a:lumOff val="60000"/>
                  </a:schemeClr>
                </a:solidFill>
                <a:effectLst>
                  <a:outerShdw blurRad="38100" dist="38100" dir="2700000" algn="tl">
                    <a:srgbClr val="000000">
                      <a:alpha val="43137"/>
                    </a:srgbClr>
                  </a:outerShdw>
                </a:effectLst>
                <a:latin typeface="Eurostile LT" pitchFamily="2" charset="0"/>
              </a:rPr>
              <a:t>stratifying</a:t>
            </a:r>
            <a:endParaRPr lang="en-US" sz="4800" b="1" dirty="0">
              <a:solidFill>
                <a:schemeClr val="accent5">
                  <a:lumMod val="40000"/>
                  <a:lumOff val="60000"/>
                </a:schemeClr>
              </a:solidFill>
              <a:effectLst>
                <a:outerShdw blurRad="38100" dist="38100" dir="2700000" algn="tl">
                  <a:srgbClr val="000000">
                    <a:alpha val="43137"/>
                  </a:srgbClr>
                </a:outerShdw>
              </a:effectLst>
              <a:latin typeface="Eurostile LT" pitchFamily="2" charset="0"/>
            </a:endParaRPr>
          </a:p>
        </p:txBody>
      </p:sp>
    </p:spTree>
    <p:extLst>
      <p:ext uri="{BB962C8B-B14F-4D97-AF65-F5344CB8AC3E}">
        <p14:creationId xmlns:p14="http://schemas.microsoft.com/office/powerpoint/2010/main" val="1132802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0"/>
              </a:schemeClr>
            </a:gs>
            <a:gs pos="100000">
              <a:schemeClr val="accent6">
                <a:lumMod val="75000"/>
              </a:schemeClr>
            </a:gs>
          </a:gsLst>
          <a:path path="circle">
            <a:fillToRect r="100000" b="100000"/>
          </a:path>
        </a:gradFill>
        <a:effectLst/>
      </p:bgPr>
    </p:bg>
    <p:spTree>
      <p:nvGrpSpPr>
        <p:cNvPr id="1" name=""/>
        <p:cNvGrpSpPr/>
        <p:nvPr/>
      </p:nvGrpSpPr>
      <p:grpSpPr>
        <a:xfrm>
          <a:off x="0" y="0"/>
          <a:ext cx="0" cy="0"/>
          <a:chOff x="0" y="0"/>
          <a:chExt cx="0" cy="0"/>
        </a:xfrm>
      </p:grpSpPr>
      <p:sp>
        <p:nvSpPr>
          <p:cNvPr id="2" name="TextBox 1"/>
          <p:cNvSpPr txBox="1"/>
          <p:nvPr/>
        </p:nvSpPr>
        <p:spPr>
          <a:xfrm>
            <a:off x="457200" y="1676400"/>
            <a:ext cx="8018207" cy="3477875"/>
          </a:xfrm>
          <a:prstGeom prst="rect">
            <a:avLst/>
          </a:prstGeom>
          <a:noFill/>
        </p:spPr>
        <p:txBody>
          <a:bodyPr wrap="square" rtlCol="0">
            <a:spAutoFit/>
          </a:bodyPr>
          <a:lstStyle/>
          <a:p>
            <a:pPr algn="ctr"/>
            <a:r>
              <a:rPr lang="en-US" sz="3200" b="1" dirty="0" smtClean="0">
                <a:solidFill>
                  <a:schemeClr val="bg1"/>
                </a:solidFill>
                <a:effectLst>
                  <a:outerShdw blurRad="38100" dist="38100" dir="2700000" algn="tl">
                    <a:srgbClr val="000000">
                      <a:alpha val="43137"/>
                    </a:srgbClr>
                  </a:outerShdw>
                </a:effectLst>
                <a:latin typeface="Eurostile LT" pitchFamily="2" charset="0"/>
              </a:rPr>
              <a:t>Is the difference in our results</a:t>
            </a:r>
          </a:p>
          <a:p>
            <a:pPr algn="ctr"/>
            <a:endParaRPr lang="en-US" sz="4000" b="1" dirty="0" smtClean="0">
              <a:solidFill>
                <a:schemeClr val="bg1"/>
              </a:solidFill>
              <a:effectLst>
                <a:outerShdw blurRad="38100" dist="38100" dir="2700000" algn="tl">
                  <a:srgbClr val="000000">
                    <a:alpha val="43137"/>
                  </a:srgbClr>
                </a:outerShdw>
              </a:effectLst>
              <a:latin typeface="Eurostile LT Bold" pitchFamily="2" charset="0"/>
            </a:endParaRPr>
          </a:p>
          <a:p>
            <a:pPr algn="ctr"/>
            <a:r>
              <a:rPr lang="en-US" sz="4400" b="1" dirty="0" smtClean="0">
                <a:solidFill>
                  <a:srgbClr val="FFFF00"/>
                </a:solidFill>
                <a:effectLst>
                  <a:outerShdw blurRad="38100" dist="38100" dir="2700000" algn="tl">
                    <a:srgbClr val="000000">
                      <a:alpha val="43137"/>
                    </a:srgbClr>
                  </a:outerShdw>
                </a:effectLst>
                <a:latin typeface="Eurostile LT Bold" pitchFamily="2" charset="0"/>
              </a:rPr>
              <a:t>statistically significant?</a:t>
            </a:r>
          </a:p>
          <a:p>
            <a:pPr algn="ctr"/>
            <a:endParaRPr lang="en-US" sz="2400" i="1" dirty="0" smtClean="0">
              <a:solidFill>
                <a:schemeClr val="bg1"/>
              </a:solidFill>
              <a:effectLst>
                <a:outerShdw blurRad="38100" dist="38100" dir="2700000" algn="tl">
                  <a:srgbClr val="000000">
                    <a:alpha val="43137"/>
                  </a:srgbClr>
                </a:outerShdw>
              </a:effectLst>
              <a:latin typeface="Eurostile LT" pitchFamily="2" charset="0"/>
            </a:endParaRPr>
          </a:p>
          <a:p>
            <a:pPr algn="ctr"/>
            <a:endParaRPr lang="en-US" sz="2400" i="1" dirty="0">
              <a:solidFill>
                <a:schemeClr val="bg1"/>
              </a:solidFill>
              <a:effectLst>
                <a:outerShdw blurRad="38100" dist="38100" dir="2700000" algn="tl">
                  <a:srgbClr val="000000">
                    <a:alpha val="43137"/>
                  </a:srgbClr>
                </a:outerShdw>
              </a:effectLst>
              <a:latin typeface="Eurostile LT" pitchFamily="2" charset="0"/>
            </a:endParaRPr>
          </a:p>
          <a:p>
            <a:pPr algn="ctr"/>
            <a:endParaRPr lang="en-US" sz="2400" i="1" dirty="0" smtClean="0">
              <a:solidFill>
                <a:schemeClr val="bg1"/>
              </a:solidFill>
              <a:effectLst>
                <a:outerShdw blurRad="38100" dist="38100" dir="2700000" algn="tl">
                  <a:srgbClr val="000000">
                    <a:alpha val="43137"/>
                  </a:srgbClr>
                </a:outerShdw>
              </a:effectLst>
              <a:latin typeface="Eurostile LT" pitchFamily="2" charset="0"/>
            </a:endParaRPr>
          </a:p>
          <a:p>
            <a:pPr algn="ctr"/>
            <a:r>
              <a:rPr lang="en-US" sz="2400" i="1" dirty="0" smtClean="0">
                <a:solidFill>
                  <a:schemeClr val="bg1"/>
                </a:solidFill>
                <a:effectLst>
                  <a:outerShdw blurRad="38100" dist="38100" dir="2700000" algn="tl">
                    <a:srgbClr val="000000">
                      <a:alpha val="43137"/>
                    </a:srgbClr>
                  </a:outerShdw>
                </a:effectLst>
                <a:latin typeface="Eurostile LT" pitchFamily="2" charset="0"/>
              </a:rPr>
              <a:t>(what does that even mean???)</a:t>
            </a:r>
            <a:endParaRPr lang="en-US" sz="2400" i="1" dirty="0">
              <a:solidFill>
                <a:schemeClr val="bg1"/>
              </a:solidFill>
              <a:effectLst>
                <a:outerShdw blurRad="38100" dist="38100" dir="2700000" algn="tl">
                  <a:srgbClr val="000000">
                    <a:alpha val="43137"/>
                  </a:srgbClr>
                </a:outerShdw>
              </a:effectLst>
              <a:latin typeface="Eurostile LT" pitchFamily="2" charset="0"/>
            </a:endParaRPr>
          </a:p>
        </p:txBody>
      </p:sp>
    </p:spTree>
    <p:extLst>
      <p:ext uri="{BB962C8B-B14F-4D97-AF65-F5344CB8AC3E}">
        <p14:creationId xmlns:p14="http://schemas.microsoft.com/office/powerpoint/2010/main" val="19250854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0"/>
              </a:schemeClr>
            </a:gs>
            <a:gs pos="100000">
              <a:schemeClr val="accent6">
                <a:lumMod val="75000"/>
              </a:schemeClr>
            </a:gs>
          </a:gsLst>
          <a:path path="circle">
            <a:fillToRect r="100000" b="100000"/>
          </a:path>
        </a:gradFill>
        <a:effectLst/>
      </p:bgPr>
    </p:bg>
    <p:spTree>
      <p:nvGrpSpPr>
        <p:cNvPr id="1" name=""/>
        <p:cNvGrpSpPr/>
        <p:nvPr/>
      </p:nvGrpSpPr>
      <p:grpSpPr>
        <a:xfrm>
          <a:off x="0" y="0"/>
          <a:ext cx="0" cy="0"/>
          <a:chOff x="0" y="0"/>
          <a:chExt cx="0" cy="0"/>
        </a:xfrm>
      </p:grpSpPr>
      <p:sp>
        <p:nvSpPr>
          <p:cNvPr id="2" name="TextBox 1"/>
          <p:cNvSpPr txBox="1"/>
          <p:nvPr/>
        </p:nvSpPr>
        <p:spPr>
          <a:xfrm>
            <a:off x="228600" y="1401901"/>
            <a:ext cx="8018207" cy="3170099"/>
          </a:xfrm>
          <a:prstGeom prst="rect">
            <a:avLst/>
          </a:prstGeom>
          <a:noFill/>
        </p:spPr>
        <p:txBody>
          <a:bodyPr wrap="square" rtlCol="0">
            <a:spAutoFit/>
          </a:bodyPr>
          <a:lstStyle/>
          <a:p>
            <a:r>
              <a:rPr lang="en-US" sz="4400" b="1" dirty="0" smtClean="0">
                <a:solidFill>
                  <a:srgbClr val="FFFF00"/>
                </a:solidFill>
                <a:effectLst>
                  <a:outerShdw blurRad="38100" dist="38100" dir="2700000" algn="tl">
                    <a:srgbClr val="000000">
                      <a:alpha val="43137"/>
                    </a:srgbClr>
                  </a:outerShdw>
                </a:effectLst>
                <a:latin typeface="Eurostile LT Bold" pitchFamily="2" charset="0"/>
              </a:rPr>
              <a:t>“statistically significant”</a:t>
            </a:r>
          </a:p>
          <a:p>
            <a:pPr algn="ctr"/>
            <a:endParaRPr lang="en-US" sz="2400" i="1" dirty="0" smtClean="0">
              <a:solidFill>
                <a:schemeClr val="bg1"/>
              </a:solidFill>
              <a:effectLst>
                <a:outerShdw blurRad="38100" dist="38100" dir="2700000" algn="tl">
                  <a:srgbClr val="000000">
                    <a:alpha val="43137"/>
                  </a:srgbClr>
                </a:outerShdw>
              </a:effectLst>
              <a:latin typeface="Eurostile LT" pitchFamily="2" charset="0"/>
            </a:endParaRPr>
          </a:p>
          <a:p>
            <a:pPr marL="457200"/>
            <a:r>
              <a:rPr lang="en-US" sz="4400" dirty="0" smtClean="0">
                <a:solidFill>
                  <a:schemeClr val="bg1"/>
                </a:solidFill>
                <a:effectLst>
                  <a:outerShdw blurRad="38100" dist="38100" dir="2700000" algn="tl">
                    <a:srgbClr val="000000">
                      <a:alpha val="43137"/>
                    </a:srgbClr>
                  </a:outerShdw>
                </a:effectLst>
                <a:latin typeface="+mn-lt"/>
              </a:rPr>
              <a:t>An observed effect so large that it would </a:t>
            </a:r>
            <a:r>
              <a:rPr lang="en-US" sz="4400" b="1" dirty="0" smtClean="0">
                <a:solidFill>
                  <a:schemeClr val="accent1">
                    <a:lumMod val="40000"/>
                    <a:lumOff val="60000"/>
                  </a:schemeClr>
                </a:solidFill>
                <a:effectLst>
                  <a:outerShdw blurRad="38100" dist="38100" dir="2700000" algn="tl">
                    <a:srgbClr val="000000">
                      <a:alpha val="43137"/>
                    </a:srgbClr>
                  </a:outerShdw>
                </a:effectLst>
                <a:latin typeface="+mn-lt"/>
              </a:rPr>
              <a:t>rarely</a:t>
            </a:r>
            <a:r>
              <a:rPr lang="en-US" sz="4400" dirty="0" smtClean="0">
                <a:solidFill>
                  <a:schemeClr val="accent1">
                    <a:lumMod val="40000"/>
                    <a:lumOff val="60000"/>
                  </a:schemeClr>
                </a:solidFill>
                <a:effectLst>
                  <a:outerShdw blurRad="38100" dist="38100" dir="2700000" algn="tl">
                    <a:srgbClr val="000000">
                      <a:alpha val="43137"/>
                    </a:srgbClr>
                  </a:outerShdw>
                </a:effectLst>
                <a:latin typeface="+mn-lt"/>
              </a:rPr>
              <a:t> </a:t>
            </a:r>
            <a:r>
              <a:rPr lang="en-US" sz="4400" dirty="0" smtClean="0">
                <a:solidFill>
                  <a:schemeClr val="bg1"/>
                </a:solidFill>
                <a:effectLst>
                  <a:outerShdw blurRad="38100" dist="38100" dir="2700000" algn="tl">
                    <a:srgbClr val="000000">
                      <a:alpha val="43137"/>
                    </a:srgbClr>
                  </a:outerShdw>
                </a:effectLst>
                <a:latin typeface="+mn-lt"/>
              </a:rPr>
              <a:t>occur by chance is called statistically significant.</a:t>
            </a:r>
            <a:endParaRPr lang="en-US" sz="4400" dirty="0">
              <a:solidFill>
                <a:schemeClr val="bg1"/>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7440878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525963"/>
          </a:xfrm>
        </p:spPr>
        <p:txBody>
          <a:bodyPr>
            <a:normAutofit lnSpcReduction="10000"/>
          </a:bodyPr>
          <a:lstStyle/>
          <a:p>
            <a:pPr eaLnBrk="1" hangingPunct="1"/>
            <a:r>
              <a:rPr lang="en-US" b="1" smtClean="0"/>
              <a:t>Higher SAT scores in only 6 weeks!</a:t>
            </a:r>
          </a:p>
          <a:p>
            <a:pPr eaLnBrk="1" hangingPunct="1"/>
            <a:r>
              <a:rPr lang="en-US" b="1" smtClean="0"/>
              <a:t>top-secret far-eastern study strategies!</a:t>
            </a:r>
          </a:p>
          <a:p>
            <a:pPr eaLnBrk="1" hangingPunct="1"/>
            <a:r>
              <a:rPr lang="en-US" b="1" smtClean="0"/>
              <a:t>3 sessions a week, only 5 hours per session!</a:t>
            </a:r>
          </a:p>
          <a:p>
            <a:pPr eaLnBrk="1" hangingPunct="1"/>
            <a:r>
              <a:rPr lang="en-US" b="1" smtClean="0"/>
              <a:t>all the other kids are being forced into it by their parents, so why not!?!</a:t>
            </a:r>
          </a:p>
          <a:p>
            <a:pPr eaLnBrk="1" hangingPunct="1"/>
            <a:r>
              <a:rPr lang="en-US" b="1" smtClean="0"/>
              <a:t>Cost: only $30,000!!! What a bargain!</a:t>
            </a:r>
          </a:p>
          <a:p>
            <a:pPr eaLnBrk="1" hangingPunct="1"/>
            <a:r>
              <a:rPr lang="en-US" sz="4000" b="1" smtClean="0">
                <a:solidFill>
                  <a:srgbClr val="479249"/>
                </a:solidFill>
              </a:rPr>
              <a:t>Scores will improve (</a:t>
            </a:r>
            <a:r>
              <a:rPr lang="en-US" sz="4000" b="1" u="sng" smtClean="0">
                <a:solidFill>
                  <a:srgbClr val="479249"/>
                </a:solidFill>
              </a:rPr>
              <a:t>guaranteed</a:t>
            </a:r>
            <a:r>
              <a:rPr lang="en-US" sz="4000" b="1" smtClean="0">
                <a:solidFill>
                  <a:srgbClr val="479249"/>
                </a:solidFill>
              </a:rPr>
              <a:t>!) or your money back!!!</a:t>
            </a:r>
          </a:p>
          <a:p>
            <a:pPr eaLnBrk="1" hangingPunct="1">
              <a:buFont typeface="Wingdings 2" pitchFamily="18" charset="2"/>
              <a:buNone/>
            </a:pPr>
            <a:endParaRPr lang="en-US" smtClean="0"/>
          </a:p>
        </p:txBody>
      </p:sp>
      <p:sp>
        <p:nvSpPr>
          <p:cNvPr id="5" name="Title 1"/>
          <p:cNvSpPr>
            <a:spLocks noGrp="1"/>
          </p:cNvSpPr>
          <p:nvPr>
            <p:ph type="title"/>
          </p:nvPr>
        </p:nvSpPr>
        <p:spPr>
          <a:xfrm>
            <a:off x="76200" y="46038"/>
            <a:ext cx="8534400" cy="868362"/>
          </a:xfrm>
        </p:spPr>
        <p:txBody>
          <a:bodyPr>
            <a:normAutofit/>
          </a:bodyPr>
          <a:lstStyle/>
          <a:p>
            <a:pPr algn="l" eaLnBrk="1" fontAlgn="auto" hangingPunct="1">
              <a:spcAft>
                <a:spcPts val="0"/>
              </a:spcAft>
              <a:defRPr/>
            </a:pPr>
            <a:r>
              <a:rPr lang="en-US" dirty="0" smtClean="0">
                <a:solidFill>
                  <a:schemeClr val="accent1">
                    <a:satMod val="150000"/>
                  </a:schemeClr>
                </a:solidFill>
                <a:latin typeface="Gotham Black" pitchFamily="50" charset="0"/>
              </a:rPr>
              <a:t>SAT PREP CLASSES! (</a:t>
            </a:r>
            <a:r>
              <a:rPr lang="en-US" dirty="0" err="1" smtClean="0">
                <a:solidFill>
                  <a:schemeClr val="accent1">
                    <a:satMod val="150000"/>
                  </a:schemeClr>
                </a:solidFill>
                <a:latin typeface="Gotham Black" pitchFamily="50" charset="0"/>
              </a:rPr>
              <a:t>blegh</a:t>
            </a:r>
            <a:r>
              <a:rPr lang="en-US" dirty="0" smtClean="0">
                <a:solidFill>
                  <a:schemeClr val="accent1">
                    <a:satMod val="150000"/>
                  </a:schemeClr>
                </a:solidFill>
                <a:latin typeface="Gotham Black" pitchFamily="50" charset="0"/>
              </a:rPr>
              <a:t>!)</a:t>
            </a:r>
            <a:endParaRPr lang="en-US" dirty="0">
              <a:solidFill>
                <a:schemeClr val="accent1">
                  <a:satMod val="150000"/>
                </a:schemeClr>
              </a:solidFill>
              <a:latin typeface="Gotham Black" pitchFamily="50"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Content Placeholder 3"/>
          <p:cNvSpPr>
            <a:spLocks noGrp="1"/>
          </p:cNvSpPr>
          <p:nvPr>
            <p:ph idx="1"/>
          </p:nvPr>
        </p:nvSpPr>
        <p:spPr>
          <a:xfrm>
            <a:off x="5316" y="2895600"/>
            <a:ext cx="2743200" cy="1676400"/>
          </a:xfrm>
        </p:spPr>
        <p:txBody>
          <a:bodyPr/>
          <a:lstStyle/>
          <a:p>
            <a:pPr marL="119062" indent="0">
              <a:buNone/>
            </a:pPr>
            <a:r>
              <a:rPr lang="en-US" sz="2800" dirty="0" smtClean="0">
                <a:latin typeface="Gotham Medium" pitchFamily="50" charset="0"/>
              </a:rPr>
              <a:t>Group of 20 students</a:t>
            </a:r>
            <a:endParaRPr lang="en-US" sz="2800" dirty="0">
              <a:latin typeface="Gotham Medium" pitchFamily="50" charset="0"/>
            </a:endParaRPr>
          </a:p>
        </p:txBody>
      </p:sp>
      <p:sp>
        <p:nvSpPr>
          <p:cNvPr id="6" name="Content Placeholder 3"/>
          <p:cNvSpPr txBox="1">
            <a:spLocks/>
          </p:cNvSpPr>
          <p:nvPr/>
        </p:nvSpPr>
        <p:spPr bwMode="auto">
          <a:xfrm>
            <a:off x="2819400" y="1219200"/>
            <a:ext cx="27432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Font typeface="Wingdings 2" pitchFamily="18" charset="2"/>
              <a:buNone/>
            </a:pPr>
            <a:r>
              <a:rPr lang="en-US" sz="2800" dirty="0" smtClean="0">
                <a:latin typeface="Gotham Medium" pitchFamily="50" charset="0"/>
              </a:rPr>
              <a:t>…take this SAT class…</a:t>
            </a:r>
            <a:endParaRPr lang="en-US" sz="2800" dirty="0">
              <a:latin typeface="Gotham Medium" pitchFamily="50" charset="0"/>
            </a:endParaRPr>
          </a:p>
        </p:txBody>
      </p:sp>
      <p:sp>
        <p:nvSpPr>
          <p:cNvPr id="7" name="Content Placeholder 3"/>
          <p:cNvSpPr txBox="1">
            <a:spLocks/>
          </p:cNvSpPr>
          <p:nvPr/>
        </p:nvSpPr>
        <p:spPr bwMode="auto">
          <a:xfrm>
            <a:off x="4724400" y="2895600"/>
            <a:ext cx="3886200" cy="2181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Font typeface="Wingdings 2" pitchFamily="18" charset="2"/>
              <a:buNone/>
            </a:pPr>
            <a:r>
              <a:rPr lang="en-US" sz="2800" dirty="0" smtClean="0">
                <a:latin typeface="Gotham Medium" pitchFamily="50" charset="0"/>
              </a:rPr>
              <a:t>…mean score improvement of…</a:t>
            </a:r>
          </a:p>
          <a:p>
            <a:pPr marL="119062" indent="0">
              <a:buFont typeface="Wingdings 2" pitchFamily="18" charset="2"/>
              <a:buNone/>
            </a:pPr>
            <a:r>
              <a:rPr lang="en-US" sz="3600" dirty="0" smtClean="0">
                <a:solidFill>
                  <a:schemeClr val="accent4">
                    <a:lumMod val="75000"/>
                  </a:schemeClr>
                </a:solidFill>
                <a:latin typeface="Gotham Medium" pitchFamily="50" charset="0"/>
              </a:rPr>
              <a:t>18 points!!!</a:t>
            </a:r>
          </a:p>
          <a:p>
            <a:pPr marL="119062" indent="0">
              <a:buFont typeface="Wingdings 2" pitchFamily="18" charset="2"/>
              <a:buNone/>
            </a:pPr>
            <a:r>
              <a:rPr lang="en-US" sz="3600" dirty="0" smtClean="0">
                <a:solidFill>
                  <a:schemeClr val="accent4">
                    <a:lumMod val="75000"/>
                  </a:schemeClr>
                </a:solidFill>
                <a:effectLst>
                  <a:outerShdw blurRad="38100" dist="38100" dir="2700000" algn="tl">
                    <a:srgbClr val="000000">
                      <a:alpha val="43137"/>
                    </a:srgbClr>
                  </a:outerShdw>
                </a:effectLst>
                <a:latin typeface="Gotham Medium" pitchFamily="50" charset="0"/>
              </a:rPr>
              <a:t>IT WORKED!!!</a:t>
            </a:r>
            <a:endParaRPr lang="en-US" sz="3600" dirty="0">
              <a:solidFill>
                <a:schemeClr val="accent4">
                  <a:lumMod val="75000"/>
                </a:schemeClr>
              </a:solidFill>
              <a:effectLst>
                <a:outerShdw blurRad="38100" dist="38100" dir="2700000" algn="tl">
                  <a:srgbClr val="000000">
                    <a:alpha val="43137"/>
                  </a:srgbClr>
                </a:outerShdw>
              </a:effectLst>
              <a:latin typeface="Gotham Medium" pitchFamily="50" charset="0"/>
            </a:endParaRPr>
          </a:p>
        </p:txBody>
      </p:sp>
      <p:cxnSp>
        <p:nvCxnSpPr>
          <p:cNvPr id="9" name="Straight Arrow Connector 8"/>
          <p:cNvCxnSpPr/>
          <p:nvPr/>
        </p:nvCxnSpPr>
        <p:spPr>
          <a:xfrm flipV="1">
            <a:off x="2133600" y="2133600"/>
            <a:ext cx="838200" cy="762000"/>
          </a:xfrm>
          <a:prstGeom prst="straightConnector1">
            <a:avLst/>
          </a:prstGeom>
          <a:ln w="1016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257800" y="2191634"/>
            <a:ext cx="838200" cy="814277"/>
          </a:xfrm>
          <a:prstGeom prst="straightConnector1">
            <a:avLst/>
          </a:prstGeom>
          <a:ln w="1016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a:xfrm>
            <a:off x="76200" y="46038"/>
            <a:ext cx="8229600" cy="868362"/>
          </a:xfrm>
        </p:spPr>
        <p:txBody>
          <a:bodyPr/>
          <a:lstStyle/>
          <a:p>
            <a:pPr algn="l" eaLnBrk="1" fontAlgn="auto" hangingPunct="1">
              <a:spcAft>
                <a:spcPts val="0"/>
              </a:spcAft>
              <a:defRPr/>
            </a:pPr>
            <a:r>
              <a:rPr lang="en-US" dirty="0" smtClean="0">
                <a:solidFill>
                  <a:schemeClr val="accent1">
                    <a:satMod val="150000"/>
                  </a:schemeClr>
                </a:solidFill>
                <a:latin typeface="Gotham Black" pitchFamily="50" charset="0"/>
              </a:rPr>
              <a:t>SAT PREP CLASSES!</a:t>
            </a:r>
            <a:endParaRPr lang="en-US" dirty="0">
              <a:solidFill>
                <a:schemeClr val="accent1">
                  <a:satMod val="150000"/>
                </a:schemeClr>
              </a:solidFill>
              <a:latin typeface="Gotham Black" pitchFamily="50" charset="0"/>
            </a:endParaRPr>
          </a:p>
        </p:txBody>
      </p:sp>
    </p:spTree>
    <p:extLst>
      <p:ext uri="{BB962C8B-B14F-4D97-AF65-F5344CB8AC3E}">
        <p14:creationId xmlns:p14="http://schemas.microsoft.com/office/powerpoint/2010/main" val="2574355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p:cTn id="7"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7">
                                            <p:txEl>
                                              <p:pRg st="1" end="1"/>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 calcmode="lin" valueType="num">
                                      <p:cBhvr>
                                        <p:cTn id="12"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7">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615287" y="1219200"/>
            <a:ext cx="777240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457200" indent="-457200" eaLnBrk="1" hangingPunct="1">
              <a:spcBef>
                <a:spcPct val="50000"/>
              </a:spcBef>
            </a:pPr>
            <a:r>
              <a:rPr lang="en-US" sz="4000" dirty="0" smtClean="0">
                <a:solidFill>
                  <a:srgbClr val="FFFF00"/>
                </a:solidFill>
                <a:effectLst>
                  <a:outerShdw blurRad="38100" dist="38100" dir="2700000" algn="tl">
                    <a:srgbClr val="000000">
                      <a:alpha val="43137"/>
                    </a:srgbClr>
                  </a:outerShdw>
                </a:effectLst>
                <a:latin typeface="Gotham Medium" pitchFamily="50" charset="0"/>
              </a:rPr>
              <a:t>CONTROL GROUP</a:t>
            </a:r>
            <a:endParaRPr lang="en-US" sz="4000" dirty="0" smtClean="0">
              <a:solidFill>
                <a:srgbClr val="FFFF00"/>
              </a:solidFill>
              <a:latin typeface="Gotham Medium" pitchFamily="50" charset="0"/>
            </a:endParaRPr>
          </a:p>
          <a:p>
            <a:pPr marL="457200" indent="-457200" eaLnBrk="1" hangingPunct="1">
              <a:spcBef>
                <a:spcPct val="50000"/>
              </a:spcBef>
            </a:pPr>
            <a:r>
              <a:rPr lang="en-US" sz="4000" dirty="0">
                <a:solidFill>
                  <a:schemeClr val="bg1"/>
                </a:solidFill>
                <a:latin typeface="Gotham Medium" pitchFamily="50" charset="0"/>
              </a:rPr>
              <a:t>	</a:t>
            </a:r>
            <a:r>
              <a:rPr lang="en-US" sz="4000" dirty="0" smtClean="0">
                <a:solidFill>
                  <a:schemeClr val="bg1"/>
                </a:solidFill>
                <a:latin typeface="Gotham Medium" pitchFamily="50" charset="0"/>
              </a:rPr>
              <a:t>a </a:t>
            </a:r>
            <a:r>
              <a:rPr lang="en-US" sz="4000" dirty="0">
                <a:solidFill>
                  <a:schemeClr val="bg1"/>
                </a:solidFill>
                <a:latin typeface="Gotham Medium" pitchFamily="50" charset="0"/>
              </a:rPr>
              <a:t>group that is </a:t>
            </a:r>
            <a:r>
              <a:rPr lang="en-US" sz="4000" dirty="0" smtClean="0">
                <a:solidFill>
                  <a:schemeClr val="bg1"/>
                </a:solidFill>
                <a:latin typeface="Gotham Medium" pitchFamily="50" charset="0"/>
              </a:rPr>
              <a:t>used </a:t>
            </a:r>
            <a:r>
              <a:rPr lang="en-US" sz="4000" dirty="0">
                <a:solidFill>
                  <a:schemeClr val="bg1"/>
                </a:solidFill>
                <a:latin typeface="Gotham Medium" pitchFamily="50" charset="0"/>
              </a:rPr>
              <a:t>to compare the factor against; can be a placebo or the “old” or current item</a:t>
            </a:r>
          </a:p>
        </p:txBody>
      </p:sp>
    </p:spTree>
    <p:extLst>
      <p:ext uri="{BB962C8B-B14F-4D97-AF65-F5344CB8AC3E}">
        <p14:creationId xmlns:p14="http://schemas.microsoft.com/office/powerpoint/2010/main" val="19551303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Content Placeholder 3"/>
          <p:cNvSpPr>
            <a:spLocks noGrp="1"/>
          </p:cNvSpPr>
          <p:nvPr>
            <p:ph idx="1"/>
          </p:nvPr>
        </p:nvSpPr>
        <p:spPr>
          <a:xfrm>
            <a:off x="5316" y="2667000"/>
            <a:ext cx="2743200" cy="1676400"/>
          </a:xfrm>
        </p:spPr>
        <p:txBody>
          <a:bodyPr>
            <a:normAutofit/>
          </a:bodyPr>
          <a:lstStyle/>
          <a:p>
            <a:pPr marL="119062" indent="0">
              <a:buNone/>
            </a:pPr>
            <a:r>
              <a:rPr lang="en-US" sz="2400" dirty="0" smtClean="0">
                <a:latin typeface="Gotham Medium" pitchFamily="50" charset="0"/>
              </a:rPr>
              <a:t>Group of 20 students</a:t>
            </a:r>
            <a:endParaRPr lang="en-US" sz="2400" dirty="0">
              <a:latin typeface="Gotham Medium" pitchFamily="50" charset="0"/>
            </a:endParaRPr>
          </a:p>
        </p:txBody>
      </p:sp>
      <p:sp>
        <p:nvSpPr>
          <p:cNvPr id="7" name="Content Placeholder 3"/>
          <p:cNvSpPr txBox="1">
            <a:spLocks/>
          </p:cNvSpPr>
          <p:nvPr/>
        </p:nvSpPr>
        <p:spPr bwMode="auto">
          <a:xfrm>
            <a:off x="4876800" y="2438400"/>
            <a:ext cx="3886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Font typeface="Wingdings 2" pitchFamily="18" charset="2"/>
              <a:buNone/>
            </a:pPr>
            <a:r>
              <a:rPr lang="en-US" sz="2400" dirty="0" smtClean="0">
                <a:latin typeface="Gotham Medium" pitchFamily="50" charset="0"/>
              </a:rPr>
              <a:t>Group A scored WAYYY higher!!!</a:t>
            </a:r>
          </a:p>
          <a:p>
            <a:pPr marL="119062" indent="0">
              <a:buFont typeface="Wingdings 2" pitchFamily="18" charset="2"/>
              <a:buNone/>
            </a:pPr>
            <a:r>
              <a:rPr lang="en-US" b="1" dirty="0" smtClean="0">
                <a:solidFill>
                  <a:schemeClr val="accent4">
                    <a:lumMod val="75000"/>
                  </a:schemeClr>
                </a:solidFill>
                <a:effectLst>
                  <a:outerShdw blurRad="38100" dist="38100" dir="2700000" algn="tl">
                    <a:srgbClr val="000000">
                      <a:alpha val="43137"/>
                    </a:srgbClr>
                  </a:outerShdw>
                </a:effectLst>
                <a:latin typeface="Gotham Medium" pitchFamily="50" charset="0"/>
              </a:rPr>
              <a:t>IT WORKED!!!</a:t>
            </a:r>
            <a:endParaRPr lang="en-US" b="1" dirty="0">
              <a:solidFill>
                <a:schemeClr val="accent4">
                  <a:lumMod val="75000"/>
                </a:schemeClr>
              </a:solidFill>
              <a:effectLst>
                <a:outerShdw blurRad="38100" dist="38100" dir="2700000" algn="tl">
                  <a:srgbClr val="000000">
                    <a:alpha val="43137"/>
                  </a:srgbClr>
                </a:outerShdw>
              </a:effectLst>
              <a:latin typeface="Gotham Medium" pitchFamily="50" charset="0"/>
            </a:endParaRPr>
          </a:p>
        </p:txBody>
      </p:sp>
      <p:grpSp>
        <p:nvGrpSpPr>
          <p:cNvPr id="10" name="Group 9"/>
          <p:cNvGrpSpPr/>
          <p:nvPr/>
        </p:nvGrpSpPr>
        <p:grpSpPr>
          <a:xfrm>
            <a:off x="1676400" y="914400"/>
            <a:ext cx="4572000" cy="1676400"/>
            <a:chOff x="1676400" y="1219200"/>
            <a:chExt cx="4572000" cy="1676400"/>
          </a:xfrm>
        </p:grpSpPr>
        <p:sp>
          <p:nvSpPr>
            <p:cNvPr id="6" name="Content Placeholder 3"/>
            <p:cNvSpPr txBox="1">
              <a:spLocks/>
            </p:cNvSpPr>
            <p:nvPr/>
          </p:nvSpPr>
          <p:spPr bwMode="auto">
            <a:xfrm>
              <a:off x="2438400" y="1219200"/>
              <a:ext cx="3124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Font typeface="Wingdings 2" pitchFamily="18" charset="2"/>
                <a:buNone/>
              </a:pPr>
              <a:r>
                <a:rPr lang="en-US" sz="2000" dirty="0" smtClean="0">
                  <a:solidFill>
                    <a:srgbClr val="0000FF"/>
                  </a:solidFill>
                  <a:latin typeface="Gotham Black" pitchFamily="50" charset="0"/>
                </a:rPr>
                <a:t>GROUP A:</a:t>
              </a:r>
            </a:p>
            <a:p>
              <a:pPr marL="119062" indent="0">
                <a:buFont typeface="Wingdings 2" pitchFamily="18" charset="2"/>
                <a:buNone/>
              </a:pPr>
              <a:r>
                <a:rPr lang="en-US" sz="2000" dirty="0" smtClean="0">
                  <a:latin typeface="Gotham Medium" pitchFamily="50" charset="0"/>
                </a:rPr>
                <a:t>These 10 kids </a:t>
              </a:r>
              <a:r>
                <a:rPr lang="en-US" sz="2000" dirty="0" smtClean="0">
                  <a:solidFill>
                    <a:srgbClr val="0000FF"/>
                  </a:solidFill>
                  <a:latin typeface="Gotham Medium" pitchFamily="50" charset="0"/>
                </a:rPr>
                <a:t>CARE about their grades</a:t>
              </a:r>
              <a:r>
                <a:rPr lang="en-US" sz="2000" dirty="0" smtClean="0">
                  <a:latin typeface="Gotham Medium" pitchFamily="50" charset="0"/>
                </a:rPr>
                <a:t>… and choose to take this SAT class…</a:t>
              </a:r>
              <a:endParaRPr lang="en-US" sz="2000" dirty="0">
                <a:latin typeface="Gotham Medium" pitchFamily="50" charset="0"/>
              </a:endParaRPr>
            </a:p>
          </p:txBody>
        </p:sp>
        <p:cxnSp>
          <p:nvCxnSpPr>
            <p:cNvPr id="9" name="Straight Arrow Connector 8"/>
            <p:cNvCxnSpPr/>
            <p:nvPr/>
          </p:nvCxnSpPr>
          <p:spPr>
            <a:xfrm flipV="1">
              <a:off x="1676400" y="2133600"/>
              <a:ext cx="838200" cy="762000"/>
            </a:xfrm>
            <a:prstGeom prst="straightConnector1">
              <a:avLst/>
            </a:prstGeom>
            <a:ln w="1016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410200" y="1905000"/>
              <a:ext cx="838200" cy="814277"/>
            </a:xfrm>
            <a:prstGeom prst="straightConnector1">
              <a:avLst/>
            </a:prstGeom>
            <a:ln w="1016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5" name="Group 14"/>
          <p:cNvGrpSpPr/>
          <p:nvPr/>
        </p:nvGrpSpPr>
        <p:grpSpPr>
          <a:xfrm>
            <a:off x="1676400" y="3505200"/>
            <a:ext cx="4572000" cy="1524000"/>
            <a:chOff x="1676400" y="3810000"/>
            <a:chExt cx="4572000" cy="1524000"/>
          </a:xfrm>
        </p:grpSpPr>
        <p:cxnSp>
          <p:nvCxnSpPr>
            <p:cNvPr id="8" name="Straight Arrow Connector 7"/>
            <p:cNvCxnSpPr/>
            <p:nvPr/>
          </p:nvCxnSpPr>
          <p:spPr>
            <a:xfrm>
              <a:off x="1676400" y="3810000"/>
              <a:ext cx="838200" cy="914400"/>
            </a:xfrm>
            <a:prstGeom prst="straightConnector1">
              <a:avLst/>
            </a:prstGeom>
            <a:ln w="1016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1" name="Content Placeholder 3"/>
            <p:cNvSpPr txBox="1">
              <a:spLocks/>
            </p:cNvSpPr>
            <p:nvPr/>
          </p:nvSpPr>
          <p:spPr bwMode="auto">
            <a:xfrm>
              <a:off x="2514600" y="4114800"/>
              <a:ext cx="2971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Font typeface="Wingdings 2" pitchFamily="18" charset="2"/>
                <a:buNone/>
              </a:pPr>
              <a:r>
                <a:rPr lang="en-US" sz="2000" dirty="0" smtClean="0">
                  <a:solidFill>
                    <a:srgbClr val="FF3300"/>
                  </a:solidFill>
                  <a:latin typeface="Gotham Black" pitchFamily="50" charset="0"/>
                </a:rPr>
                <a:t>GROUP B:</a:t>
              </a:r>
            </a:p>
            <a:p>
              <a:pPr marL="119062" indent="0">
                <a:buFont typeface="Wingdings 2" pitchFamily="18" charset="2"/>
                <a:buNone/>
              </a:pPr>
              <a:r>
                <a:rPr lang="en-US" sz="2000" dirty="0" smtClean="0">
                  <a:latin typeface="Gotham Medium" pitchFamily="50" charset="0"/>
                </a:rPr>
                <a:t>These 10 kids </a:t>
              </a:r>
              <a:r>
                <a:rPr lang="en-US" sz="2000" dirty="0" smtClean="0">
                  <a:solidFill>
                    <a:srgbClr val="FF3300"/>
                  </a:solidFill>
                  <a:latin typeface="Gotham Medium" pitchFamily="50" charset="0"/>
                </a:rPr>
                <a:t>DON’T CARE about their grades</a:t>
              </a:r>
              <a:r>
                <a:rPr lang="en-US" sz="2000" dirty="0" smtClean="0">
                  <a:latin typeface="Gotham Medium" pitchFamily="50" charset="0"/>
                </a:rPr>
                <a:t>… and DON’T take this SAT class…</a:t>
              </a:r>
              <a:endParaRPr lang="en-US" sz="2000" dirty="0">
                <a:latin typeface="Gotham Medium" pitchFamily="50" charset="0"/>
              </a:endParaRPr>
            </a:p>
          </p:txBody>
        </p:sp>
        <p:cxnSp>
          <p:nvCxnSpPr>
            <p:cNvPr id="14" name="Straight Arrow Connector 13"/>
            <p:cNvCxnSpPr/>
            <p:nvPr/>
          </p:nvCxnSpPr>
          <p:spPr>
            <a:xfrm flipV="1">
              <a:off x="5410200" y="4114800"/>
              <a:ext cx="838200" cy="838200"/>
            </a:xfrm>
            <a:prstGeom prst="straightConnector1">
              <a:avLst/>
            </a:prstGeom>
            <a:ln w="1016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grpSp>
      <p:sp>
        <p:nvSpPr>
          <p:cNvPr id="12" name="Title 1"/>
          <p:cNvSpPr>
            <a:spLocks noGrp="1"/>
          </p:cNvSpPr>
          <p:nvPr>
            <p:ph type="title"/>
          </p:nvPr>
        </p:nvSpPr>
        <p:spPr>
          <a:xfrm>
            <a:off x="76200" y="46038"/>
            <a:ext cx="8229600" cy="868362"/>
          </a:xfrm>
        </p:spPr>
        <p:txBody>
          <a:bodyPr/>
          <a:lstStyle/>
          <a:p>
            <a:pPr algn="l" eaLnBrk="1" fontAlgn="auto" hangingPunct="1">
              <a:spcAft>
                <a:spcPts val="0"/>
              </a:spcAft>
              <a:defRPr/>
            </a:pPr>
            <a:r>
              <a:rPr lang="en-US" dirty="0" smtClean="0">
                <a:solidFill>
                  <a:schemeClr val="accent1">
                    <a:satMod val="150000"/>
                  </a:schemeClr>
                </a:solidFill>
                <a:latin typeface="Gotham Black" pitchFamily="50" charset="0"/>
              </a:rPr>
              <a:t>SAT PREP CLASSES!</a:t>
            </a:r>
            <a:endParaRPr lang="en-US" dirty="0">
              <a:solidFill>
                <a:schemeClr val="accent1">
                  <a:satMod val="150000"/>
                </a:schemeClr>
              </a:solidFill>
              <a:latin typeface="Gotham Black" pitchFamily="50" charset="0"/>
            </a:endParaRPr>
          </a:p>
        </p:txBody>
      </p:sp>
    </p:spTree>
    <p:extLst>
      <p:ext uri="{BB962C8B-B14F-4D97-AF65-F5344CB8AC3E}">
        <p14:creationId xmlns:p14="http://schemas.microsoft.com/office/powerpoint/2010/main" val="2214061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tx2">
                <a:lumMod val="50000"/>
              </a:schemeClr>
            </a:gs>
            <a:gs pos="100000">
              <a:schemeClr val="tx2">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04800"/>
            <a:ext cx="8991600" cy="5562600"/>
          </a:xfrm>
        </p:spPr>
        <p:txBody>
          <a:bodyPr>
            <a:normAutofit/>
          </a:bodyPr>
          <a:lstStyle/>
          <a:p>
            <a:pPr eaLnBrk="1" hangingPunct="1"/>
            <a:r>
              <a:rPr lang="en-US" b="1" dirty="0" smtClean="0">
                <a:solidFill>
                  <a:srgbClr val="FFFF00"/>
                </a:solidFill>
              </a:rPr>
              <a:t>observational study  </a:t>
            </a:r>
            <a:endParaRPr lang="en-US" b="1" dirty="0">
              <a:solidFill>
                <a:srgbClr val="FFFF00"/>
              </a:solidFill>
            </a:endParaRPr>
          </a:p>
          <a:p>
            <a:pPr lvl="1" eaLnBrk="1" hangingPunct="1"/>
            <a:r>
              <a:rPr lang="en-US" b="1" dirty="0" smtClean="0">
                <a:solidFill>
                  <a:schemeClr val="bg1"/>
                </a:solidFill>
              </a:rPr>
              <a:t>no treatment </a:t>
            </a:r>
            <a:r>
              <a:rPr lang="en-US" dirty="0" smtClean="0">
                <a:solidFill>
                  <a:schemeClr val="bg1"/>
                </a:solidFill>
              </a:rPr>
              <a:t>is assigned – </a:t>
            </a:r>
            <a:r>
              <a:rPr lang="en-US" dirty="0" smtClean="0">
                <a:solidFill>
                  <a:srgbClr val="FFFF00"/>
                </a:solidFill>
                <a:latin typeface="Creepy" pitchFamily="82" charset="0"/>
              </a:rPr>
              <a:t>SELF SELECTION</a:t>
            </a:r>
          </a:p>
          <a:p>
            <a:pPr lvl="1" eaLnBrk="1" hangingPunct="1"/>
            <a:r>
              <a:rPr lang="en-US" dirty="0" smtClean="0">
                <a:solidFill>
                  <a:schemeClr val="bg1"/>
                </a:solidFill>
              </a:rPr>
              <a:t>merely </a:t>
            </a:r>
            <a:r>
              <a:rPr lang="en-US" dirty="0" smtClean="0">
                <a:solidFill>
                  <a:schemeClr val="accent5">
                    <a:lumMod val="40000"/>
                    <a:lumOff val="60000"/>
                  </a:schemeClr>
                </a:solidFill>
              </a:rPr>
              <a:t>observe</a:t>
            </a:r>
            <a:r>
              <a:rPr lang="en-US" dirty="0" smtClean="0">
                <a:solidFill>
                  <a:schemeClr val="bg1"/>
                </a:solidFill>
              </a:rPr>
              <a:t> a characteristic</a:t>
            </a:r>
          </a:p>
          <a:p>
            <a:pPr lvl="1" eaLnBrk="1" hangingPunct="1"/>
            <a:r>
              <a:rPr lang="en-US" b="1" dirty="0" smtClean="0">
                <a:solidFill>
                  <a:schemeClr val="accent5">
                    <a:lumMod val="40000"/>
                    <a:lumOff val="60000"/>
                  </a:schemeClr>
                </a:solidFill>
              </a:rPr>
              <a:t>Prospective</a:t>
            </a:r>
            <a:r>
              <a:rPr lang="en-US" dirty="0" smtClean="0">
                <a:solidFill>
                  <a:schemeClr val="bg1"/>
                </a:solidFill>
              </a:rPr>
              <a:t> vs. </a:t>
            </a:r>
            <a:r>
              <a:rPr lang="en-US" b="1" dirty="0" smtClean="0">
                <a:solidFill>
                  <a:schemeClr val="accent5">
                    <a:lumMod val="40000"/>
                    <a:lumOff val="60000"/>
                  </a:schemeClr>
                </a:solidFill>
              </a:rPr>
              <a:t>Retrospective</a:t>
            </a:r>
          </a:p>
          <a:p>
            <a:pPr lvl="2" eaLnBrk="1" hangingPunct="1"/>
            <a:r>
              <a:rPr lang="en-US" b="1" dirty="0" smtClean="0">
                <a:solidFill>
                  <a:schemeClr val="accent5">
                    <a:lumMod val="40000"/>
                    <a:lumOff val="60000"/>
                  </a:schemeClr>
                </a:solidFill>
              </a:rPr>
              <a:t>Prospective: </a:t>
            </a:r>
            <a:r>
              <a:rPr lang="en-US" b="1" dirty="0" smtClean="0">
                <a:solidFill>
                  <a:srgbClr val="FFFFFF"/>
                </a:solidFill>
              </a:rPr>
              <a:t>Pick subjects, then follow them for some time</a:t>
            </a:r>
          </a:p>
          <a:p>
            <a:pPr lvl="2" eaLnBrk="1" hangingPunct="1"/>
            <a:r>
              <a:rPr lang="en-US" b="1" dirty="0" smtClean="0">
                <a:solidFill>
                  <a:schemeClr val="accent5">
                    <a:lumMod val="40000"/>
                    <a:lumOff val="60000"/>
                  </a:schemeClr>
                </a:solidFill>
              </a:rPr>
              <a:t>Retrospective: </a:t>
            </a:r>
            <a:r>
              <a:rPr lang="en-US" b="1" dirty="0" smtClean="0">
                <a:solidFill>
                  <a:srgbClr val="FFFFFF"/>
                </a:solidFill>
              </a:rPr>
              <a:t>Pick subjects, then look up their past records</a:t>
            </a:r>
            <a:r>
              <a:rPr lang="en-US" dirty="0" smtClean="0">
                <a:solidFill>
                  <a:schemeClr val="bg1"/>
                </a:solidFill>
              </a:rPr>
              <a:t/>
            </a:r>
            <a:br>
              <a:rPr lang="en-US" dirty="0" smtClean="0">
                <a:solidFill>
                  <a:schemeClr val="bg1"/>
                </a:solidFill>
              </a:rPr>
            </a:br>
            <a:endParaRPr lang="en-US" dirty="0" smtClean="0">
              <a:solidFill>
                <a:schemeClr val="bg1"/>
              </a:solidFill>
            </a:endParaRPr>
          </a:p>
          <a:p>
            <a:pPr eaLnBrk="1" hangingPunct="1"/>
            <a:r>
              <a:rPr lang="en-US" b="1" dirty="0" smtClean="0">
                <a:solidFill>
                  <a:srgbClr val="FFFF00"/>
                </a:solidFill>
              </a:rPr>
              <a:t>experimental study</a:t>
            </a:r>
          </a:p>
          <a:p>
            <a:pPr lvl="1" eaLnBrk="1" hangingPunct="1"/>
            <a:r>
              <a:rPr lang="en-US" dirty="0" smtClean="0">
                <a:solidFill>
                  <a:schemeClr val="bg1"/>
                </a:solidFill>
              </a:rPr>
              <a:t>a </a:t>
            </a:r>
            <a:r>
              <a:rPr lang="en-US" b="1" dirty="0" smtClean="0">
                <a:solidFill>
                  <a:schemeClr val="accent5">
                    <a:lumMod val="40000"/>
                    <a:lumOff val="60000"/>
                  </a:schemeClr>
                </a:solidFill>
              </a:rPr>
              <a:t>treatment</a:t>
            </a:r>
            <a:r>
              <a:rPr lang="en-US" dirty="0" smtClean="0">
                <a:solidFill>
                  <a:schemeClr val="accent5">
                    <a:lumMod val="40000"/>
                    <a:lumOff val="60000"/>
                  </a:schemeClr>
                </a:solidFill>
              </a:rPr>
              <a:t> </a:t>
            </a:r>
            <a:r>
              <a:rPr lang="en-US" dirty="0" smtClean="0">
                <a:solidFill>
                  <a:schemeClr val="bg1"/>
                </a:solidFill>
              </a:rPr>
              <a:t>is </a:t>
            </a:r>
            <a:r>
              <a:rPr lang="en-US" u="sng" dirty="0" smtClean="0">
                <a:solidFill>
                  <a:schemeClr val="bg1"/>
                </a:solidFill>
              </a:rPr>
              <a:t>assigned</a:t>
            </a:r>
            <a:r>
              <a:rPr lang="en-US" dirty="0" smtClean="0">
                <a:solidFill>
                  <a:schemeClr val="bg1"/>
                </a:solidFill>
              </a:rPr>
              <a:t> (hopefully </a:t>
            </a:r>
            <a:r>
              <a:rPr lang="en-US" dirty="0" smtClean="0">
                <a:solidFill>
                  <a:srgbClr val="FFFF00"/>
                </a:solidFill>
                <a:latin typeface="Creepy" pitchFamily="82" charset="0"/>
              </a:rPr>
              <a:t>RANDOMLY</a:t>
            </a:r>
            <a:r>
              <a:rPr lang="en-US" dirty="0" smtClean="0">
                <a:solidFill>
                  <a:schemeClr val="bg1"/>
                </a:solidFill>
              </a:rPr>
              <a:t>)</a:t>
            </a:r>
          </a:p>
          <a:p>
            <a:pPr lvl="1" eaLnBrk="1" hangingPunct="1"/>
            <a:r>
              <a:rPr lang="en-US" dirty="0" smtClean="0">
                <a:solidFill>
                  <a:schemeClr val="bg1"/>
                </a:solidFill>
              </a:rPr>
              <a:t>observe the response and measure its effect </a:t>
            </a:r>
          </a:p>
        </p:txBody>
      </p:sp>
      <p:sp>
        <p:nvSpPr>
          <p:cNvPr id="5" name="TextBox 4"/>
          <p:cNvSpPr txBox="1"/>
          <p:nvPr/>
        </p:nvSpPr>
        <p:spPr>
          <a:xfrm>
            <a:off x="3025658" y="11668"/>
            <a:ext cx="6118342" cy="461665"/>
          </a:xfrm>
          <a:prstGeom prst="rect">
            <a:avLst/>
          </a:prstGeom>
          <a:noFill/>
        </p:spPr>
        <p:txBody>
          <a:bodyPr wrap="none" rtlCol="0">
            <a:spAutoFit/>
          </a:bodyPr>
          <a:lstStyle/>
          <a:p>
            <a:pPr algn="r"/>
            <a:r>
              <a:rPr lang="en-US" sz="2400" dirty="0" smtClean="0">
                <a:solidFill>
                  <a:srgbClr val="5A6378">
                    <a:lumMod val="60000"/>
                    <a:lumOff val="40000"/>
                  </a:srgbClr>
                </a:solidFill>
                <a:latin typeface="Gotham Medium" pitchFamily="50" charset="0"/>
              </a:rPr>
              <a:t>OBSERVATIONAL VS. EXPERIMENTAL</a:t>
            </a:r>
            <a:endParaRPr lang="en-US" sz="2400" dirty="0">
              <a:solidFill>
                <a:srgbClr val="5A6378">
                  <a:lumMod val="60000"/>
                  <a:lumOff val="40000"/>
                </a:srgbClr>
              </a:solidFill>
              <a:latin typeface="Gotham Medium" pitchFamily="50" charset="0"/>
            </a:endParaRPr>
          </a:p>
        </p:txBody>
      </p:sp>
    </p:spTree>
    <p:extLst>
      <p:ext uri="{BB962C8B-B14F-4D97-AF65-F5344CB8AC3E}">
        <p14:creationId xmlns:p14="http://schemas.microsoft.com/office/powerpoint/2010/main" val="2029319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left)">
                                      <p:cBhvr>
                                        <p:cTn id="29" dur="500"/>
                                        <p:tgtEl>
                                          <p:spTgt spid="3">
                                            <p:txEl>
                                              <p:pRg st="6" end="6"/>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left)">
                                      <p:cBhvr>
                                        <p:cTn id="32" dur="500"/>
                                        <p:tgtEl>
                                          <p:spTgt spid="3">
                                            <p:txEl>
                                              <p:pRg st="7" end="7"/>
                                            </p:txEl>
                                          </p:spTgt>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wipe(left)">
                                      <p:cBhvr>
                                        <p:cTn id="3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0"/>
              </a:schemeClr>
            </a:gs>
            <a:gs pos="100000">
              <a:schemeClr val="accent6">
                <a:lumMod val="75000"/>
              </a:schemeClr>
            </a:gs>
          </a:gsLst>
          <a:path path="circle">
            <a:fillToRect r="100000" b="100000"/>
          </a:path>
        </a:gradFill>
        <a:effectLst/>
      </p:bgPr>
    </p:bg>
    <p:spTree>
      <p:nvGrpSpPr>
        <p:cNvPr id="1" name=""/>
        <p:cNvGrpSpPr/>
        <p:nvPr/>
      </p:nvGrpSpPr>
      <p:grpSpPr>
        <a:xfrm>
          <a:off x="0" y="0"/>
          <a:ext cx="0" cy="0"/>
          <a:chOff x="0" y="0"/>
          <a:chExt cx="0" cy="0"/>
        </a:xfrm>
      </p:grpSpPr>
      <p:sp>
        <p:nvSpPr>
          <p:cNvPr id="2" name="TextBox 1"/>
          <p:cNvSpPr txBox="1"/>
          <p:nvPr/>
        </p:nvSpPr>
        <p:spPr>
          <a:xfrm>
            <a:off x="228599" y="152400"/>
            <a:ext cx="8018207" cy="4154984"/>
          </a:xfrm>
          <a:prstGeom prst="rect">
            <a:avLst/>
          </a:prstGeom>
          <a:noFill/>
        </p:spPr>
        <p:txBody>
          <a:bodyPr wrap="square" rtlCol="0">
            <a:spAutoFit/>
          </a:bodyPr>
          <a:lstStyle/>
          <a:p>
            <a:r>
              <a:rPr lang="en-US" sz="4000" dirty="0" smtClean="0">
                <a:solidFill>
                  <a:srgbClr val="FFFF00"/>
                </a:solidFill>
                <a:effectLst>
                  <a:outerShdw blurRad="38100" dist="38100" dir="2700000" algn="tl">
                    <a:srgbClr val="000000">
                      <a:alpha val="43137"/>
                    </a:srgbClr>
                  </a:outerShdw>
                </a:effectLst>
                <a:latin typeface="Gotham Medium" pitchFamily="50" charset="0"/>
              </a:rPr>
              <a:t>CONFOUNDING</a:t>
            </a:r>
            <a:endParaRPr lang="en-US" sz="2000" i="1" dirty="0" smtClean="0">
              <a:solidFill>
                <a:prstClr val="white"/>
              </a:solidFill>
              <a:effectLst>
                <a:outerShdw blurRad="38100" dist="38100" dir="2700000" algn="tl">
                  <a:srgbClr val="000000">
                    <a:alpha val="43137"/>
                  </a:srgbClr>
                </a:outerShdw>
              </a:effectLst>
              <a:latin typeface="Gotham Medium" pitchFamily="50" charset="0"/>
            </a:endParaRPr>
          </a:p>
          <a:p>
            <a:pPr marL="457200"/>
            <a:r>
              <a:rPr lang="en-US" sz="2800" dirty="0" smtClean="0">
                <a:solidFill>
                  <a:prstClr val="white"/>
                </a:solidFill>
                <a:effectLst>
                  <a:outerShdw blurRad="38100" dist="38100" dir="2700000" algn="tl">
                    <a:srgbClr val="000000">
                      <a:alpha val="43137"/>
                    </a:srgbClr>
                  </a:outerShdw>
                </a:effectLst>
                <a:latin typeface="Gotham Medium" pitchFamily="50" charset="0"/>
              </a:rPr>
              <a:t>Two variables are </a:t>
            </a:r>
            <a:r>
              <a:rPr lang="en-US" sz="2800" dirty="0" smtClean="0">
                <a:solidFill>
                  <a:srgbClr val="FFFF00"/>
                </a:solidFill>
                <a:effectLst>
                  <a:outerShdw blurRad="38100" dist="38100" dir="2700000" algn="tl">
                    <a:srgbClr val="000000">
                      <a:alpha val="43137"/>
                    </a:srgbClr>
                  </a:outerShdw>
                </a:effectLst>
                <a:latin typeface="Gotham Medium" pitchFamily="50" charset="0"/>
              </a:rPr>
              <a:t>confounded </a:t>
            </a:r>
            <a:r>
              <a:rPr lang="en-US" sz="2800" dirty="0" smtClean="0">
                <a:solidFill>
                  <a:prstClr val="white"/>
                </a:solidFill>
                <a:effectLst>
                  <a:outerShdw blurRad="38100" dist="38100" dir="2700000" algn="tl">
                    <a:srgbClr val="000000">
                      <a:alpha val="43137"/>
                    </a:srgbClr>
                  </a:outerShdw>
                </a:effectLst>
                <a:latin typeface="Gotham Medium" pitchFamily="50" charset="0"/>
              </a:rPr>
              <a:t>when they BOTH have an association with the response variable (and we cannot tell which is responsible for the effect).</a:t>
            </a:r>
          </a:p>
          <a:p>
            <a:pPr marL="457200"/>
            <a:r>
              <a:rPr lang="en-US" sz="2800" dirty="0" smtClean="0">
                <a:solidFill>
                  <a:prstClr val="white"/>
                </a:solidFill>
                <a:effectLst>
                  <a:outerShdw blurRad="38100" dist="38100" dir="2700000" algn="tl">
                    <a:srgbClr val="000000">
                      <a:alpha val="43137"/>
                    </a:srgbClr>
                  </a:outerShdw>
                </a:effectLst>
                <a:latin typeface="Gotham Medium" pitchFamily="50" charset="0"/>
              </a:rPr>
              <a:t/>
            </a:r>
            <a:br>
              <a:rPr lang="en-US" sz="2800" dirty="0" smtClean="0">
                <a:solidFill>
                  <a:prstClr val="white"/>
                </a:solidFill>
                <a:effectLst>
                  <a:outerShdw blurRad="38100" dist="38100" dir="2700000" algn="tl">
                    <a:srgbClr val="000000">
                      <a:alpha val="43137"/>
                    </a:srgbClr>
                  </a:outerShdw>
                </a:effectLst>
                <a:latin typeface="Gotham Medium" pitchFamily="50" charset="0"/>
              </a:rPr>
            </a:br>
            <a:r>
              <a:rPr lang="en-US" sz="2800" dirty="0" smtClean="0">
                <a:solidFill>
                  <a:prstClr val="white"/>
                </a:solidFill>
                <a:effectLst>
                  <a:outerShdw blurRad="38100" dist="38100" dir="2700000" algn="tl">
                    <a:srgbClr val="000000">
                      <a:alpha val="43137"/>
                    </a:srgbClr>
                  </a:outerShdw>
                </a:effectLst>
                <a:latin typeface="Gotham Medium" pitchFamily="50" charset="0"/>
              </a:rPr>
              <a:t>A </a:t>
            </a:r>
            <a:r>
              <a:rPr lang="en-US" sz="2800" dirty="0" smtClean="0">
                <a:solidFill>
                  <a:srgbClr val="FFFF00"/>
                </a:solidFill>
                <a:effectLst>
                  <a:outerShdw blurRad="38100" dist="38100" dir="2700000" algn="tl">
                    <a:srgbClr val="000000">
                      <a:alpha val="43137"/>
                    </a:srgbClr>
                  </a:outerShdw>
                </a:effectLst>
                <a:latin typeface="Gotham Medium" pitchFamily="50" charset="0"/>
              </a:rPr>
              <a:t>confounding variable </a:t>
            </a:r>
            <a:r>
              <a:rPr lang="en-US" sz="2800" dirty="0" smtClean="0">
                <a:solidFill>
                  <a:prstClr val="white"/>
                </a:solidFill>
                <a:effectLst>
                  <a:outerShdw blurRad="38100" dist="38100" dir="2700000" algn="tl">
                    <a:srgbClr val="000000">
                      <a:alpha val="43137"/>
                    </a:srgbClr>
                  </a:outerShdw>
                </a:effectLst>
                <a:latin typeface="Gotham Medium" pitchFamily="50" charset="0"/>
              </a:rPr>
              <a:t>MUST be </a:t>
            </a:r>
            <a:r>
              <a:rPr lang="en-US" sz="2800" dirty="0" smtClean="0">
                <a:solidFill>
                  <a:srgbClr val="FFFF00"/>
                </a:solidFill>
                <a:effectLst>
                  <a:outerShdw blurRad="38100" dist="38100" dir="2700000" algn="tl">
                    <a:srgbClr val="000000">
                      <a:alpha val="43137"/>
                    </a:srgbClr>
                  </a:outerShdw>
                </a:effectLst>
                <a:latin typeface="Gotham Medium" pitchFamily="50" charset="0"/>
              </a:rPr>
              <a:t>linked to BOTH</a:t>
            </a:r>
            <a:r>
              <a:rPr lang="en-US" sz="2800" dirty="0" smtClean="0">
                <a:solidFill>
                  <a:prstClr val="white"/>
                </a:solidFill>
                <a:effectLst>
                  <a:outerShdw blurRad="38100" dist="38100" dir="2700000" algn="tl">
                    <a:srgbClr val="000000">
                      <a:alpha val="43137"/>
                    </a:srgbClr>
                  </a:outerShdw>
                </a:effectLst>
                <a:latin typeface="Gotham Medium" pitchFamily="50" charset="0"/>
              </a:rPr>
              <a:t> the </a:t>
            </a:r>
            <a:r>
              <a:rPr lang="en-US" sz="2800" dirty="0" smtClean="0">
                <a:solidFill>
                  <a:srgbClr val="FFFF00"/>
                </a:solidFill>
                <a:effectLst>
                  <a:outerShdw blurRad="38100" dist="38100" dir="2700000" algn="tl">
                    <a:srgbClr val="000000">
                      <a:alpha val="43137"/>
                    </a:srgbClr>
                  </a:outerShdw>
                </a:effectLst>
                <a:latin typeface="Gotham Medium" pitchFamily="50" charset="0"/>
              </a:rPr>
              <a:t>explanatory</a:t>
            </a:r>
            <a:r>
              <a:rPr lang="en-US" sz="2800" dirty="0" smtClean="0">
                <a:solidFill>
                  <a:prstClr val="white"/>
                </a:solidFill>
                <a:effectLst>
                  <a:outerShdw blurRad="38100" dist="38100" dir="2700000" algn="tl">
                    <a:srgbClr val="000000">
                      <a:alpha val="43137"/>
                    </a:srgbClr>
                  </a:outerShdw>
                </a:effectLst>
                <a:latin typeface="Gotham Medium" pitchFamily="50" charset="0"/>
              </a:rPr>
              <a:t> and </a:t>
            </a:r>
            <a:r>
              <a:rPr lang="en-US" sz="2800" dirty="0" smtClean="0">
                <a:solidFill>
                  <a:srgbClr val="FFFF00"/>
                </a:solidFill>
                <a:effectLst>
                  <a:outerShdw blurRad="38100" dist="38100" dir="2700000" algn="tl">
                    <a:srgbClr val="000000">
                      <a:alpha val="43137"/>
                    </a:srgbClr>
                  </a:outerShdw>
                </a:effectLst>
                <a:latin typeface="Gotham Medium" pitchFamily="50" charset="0"/>
              </a:rPr>
              <a:t>response</a:t>
            </a:r>
            <a:r>
              <a:rPr lang="en-US" sz="2800" dirty="0" smtClean="0">
                <a:solidFill>
                  <a:prstClr val="white"/>
                </a:solidFill>
                <a:effectLst>
                  <a:outerShdw blurRad="38100" dist="38100" dir="2700000" algn="tl">
                    <a:srgbClr val="000000">
                      <a:alpha val="43137"/>
                    </a:srgbClr>
                  </a:outerShdw>
                </a:effectLst>
                <a:latin typeface="Gotham Medium" pitchFamily="50" charset="0"/>
              </a:rPr>
              <a:t> variables.</a:t>
            </a:r>
          </a:p>
        </p:txBody>
      </p:sp>
      <p:sp>
        <p:nvSpPr>
          <p:cNvPr id="3" name="TextBox 2"/>
          <p:cNvSpPr txBox="1"/>
          <p:nvPr/>
        </p:nvSpPr>
        <p:spPr>
          <a:xfrm>
            <a:off x="228600" y="4419600"/>
            <a:ext cx="8018207" cy="2000548"/>
          </a:xfrm>
          <a:prstGeom prst="rect">
            <a:avLst/>
          </a:prstGeom>
          <a:noFill/>
        </p:spPr>
        <p:txBody>
          <a:bodyPr wrap="square" rtlCol="0">
            <a:spAutoFit/>
          </a:bodyPr>
          <a:lstStyle/>
          <a:p>
            <a:r>
              <a:rPr lang="en-US" sz="4000" dirty="0" smtClean="0">
                <a:solidFill>
                  <a:srgbClr val="FFFF00"/>
                </a:solidFill>
                <a:effectLst>
                  <a:outerShdw blurRad="38100" dist="38100" dir="2700000" algn="tl">
                    <a:srgbClr val="000000">
                      <a:alpha val="43137"/>
                    </a:srgbClr>
                  </a:outerShdw>
                </a:effectLst>
                <a:latin typeface="Gotham Medium" pitchFamily="50" charset="0"/>
              </a:rPr>
              <a:t>LURKING VARIABLE</a:t>
            </a:r>
            <a:endParaRPr lang="en-US" sz="2000" i="1" dirty="0" smtClean="0">
              <a:solidFill>
                <a:prstClr val="white"/>
              </a:solidFill>
              <a:effectLst>
                <a:outerShdw blurRad="38100" dist="38100" dir="2700000" algn="tl">
                  <a:srgbClr val="000000">
                    <a:alpha val="43137"/>
                  </a:srgbClr>
                </a:outerShdw>
              </a:effectLst>
              <a:latin typeface="Gotham Medium" pitchFamily="50" charset="0"/>
            </a:endParaRPr>
          </a:p>
          <a:p>
            <a:pPr marL="457200"/>
            <a:r>
              <a:rPr lang="en-US" sz="2800" dirty="0" smtClean="0">
                <a:solidFill>
                  <a:prstClr val="white"/>
                </a:solidFill>
                <a:effectLst>
                  <a:outerShdw blurRad="38100" dist="38100" dir="2700000" algn="tl">
                    <a:srgbClr val="000000">
                      <a:alpha val="43137"/>
                    </a:srgbClr>
                  </a:outerShdw>
                </a:effectLst>
                <a:latin typeface="Gotham Medium" pitchFamily="50" charset="0"/>
              </a:rPr>
              <a:t>Something we didn’t think about that has an important effect on the response variable.</a:t>
            </a:r>
          </a:p>
        </p:txBody>
      </p:sp>
    </p:spTree>
    <p:custDataLst>
      <p:tags r:id="rId1"/>
    </p:custDataLst>
    <p:extLst>
      <p:ext uri="{BB962C8B-B14F-4D97-AF65-F5344CB8AC3E}">
        <p14:creationId xmlns:p14="http://schemas.microsoft.com/office/powerpoint/2010/main" val="3094042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122883" name="Rectangle 3"/>
          <p:cNvSpPr>
            <a:spLocks noGrp="1" noChangeArrowheads="1"/>
          </p:cNvSpPr>
          <p:nvPr>
            <p:ph idx="1"/>
          </p:nvPr>
        </p:nvSpPr>
        <p:spPr>
          <a:xfrm>
            <a:off x="152400" y="152400"/>
            <a:ext cx="8458200" cy="6172200"/>
          </a:xfrm>
        </p:spPr>
        <p:txBody>
          <a:bodyPr/>
          <a:lstStyle/>
          <a:p>
            <a:pPr eaLnBrk="1" hangingPunct="1">
              <a:buFontTx/>
              <a:buNone/>
            </a:pPr>
            <a:r>
              <a:rPr lang="en-US" sz="2800" b="1" dirty="0" smtClean="0">
                <a:effectLst>
                  <a:outerShdw blurRad="38100" dist="38100" dir="2700000" algn="tl">
                    <a:srgbClr val="000000">
                      <a:alpha val="43137"/>
                    </a:srgbClr>
                  </a:outerShdw>
                </a:effectLst>
                <a:latin typeface="Comic Sans MS" pitchFamily="66" charset="0"/>
              </a:rPr>
              <a:t>(an example of possible </a:t>
            </a:r>
            <a:r>
              <a:rPr lang="en-US" sz="2800" b="1" dirty="0" smtClean="0">
                <a:effectLst>
                  <a:outerShdw blurRad="38100" dist="38100" dir="2700000" algn="tl">
                    <a:srgbClr val="000000">
                      <a:alpha val="43137"/>
                    </a:srgbClr>
                  </a:outerShdw>
                </a:effectLst>
                <a:latin typeface="Creepy" pitchFamily="82" charset="0"/>
              </a:rPr>
              <a:t>CONFOUNDING</a:t>
            </a:r>
            <a:r>
              <a:rPr lang="en-US" sz="2800" b="1" dirty="0" smtClean="0">
                <a:effectLst>
                  <a:outerShdw blurRad="38100" dist="38100" dir="2700000" algn="tl">
                    <a:srgbClr val="000000">
                      <a:alpha val="43137"/>
                    </a:srgbClr>
                  </a:outerShdw>
                </a:effectLst>
                <a:latin typeface="Comic Sans MS" pitchFamily="66" charset="0"/>
              </a:rPr>
              <a:t>…)</a:t>
            </a:r>
          </a:p>
          <a:p>
            <a:pPr eaLnBrk="1" hangingPunct="1">
              <a:buFontTx/>
              <a:buNone/>
            </a:pPr>
            <a:r>
              <a:rPr lang="en-US" sz="2800" dirty="0" smtClean="0">
                <a:latin typeface="Comic Sans MS" pitchFamily="66" charset="0"/>
              </a:rPr>
              <a:t>	Professor at Cornell – effect of teaching style on student evaluations of the professor</a:t>
            </a:r>
          </a:p>
          <a:p>
            <a:pPr eaLnBrk="1" hangingPunct="1">
              <a:buFontTx/>
              <a:buNone/>
            </a:pPr>
            <a:r>
              <a:rPr lang="en-US" sz="2800" dirty="0" smtClean="0">
                <a:latin typeface="Comic Sans MS" pitchFamily="66" charset="0"/>
              </a:rPr>
              <a:t>   </a:t>
            </a:r>
          </a:p>
          <a:p>
            <a:pPr eaLnBrk="1" hangingPunct="1">
              <a:buFontTx/>
              <a:buNone/>
            </a:pPr>
            <a:r>
              <a:rPr lang="en-US" sz="2800" dirty="0" smtClean="0">
                <a:latin typeface="Comic Sans MS" pitchFamily="66" charset="0"/>
              </a:rPr>
              <a:t>Fall and Spring terms – total of 472 students Teaching identical except for style:</a:t>
            </a:r>
            <a:br>
              <a:rPr lang="en-US" sz="2800" dirty="0" smtClean="0">
                <a:latin typeface="Comic Sans MS" pitchFamily="66" charset="0"/>
              </a:rPr>
            </a:br>
            <a:r>
              <a:rPr lang="en-US" sz="3600" dirty="0" smtClean="0">
                <a:solidFill>
                  <a:schemeClr val="bg1">
                    <a:lumMod val="50000"/>
                  </a:schemeClr>
                </a:solidFill>
                <a:effectLst>
                  <a:outerShdw blurRad="38100" dist="38100" dir="2700000" algn="tl">
                    <a:srgbClr val="000000">
                      <a:alpha val="43137"/>
                    </a:srgbClr>
                  </a:outerShdw>
                </a:effectLst>
                <a:latin typeface="Creepy" pitchFamily="82" charset="0"/>
              </a:rPr>
              <a:t>subdued</a:t>
            </a:r>
            <a:r>
              <a:rPr lang="en-US" sz="2800" dirty="0" smtClean="0">
                <a:solidFill>
                  <a:schemeClr val="bg1">
                    <a:lumMod val="50000"/>
                  </a:schemeClr>
                </a:solidFill>
                <a:latin typeface="Comic Sans MS" pitchFamily="66" charset="0"/>
              </a:rPr>
              <a:t> </a:t>
            </a:r>
            <a:r>
              <a:rPr lang="en-US" sz="2800" dirty="0" smtClean="0">
                <a:latin typeface="Comic Sans MS" pitchFamily="66" charset="0"/>
              </a:rPr>
              <a:t>in fall…  </a:t>
            </a:r>
            <a:r>
              <a:rPr lang="en-US" sz="4000" b="1" dirty="0" smtClean="0">
                <a:solidFill>
                  <a:srgbClr val="00B050"/>
                </a:solidFill>
                <a:effectLst>
                  <a:outerShdw blurRad="38100" dist="38100" dir="2700000" algn="tl">
                    <a:srgbClr val="000000">
                      <a:alpha val="43137"/>
                    </a:srgbClr>
                  </a:outerShdw>
                </a:effectLst>
                <a:latin typeface="Comic Sans MS" pitchFamily="66" charset="0"/>
              </a:rPr>
              <a:t>enthusiastic</a:t>
            </a:r>
            <a:r>
              <a:rPr lang="en-US" sz="2800" b="1" dirty="0" smtClean="0">
                <a:solidFill>
                  <a:srgbClr val="00B050"/>
                </a:solidFill>
                <a:effectLst>
                  <a:outerShdw blurRad="38100" dist="38100" dir="2700000" algn="tl">
                    <a:srgbClr val="000000">
                      <a:alpha val="43137"/>
                    </a:srgbClr>
                  </a:outerShdw>
                </a:effectLst>
                <a:latin typeface="Comic Sans MS" pitchFamily="66" charset="0"/>
              </a:rPr>
              <a:t> </a:t>
            </a:r>
            <a:r>
              <a:rPr lang="en-US" sz="2800" dirty="0" smtClean="0">
                <a:latin typeface="Comic Sans MS" pitchFamily="66" charset="0"/>
              </a:rPr>
              <a:t>in spring!</a:t>
            </a:r>
          </a:p>
          <a:p>
            <a:pPr eaLnBrk="1" hangingPunct="1">
              <a:buFontTx/>
              <a:buNone/>
            </a:pPr>
            <a:r>
              <a:rPr lang="en-US" sz="2800" dirty="0" smtClean="0">
                <a:latin typeface="Comic Sans MS" pitchFamily="66" charset="0"/>
              </a:rPr>
              <a:t>   </a:t>
            </a:r>
          </a:p>
          <a:p>
            <a:pPr eaLnBrk="1" hangingPunct="1">
              <a:buFontTx/>
              <a:buNone/>
            </a:pPr>
            <a:r>
              <a:rPr lang="en-US" sz="2800" dirty="0" smtClean="0">
                <a:latin typeface="Comic Sans MS" pitchFamily="66" charset="0"/>
              </a:rPr>
              <a:t>average response:</a:t>
            </a:r>
            <a:br>
              <a:rPr lang="en-US" sz="2800" dirty="0" smtClean="0">
                <a:latin typeface="Comic Sans MS" pitchFamily="66" charset="0"/>
              </a:rPr>
            </a:br>
            <a:r>
              <a:rPr lang="en-US" sz="2800" dirty="0" smtClean="0">
                <a:latin typeface="Comic Sans MS" pitchFamily="66" charset="0"/>
              </a:rPr>
              <a:t>        Fall:  </a:t>
            </a:r>
            <a:r>
              <a:rPr lang="en-US" sz="4000" b="1" dirty="0" smtClean="0">
                <a:latin typeface="Comic Sans MS" pitchFamily="66" charset="0"/>
              </a:rPr>
              <a:t>2.93</a:t>
            </a:r>
            <a:r>
              <a:rPr lang="en-US" sz="2800" dirty="0" smtClean="0">
                <a:latin typeface="Comic Sans MS" pitchFamily="66" charset="0"/>
              </a:rPr>
              <a:t>        Spring: </a:t>
            </a:r>
            <a:r>
              <a:rPr lang="en-US" sz="4000" b="1" dirty="0" smtClean="0">
                <a:latin typeface="Comic Sans MS" pitchFamily="66" charset="0"/>
              </a:rPr>
              <a:t>4.05</a:t>
            </a:r>
          </a:p>
          <a:p>
            <a:pPr eaLnBrk="1" hangingPunct="1">
              <a:buFontTx/>
              <a:buNone/>
            </a:pPr>
            <a:r>
              <a:rPr lang="en-US" sz="2800" dirty="0" smtClean="0">
                <a:latin typeface="Comic Sans MS" pitchFamily="66" charset="0"/>
              </a:rPr>
              <a:t>Could the </a:t>
            </a:r>
            <a:r>
              <a:rPr lang="en-US" sz="4000" b="1" dirty="0" smtClean="0">
                <a:effectLst>
                  <a:outerShdw blurRad="38100" dist="38100" dir="2700000" algn="tl">
                    <a:srgbClr val="000000">
                      <a:alpha val="43137"/>
                    </a:srgbClr>
                  </a:outerShdw>
                </a:effectLst>
                <a:latin typeface="Comic Sans MS" pitchFamily="66" charset="0"/>
              </a:rPr>
              <a:t>weather </a:t>
            </a:r>
            <a:r>
              <a:rPr lang="en-US" sz="2800" dirty="0" smtClean="0">
                <a:latin typeface="Comic Sans MS" pitchFamily="66" charset="0"/>
              </a:rPr>
              <a:t>have been </a:t>
            </a:r>
            <a:r>
              <a:rPr lang="en-US" sz="2800" b="1" i="1" dirty="0" smtClean="0">
                <a:latin typeface="Comic Sans MS" pitchFamily="66" charset="0"/>
              </a:rPr>
              <a:t>confounding?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88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883">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288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5">
                <a:lumMod val="50000"/>
              </a:schemeClr>
            </a:gs>
            <a:gs pos="100000">
              <a:schemeClr val="accent5">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911352"/>
          </a:xfrm>
        </p:spPr>
        <p:txBody>
          <a:bodyPr/>
          <a:lstStyle/>
          <a:p>
            <a:r>
              <a:rPr lang="en-US" dirty="0" smtClean="0"/>
              <a:t>According to Newsweek:</a:t>
            </a:r>
            <a:endParaRPr lang="en-US" dirty="0"/>
          </a:p>
        </p:txBody>
      </p:sp>
      <p:sp>
        <p:nvSpPr>
          <p:cNvPr id="3" name="Content Placeholder 2"/>
          <p:cNvSpPr>
            <a:spLocks noGrp="1"/>
          </p:cNvSpPr>
          <p:nvPr>
            <p:ph idx="1"/>
          </p:nvPr>
        </p:nvSpPr>
        <p:spPr>
          <a:xfrm>
            <a:off x="152400" y="762000"/>
            <a:ext cx="8382000" cy="5181600"/>
          </a:xfrm>
        </p:spPr>
        <p:txBody>
          <a:bodyPr/>
          <a:lstStyle/>
          <a:p>
            <a:pPr marL="0" lvl="1" indent="0">
              <a:buNone/>
            </a:pPr>
            <a:r>
              <a:rPr lang="en-US" sz="2400" dirty="0" smtClean="0">
                <a:solidFill>
                  <a:schemeClr val="bg1"/>
                </a:solidFill>
                <a:effectLst>
                  <a:outerShdw blurRad="38100" dist="38100" dir="2700000" algn="tl">
                    <a:srgbClr val="000000">
                      <a:alpha val="43137"/>
                    </a:srgbClr>
                  </a:outerShdw>
                </a:effectLst>
                <a:latin typeface="Comic Sans MS" pitchFamily="66" charset="0"/>
              </a:rPr>
              <a:t>“Of all pre-college curricula, the highest level of mathematics one studies in secondary school has the strongest continuing influence on bachelor’s degree completion.  Finishing a course beyond the level of Algebra 2 (for example, trigonometry or pre-calculus*) more than </a:t>
            </a:r>
            <a:r>
              <a:rPr lang="en-US" sz="3200" b="1" dirty="0" smtClean="0">
                <a:solidFill>
                  <a:schemeClr val="bg1"/>
                </a:solidFill>
                <a:effectLst>
                  <a:outerShdw blurRad="38100" dist="38100" dir="2700000" algn="tl">
                    <a:srgbClr val="000000">
                      <a:alpha val="43137"/>
                    </a:srgbClr>
                  </a:outerShdw>
                </a:effectLst>
                <a:latin typeface="Comic Sans MS" pitchFamily="66" charset="0"/>
              </a:rPr>
              <a:t>doubles</a:t>
            </a:r>
            <a:r>
              <a:rPr lang="en-US" sz="2400" dirty="0" smtClean="0">
                <a:solidFill>
                  <a:schemeClr val="bg1"/>
                </a:solidFill>
                <a:effectLst>
                  <a:outerShdw blurRad="38100" dist="38100" dir="2700000" algn="tl">
                    <a:srgbClr val="000000">
                      <a:alpha val="43137"/>
                    </a:srgbClr>
                  </a:outerShdw>
                </a:effectLst>
                <a:latin typeface="Comic Sans MS" pitchFamily="66" charset="0"/>
              </a:rPr>
              <a:t> the odds that a student who enters postsecondary education will complete a bachelor’s degree.”</a:t>
            </a:r>
          </a:p>
          <a:p>
            <a:pPr marL="0" lvl="1" indent="0">
              <a:buNone/>
            </a:pPr>
            <a:endParaRPr lang="en-US" sz="2400" dirty="0">
              <a:solidFill>
                <a:schemeClr val="bg1"/>
              </a:solidFill>
              <a:effectLst>
                <a:outerShdw blurRad="38100" dist="38100" dir="2700000" algn="tl">
                  <a:srgbClr val="000000">
                    <a:alpha val="43137"/>
                  </a:srgbClr>
                </a:outerShdw>
              </a:effectLst>
              <a:latin typeface="Comic Sans MS" pitchFamily="66" charset="0"/>
            </a:endParaRPr>
          </a:p>
          <a:p>
            <a:pPr marL="0" lvl="1" indent="0">
              <a:buNone/>
            </a:pPr>
            <a:r>
              <a:rPr lang="en-US" sz="2400" dirty="0" smtClean="0">
                <a:solidFill>
                  <a:schemeClr val="bg1"/>
                </a:solidFill>
                <a:effectLst>
                  <a:outerShdw blurRad="38100" dist="38100" dir="2700000" algn="tl">
                    <a:srgbClr val="000000">
                      <a:alpha val="43137"/>
                    </a:srgbClr>
                  </a:outerShdw>
                </a:effectLst>
                <a:latin typeface="Comic Sans MS" pitchFamily="66" charset="0"/>
              </a:rPr>
              <a:t>Propose a study design that might enable us to draw this conclusion.  Why would it be difficult (and probably unethical) to perform this study?</a:t>
            </a:r>
            <a:endParaRPr lang="en-US" sz="2400" dirty="0">
              <a:solidFill>
                <a:schemeClr val="bg1"/>
              </a:solidFill>
              <a:effectLst>
                <a:outerShdw blurRad="38100" dist="38100" dir="2700000" algn="tl">
                  <a:srgbClr val="000000">
                    <a:alpha val="43137"/>
                  </a:srgbClr>
                </a:outerShdw>
              </a:effectLst>
              <a:latin typeface="Comic Sans MS" pitchFamily="66" charset="0"/>
            </a:endParaRPr>
          </a:p>
        </p:txBody>
      </p:sp>
      <p:sp>
        <p:nvSpPr>
          <p:cNvPr id="5" name="TextBox 4"/>
          <p:cNvSpPr txBox="1"/>
          <p:nvPr/>
        </p:nvSpPr>
        <p:spPr>
          <a:xfrm>
            <a:off x="76200" y="6280203"/>
            <a:ext cx="8229600" cy="369332"/>
          </a:xfrm>
          <a:prstGeom prst="rect">
            <a:avLst/>
          </a:prstGeom>
          <a:noFill/>
        </p:spPr>
        <p:txBody>
          <a:bodyPr wrap="square" rtlCol="0">
            <a:spAutoFit/>
          </a:bodyPr>
          <a:lstStyle/>
          <a:p>
            <a:pPr algn="r"/>
            <a:r>
              <a:rPr lang="en-US" dirty="0" smtClean="0">
                <a:solidFill>
                  <a:schemeClr val="bg1"/>
                </a:solidFill>
                <a:effectLst>
                  <a:outerShdw blurRad="38100" dist="38100" dir="2700000" algn="tl">
                    <a:srgbClr val="000000">
                      <a:alpha val="43137"/>
                    </a:srgbClr>
                  </a:outerShdw>
                </a:effectLst>
                <a:latin typeface="Adobe Caslon Pro" pitchFamily="18" charset="0"/>
              </a:rPr>
              <a:t>*or AP Statistics!!!</a:t>
            </a:r>
            <a:endParaRPr lang="en-US" dirty="0">
              <a:solidFill>
                <a:schemeClr val="bg1"/>
              </a:solidFill>
              <a:effectLst>
                <a:outerShdw blurRad="38100" dist="38100" dir="2700000" algn="tl">
                  <a:srgbClr val="000000">
                    <a:alpha val="43137"/>
                  </a:srgbClr>
                </a:outerShdw>
              </a:effectLst>
              <a:latin typeface="Adobe Caslon Pro" pitchFamily="18" charset="0"/>
            </a:endParaRPr>
          </a:p>
        </p:txBody>
      </p:sp>
    </p:spTree>
    <p:extLst>
      <p:ext uri="{BB962C8B-B14F-4D97-AF65-F5344CB8AC3E}">
        <p14:creationId xmlns:p14="http://schemas.microsoft.com/office/powerpoint/2010/main" val="595827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tx1"/>
            </a:gs>
            <a:gs pos="100000">
              <a:schemeClr val="accent5">
                <a:lumMod val="50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2895600"/>
            <a:ext cx="8229600" cy="911352"/>
          </a:xfrm>
        </p:spPr>
        <p:txBody>
          <a:bodyPr>
            <a:normAutofit/>
          </a:bodyPr>
          <a:lstStyle/>
          <a:p>
            <a:pPr algn="ctr"/>
            <a:r>
              <a:rPr lang="en-US" dirty="0" smtClean="0"/>
              <a:t>about “control”…</a:t>
            </a:r>
            <a:endParaRPr lang="en-US" dirty="0"/>
          </a:p>
        </p:txBody>
      </p:sp>
    </p:spTree>
    <p:extLst>
      <p:ext uri="{BB962C8B-B14F-4D97-AF65-F5344CB8AC3E}">
        <p14:creationId xmlns:p14="http://schemas.microsoft.com/office/powerpoint/2010/main" val="922292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tx1"/>
            </a:gs>
            <a:gs pos="100000">
              <a:schemeClr val="accent5">
                <a:lumMod val="50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911352"/>
          </a:xfrm>
        </p:spPr>
        <p:txBody>
          <a:bodyPr>
            <a:normAutofit fontScale="90000"/>
          </a:bodyPr>
          <a:lstStyle/>
          <a:p>
            <a:r>
              <a:rPr lang="en-US" dirty="0"/>
              <a:t>t</a:t>
            </a:r>
            <a:r>
              <a:rPr lang="en-US" dirty="0" smtClean="0"/>
              <a:t>esting a new headache medicine…</a:t>
            </a:r>
            <a:endParaRPr lang="en-US" dirty="0"/>
          </a:p>
        </p:txBody>
      </p:sp>
      <p:sp>
        <p:nvSpPr>
          <p:cNvPr id="6" name="Content Placeholder 3"/>
          <p:cNvSpPr>
            <a:spLocks noGrp="1"/>
          </p:cNvSpPr>
          <p:nvPr>
            <p:ph idx="1"/>
          </p:nvPr>
        </p:nvSpPr>
        <p:spPr>
          <a:xfrm>
            <a:off x="0" y="2507956"/>
            <a:ext cx="1883734" cy="1454444"/>
          </a:xfrm>
        </p:spPr>
        <p:txBody>
          <a:bodyPr/>
          <a:lstStyle/>
          <a:p>
            <a:pPr marL="119062" indent="0" algn="ctr">
              <a:buNone/>
            </a:pPr>
            <a:r>
              <a:rPr lang="en-US" sz="2400" dirty="0" smtClean="0">
                <a:solidFill>
                  <a:schemeClr val="bg1"/>
                </a:solidFill>
                <a:latin typeface="Comic Sans MS" pitchFamily="66" charset="0"/>
              </a:rPr>
              <a:t>Group of 40  volunteers</a:t>
            </a:r>
            <a:endParaRPr lang="en-US" sz="2400" dirty="0">
              <a:solidFill>
                <a:schemeClr val="bg1"/>
              </a:solidFill>
              <a:latin typeface="Comic Sans MS" pitchFamily="66" charset="0"/>
            </a:endParaRPr>
          </a:p>
        </p:txBody>
      </p:sp>
      <p:sp>
        <p:nvSpPr>
          <p:cNvPr id="8" name="Content Placeholder 3"/>
          <p:cNvSpPr txBox="1">
            <a:spLocks/>
          </p:cNvSpPr>
          <p:nvPr/>
        </p:nvSpPr>
        <p:spPr bwMode="auto">
          <a:xfrm>
            <a:off x="2319709" y="1025598"/>
            <a:ext cx="1896141"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lgn="ctr">
              <a:buClr>
                <a:srgbClr val="F0AD00"/>
              </a:buClr>
              <a:buFont typeface="Wingdings 2" pitchFamily="18" charset="2"/>
              <a:buNone/>
            </a:pPr>
            <a:r>
              <a:rPr lang="en-US" sz="2400" b="1" dirty="0" smtClean="0">
                <a:solidFill>
                  <a:srgbClr val="E88651">
                    <a:lumMod val="20000"/>
                    <a:lumOff val="80000"/>
                  </a:srgbClr>
                </a:solidFill>
                <a:effectLst>
                  <a:outerShdw blurRad="38100" dist="38100" dir="2700000" algn="tl">
                    <a:srgbClr val="000000">
                      <a:alpha val="43137"/>
                    </a:srgbClr>
                  </a:outerShdw>
                </a:effectLst>
                <a:latin typeface="Comic Sans MS" pitchFamily="66" charset="0"/>
              </a:rPr>
              <a:t>Group 1: </a:t>
            </a:r>
          </a:p>
          <a:p>
            <a:pPr marL="119062" indent="0" algn="ctr">
              <a:buClr>
                <a:srgbClr val="F0AD00"/>
              </a:buClr>
              <a:buFont typeface="Wingdings 2" pitchFamily="18" charset="2"/>
              <a:buNone/>
            </a:pPr>
            <a:r>
              <a:rPr lang="en-US" sz="2400" dirty="0" smtClean="0">
                <a:solidFill>
                  <a:prstClr val="white"/>
                </a:solidFill>
                <a:latin typeface="Comic Sans MS" pitchFamily="66" charset="0"/>
              </a:rPr>
              <a:t>20 patients</a:t>
            </a:r>
            <a:endParaRPr lang="en-US" sz="2400" dirty="0">
              <a:solidFill>
                <a:prstClr val="white"/>
              </a:solidFill>
              <a:latin typeface="Comic Sans MS" pitchFamily="66" charset="0"/>
            </a:endParaRPr>
          </a:p>
        </p:txBody>
      </p:sp>
      <p:sp>
        <p:nvSpPr>
          <p:cNvPr id="9" name="Content Placeholder 3"/>
          <p:cNvSpPr txBox="1">
            <a:spLocks/>
          </p:cNvSpPr>
          <p:nvPr/>
        </p:nvSpPr>
        <p:spPr bwMode="auto">
          <a:xfrm>
            <a:off x="4876800" y="922817"/>
            <a:ext cx="1981200" cy="1302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Clr>
                <a:srgbClr val="F0AD00"/>
              </a:buClr>
              <a:buFont typeface="Wingdings 2" pitchFamily="18" charset="2"/>
              <a:buNone/>
            </a:pPr>
            <a:r>
              <a:rPr lang="en-US" sz="2000" b="1" dirty="0" smtClean="0">
                <a:solidFill>
                  <a:srgbClr val="E88651">
                    <a:lumMod val="20000"/>
                    <a:lumOff val="80000"/>
                  </a:srgbClr>
                </a:solidFill>
                <a:effectLst>
                  <a:outerShdw blurRad="38100" dist="38100" dir="2700000" algn="tl">
                    <a:srgbClr val="000000">
                      <a:alpha val="43137"/>
                    </a:srgbClr>
                  </a:outerShdw>
                </a:effectLst>
                <a:latin typeface="Comic Sans MS" pitchFamily="66" charset="0"/>
              </a:rPr>
              <a:t>Treatment 1: </a:t>
            </a:r>
          </a:p>
          <a:p>
            <a:pPr marL="119062" indent="0">
              <a:buClr>
                <a:srgbClr val="F0AD00"/>
              </a:buClr>
              <a:buFont typeface="Wingdings 2" pitchFamily="18" charset="2"/>
              <a:buNone/>
            </a:pPr>
            <a:r>
              <a:rPr lang="en-US" sz="2000" dirty="0" smtClean="0">
                <a:solidFill>
                  <a:prstClr val="white"/>
                </a:solidFill>
                <a:latin typeface="Comic Sans MS" pitchFamily="66" charset="0"/>
              </a:rPr>
              <a:t>Patient takes the </a:t>
            </a:r>
            <a:r>
              <a:rPr lang="en-US" sz="2800" b="1" dirty="0" smtClean="0">
                <a:solidFill>
                  <a:prstClr val="white"/>
                </a:solidFill>
                <a:latin typeface="Comic Sans MS" pitchFamily="66" charset="0"/>
              </a:rPr>
              <a:t>new</a:t>
            </a:r>
            <a:r>
              <a:rPr lang="en-US" sz="2000" dirty="0" smtClean="0">
                <a:solidFill>
                  <a:prstClr val="white"/>
                </a:solidFill>
                <a:latin typeface="Comic Sans MS" pitchFamily="66" charset="0"/>
              </a:rPr>
              <a:t> pill</a:t>
            </a:r>
            <a:endParaRPr lang="en-US" sz="2000" dirty="0">
              <a:solidFill>
                <a:prstClr val="white"/>
              </a:solidFill>
              <a:latin typeface="Comic Sans MS" pitchFamily="66" charset="0"/>
            </a:endParaRPr>
          </a:p>
        </p:txBody>
      </p:sp>
      <p:cxnSp>
        <p:nvCxnSpPr>
          <p:cNvPr id="10" name="Straight Arrow Connector 9"/>
          <p:cNvCxnSpPr/>
          <p:nvPr/>
        </p:nvCxnSpPr>
        <p:spPr>
          <a:xfrm flipV="1">
            <a:off x="1400839" y="1447800"/>
            <a:ext cx="1037561" cy="1060157"/>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464634" y="3810000"/>
            <a:ext cx="1074733" cy="99060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988095" y="1447800"/>
            <a:ext cx="990600" cy="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038600" y="4800600"/>
            <a:ext cx="1013637" cy="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4" name="Content Placeholder 3"/>
          <p:cNvSpPr txBox="1">
            <a:spLocks/>
          </p:cNvSpPr>
          <p:nvPr/>
        </p:nvSpPr>
        <p:spPr bwMode="auto">
          <a:xfrm>
            <a:off x="2271822" y="4395677"/>
            <a:ext cx="194402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lgn="ctr">
              <a:buClr>
                <a:srgbClr val="F0AD00"/>
              </a:buClr>
              <a:buFont typeface="Wingdings 2" pitchFamily="18" charset="2"/>
              <a:buNone/>
            </a:pPr>
            <a:r>
              <a:rPr lang="en-US" sz="2400" b="1" dirty="0" smtClean="0">
                <a:solidFill>
                  <a:srgbClr val="E88651">
                    <a:lumMod val="20000"/>
                    <a:lumOff val="80000"/>
                  </a:srgbClr>
                </a:solidFill>
                <a:effectLst>
                  <a:outerShdw blurRad="38100" dist="38100" dir="2700000" algn="tl">
                    <a:srgbClr val="000000">
                      <a:alpha val="43137"/>
                    </a:srgbClr>
                  </a:outerShdw>
                </a:effectLst>
                <a:latin typeface="Comic Sans MS" pitchFamily="66" charset="0"/>
              </a:rPr>
              <a:t>Group 2: </a:t>
            </a:r>
          </a:p>
          <a:p>
            <a:pPr marL="119062" indent="0" algn="ctr">
              <a:buClr>
                <a:srgbClr val="F0AD00"/>
              </a:buClr>
              <a:buFont typeface="Wingdings 2" pitchFamily="18" charset="2"/>
              <a:buNone/>
            </a:pPr>
            <a:r>
              <a:rPr lang="en-US" sz="2400" dirty="0" smtClean="0">
                <a:solidFill>
                  <a:prstClr val="white"/>
                </a:solidFill>
                <a:latin typeface="Comic Sans MS" pitchFamily="66" charset="0"/>
              </a:rPr>
              <a:t>20 patients</a:t>
            </a:r>
            <a:endParaRPr lang="en-US" sz="2400" dirty="0">
              <a:solidFill>
                <a:prstClr val="white"/>
              </a:solidFill>
              <a:latin typeface="Comic Sans MS" pitchFamily="66" charset="0"/>
            </a:endParaRPr>
          </a:p>
        </p:txBody>
      </p:sp>
      <p:sp>
        <p:nvSpPr>
          <p:cNvPr id="17" name="Content Placeholder 3"/>
          <p:cNvSpPr txBox="1">
            <a:spLocks/>
          </p:cNvSpPr>
          <p:nvPr/>
        </p:nvSpPr>
        <p:spPr bwMode="auto">
          <a:xfrm>
            <a:off x="4953000" y="4343400"/>
            <a:ext cx="2095500" cy="1302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Clr>
                <a:srgbClr val="F0AD00"/>
              </a:buClr>
              <a:buFont typeface="Wingdings 2" pitchFamily="18" charset="2"/>
              <a:buNone/>
            </a:pPr>
            <a:r>
              <a:rPr lang="en-US" sz="2000" b="1" dirty="0" smtClean="0">
                <a:solidFill>
                  <a:srgbClr val="E88651">
                    <a:lumMod val="20000"/>
                    <a:lumOff val="80000"/>
                  </a:srgbClr>
                </a:solidFill>
                <a:effectLst>
                  <a:outerShdw blurRad="38100" dist="38100" dir="2700000" algn="tl">
                    <a:srgbClr val="000000">
                      <a:alpha val="43137"/>
                    </a:srgbClr>
                  </a:outerShdw>
                </a:effectLst>
                <a:latin typeface="Comic Sans MS" pitchFamily="66" charset="0"/>
              </a:rPr>
              <a:t>Control:</a:t>
            </a:r>
          </a:p>
          <a:p>
            <a:pPr marL="119062" indent="0">
              <a:buClr>
                <a:srgbClr val="F0AD00"/>
              </a:buClr>
              <a:buFont typeface="Wingdings 2" pitchFamily="18" charset="2"/>
              <a:buNone/>
            </a:pPr>
            <a:r>
              <a:rPr lang="en-US" sz="2000" dirty="0" smtClean="0">
                <a:solidFill>
                  <a:prstClr val="white"/>
                </a:solidFill>
                <a:latin typeface="Comic Sans MS" pitchFamily="66" charset="0"/>
              </a:rPr>
              <a:t>Patient gets </a:t>
            </a:r>
            <a:r>
              <a:rPr lang="en-US" sz="4000" dirty="0" smtClean="0">
                <a:solidFill>
                  <a:prstClr val="white"/>
                </a:solidFill>
                <a:latin typeface="Comic Sans MS" pitchFamily="66" charset="0"/>
              </a:rPr>
              <a:t>no pill</a:t>
            </a:r>
            <a:endParaRPr lang="en-US" sz="4000" dirty="0">
              <a:solidFill>
                <a:prstClr val="white"/>
              </a:solidFill>
              <a:latin typeface="Comic Sans MS" pitchFamily="66" charset="0"/>
            </a:endParaRPr>
          </a:p>
        </p:txBody>
      </p:sp>
      <p:cxnSp>
        <p:nvCxnSpPr>
          <p:cNvPr id="18" name="Straight Arrow Connector 17"/>
          <p:cNvCxnSpPr/>
          <p:nvPr/>
        </p:nvCxnSpPr>
        <p:spPr>
          <a:xfrm>
            <a:off x="6629400" y="1609059"/>
            <a:ext cx="838200" cy="814277"/>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6660412" y="3615065"/>
            <a:ext cx="838200" cy="76200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20" name="Content Placeholder 3"/>
          <p:cNvSpPr txBox="1">
            <a:spLocks/>
          </p:cNvSpPr>
          <p:nvPr/>
        </p:nvSpPr>
        <p:spPr bwMode="auto">
          <a:xfrm>
            <a:off x="6705600" y="2507956"/>
            <a:ext cx="1905000" cy="1302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Clr>
                <a:srgbClr val="F0AD00"/>
              </a:buClr>
              <a:buFont typeface="Wingdings 2" pitchFamily="18" charset="2"/>
              <a:buNone/>
            </a:pPr>
            <a:r>
              <a:rPr lang="en-US" sz="2000" b="1" dirty="0" smtClean="0">
                <a:solidFill>
                  <a:srgbClr val="E88651">
                    <a:lumMod val="20000"/>
                    <a:lumOff val="80000"/>
                  </a:srgbClr>
                </a:solidFill>
                <a:latin typeface="Comic Sans MS" pitchFamily="66" charset="0"/>
              </a:rPr>
              <a:t>Compare</a:t>
            </a:r>
            <a:r>
              <a:rPr lang="en-US" sz="2000" dirty="0" smtClean="0">
                <a:solidFill>
                  <a:srgbClr val="E88651">
                    <a:lumMod val="20000"/>
                    <a:lumOff val="80000"/>
                  </a:srgbClr>
                </a:solidFill>
                <a:latin typeface="Comic Sans MS" pitchFamily="66" charset="0"/>
              </a:rPr>
              <a:t> </a:t>
            </a:r>
            <a:r>
              <a:rPr lang="en-US" sz="2000" dirty="0" smtClean="0">
                <a:solidFill>
                  <a:prstClr val="white"/>
                </a:solidFill>
                <a:latin typeface="Comic Sans MS" pitchFamily="66" charset="0"/>
              </a:rPr>
              <a:t>numbers of headaches…</a:t>
            </a:r>
            <a:endParaRPr lang="en-US" sz="2000" dirty="0">
              <a:solidFill>
                <a:prstClr val="white"/>
              </a:solidFill>
              <a:latin typeface="Comic Sans MS" pitchFamily="66" charset="0"/>
            </a:endParaRPr>
          </a:p>
        </p:txBody>
      </p:sp>
      <p:sp>
        <p:nvSpPr>
          <p:cNvPr id="21" name="TextBox 20"/>
          <p:cNvSpPr txBox="1"/>
          <p:nvPr/>
        </p:nvSpPr>
        <p:spPr>
          <a:xfrm>
            <a:off x="1819939" y="1656113"/>
            <a:ext cx="719428" cy="2766142"/>
          </a:xfrm>
          <a:prstGeom prst="rect">
            <a:avLst/>
          </a:prstGeom>
          <a:noFill/>
        </p:spPr>
        <p:txBody>
          <a:bodyPr vert="wordArtVert" wrap="none" rtlCol="0">
            <a:spAutoFit/>
          </a:bodyPr>
          <a:lstStyle/>
          <a:p>
            <a:pPr algn="ctr"/>
            <a:r>
              <a:rPr lang="en-US" sz="1600" b="1" dirty="0" smtClean="0">
                <a:solidFill>
                  <a:srgbClr val="E88651">
                    <a:lumMod val="20000"/>
                    <a:lumOff val="80000"/>
                  </a:srgbClr>
                </a:solidFill>
                <a:effectLst>
                  <a:outerShdw blurRad="38100" dist="38100" dir="2700000" algn="tl">
                    <a:srgbClr val="000000">
                      <a:alpha val="43137"/>
                    </a:srgbClr>
                  </a:outerShdw>
                </a:effectLst>
              </a:rPr>
              <a:t>RANDOM </a:t>
            </a:r>
            <a:br>
              <a:rPr lang="en-US" sz="1600" b="1" dirty="0" smtClean="0">
                <a:solidFill>
                  <a:srgbClr val="E88651">
                    <a:lumMod val="20000"/>
                    <a:lumOff val="80000"/>
                  </a:srgbClr>
                </a:solidFill>
                <a:effectLst>
                  <a:outerShdw blurRad="38100" dist="38100" dir="2700000" algn="tl">
                    <a:srgbClr val="000000">
                      <a:alpha val="43137"/>
                    </a:srgbClr>
                  </a:outerShdw>
                </a:effectLst>
              </a:rPr>
            </a:br>
            <a:r>
              <a:rPr lang="en-US" sz="1600" b="1" dirty="0" smtClean="0">
                <a:solidFill>
                  <a:srgbClr val="E88651">
                    <a:lumMod val="20000"/>
                    <a:lumOff val="80000"/>
                  </a:srgbClr>
                </a:solidFill>
                <a:effectLst>
                  <a:outerShdw blurRad="38100" dist="38100" dir="2700000" algn="tl">
                    <a:srgbClr val="000000">
                      <a:alpha val="43137"/>
                    </a:srgbClr>
                  </a:outerShdw>
                </a:effectLst>
              </a:rPr>
              <a:t>ASSIGNMENT</a:t>
            </a:r>
            <a:endParaRPr lang="en-US" sz="1600" b="1" dirty="0">
              <a:solidFill>
                <a:srgbClr val="E88651">
                  <a:lumMod val="20000"/>
                  <a:lumOff val="80000"/>
                </a:srgbClr>
              </a:solidFill>
              <a:effectLst>
                <a:outerShdw blurRad="38100" dist="38100" dir="2700000" algn="tl">
                  <a:srgbClr val="000000">
                    <a:alpha val="43137"/>
                  </a:srgbClr>
                </a:outerShdw>
              </a:effectLst>
            </a:endParaRPr>
          </a:p>
        </p:txBody>
      </p:sp>
      <p:sp>
        <p:nvSpPr>
          <p:cNvPr id="15" name="Cloud 14"/>
          <p:cNvSpPr/>
          <p:nvPr/>
        </p:nvSpPr>
        <p:spPr>
          <a:xfrm>
            <a:off x="3070149" y="1743730"/>
            <a:ext cx="5159449" cy="2252335"/>
          </a:xfrm>
          <a:prstGeom prst="cloud">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Comic Sans MS" pitchFamily="66" charset="0"/>
              </a:rPr>
              <a:t>Sigh… Look at me, I didn’t get the “good stuff”… I’m a </a:t>
            </a:r>
            <a:r>
              <a:rPr lang="en-US" sz="2000" b="1" dirty="0">
                <a:solidFill>
                  <a:schemeClr val="accent6">
                    <a:lumMod val="75000"/>
                  </a:schemeClr>
                </a:solidFill>
                <a:effectLst>
                  <a:outerShdw blurRad="38100" dist="38100" dir="2700000" algn="tl">
                    <a:srgbClr val="000000">
                      <a:alpha val="43137"/>
                    </a:srgbClr>
                  </a:outerShdw>
                </a:effectLst>
                <a:latin typeface="Comic Sans MS" pitchFamily="66" charset="0"/>
              </a:rPr>
              <a:t>loser</a:t>
            </a:r>
            <a:r>
              <a:rPr lang="en-US" sz="2000" dirty="0">
                <a:solidFill>
                  <a:schemeClr val="accent6">
                    <a:lumMod val="75000"/>
                  </a:schemeClr>
                </a:solidFill>
                <a:latin typeface="Comic Sans MS" pitchFamily="66" charset="0"/>
              </a:rPr>
              <a:t>, I think I’ll </a:t>
            </a:r>
            <a:r>
              <a:rPr lang="en-US" sz="2000" b="1" dirty="0">
                <a:solidFill>
                  <a:schemeClr val="accent6">
                    <a:lumMod val="75000"/>
                  </a:schemeClr>
                </a:solidFill>
                <a:effectLst>
                  <a:outerShdw blurRad="38100" dist="38100" dir="2700000" algn="tl">
                    <a:srgbClr val="000000">
                      <a:alpha val="43137"/>
                    </a:srgbClr>
                  </a:outerShdw>
                </a:effectLst>
                <a:latin typeface="Comic Sans MS" pitchFamily="66" charset="0"/>
              </a:rPr>
              <a:t>go get a headache now</a:t>
            </a:r>
            <a:r>
              <a:rPr lang="en-US" sz="2000" dirty="0">
                <a:solidFill>
                  <a:schemeClr val="accent6">
                    <a:lumMod val="75000"/>
                  </a:schemeClr>
                </a:solidFill>
                <a:latin typeface="Comic Sans MS" pitchFamily="66" charset="0"/>
              </a:rPr>
              <a:t>… </a:t>
            </a:r>
            <a:r>
              <a:rPr lang="en-US" sz="2000" dirty="0" smtClean="0">
                <a:solidFill>
                  <a:schemeClr val="accent6">
                    <a:lumMod val="75000"/>
                  </a:schemeClr>
                </a:solidFill>
                <a:latin typeface="Comic Sans MS" pitchFamily="66" charset="0"/>
                <a:sym typeface="Wingdings" pitchFamily="2" charset="2"/>
              </a:rPr>
              <a:t></a:t>
            </a:r>
            <a:endParaRPr lang="en-US" sz="2000" dirty="0">
              <a:solidFill>
                <a:schemeClr val="accent6">
                  <a:lumMod val="75000"/>
                </a:schemeClr>
              </a:solidFill>
              <a:latin typeface="Comic Sans MS" pitchFamily="66" charset="0"/>
            </a:endParaRPr>
          </a:p>
        </p:txBody>
      </p:sp>
      <p:sp>
        <p:nvSpPr>
          <p:cNvPr id="16" name="Striped Right Arrow 15"/>
          <p:cNvSpPr/>
          <p:nvPr/>
        </p:nvSpPr>
        <p:spPr>
          <a:xfrm rot="15312020">
            <a:off x="5331621" y="3488804"/>
            <a:ext cx="914400" cy="1014523"/>
          </a:xfrm>
          <a:prstGeom prst="strip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42317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par>
                                <p:cTn id="14" presetID="10" presetClass="entr" presetSubtype="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par>
                                <p:cTn id="17" presetID="10"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par>
                                <p:cTn id="20" presetID="10" presetClass="entr" presetSubtype="0"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par>
                                <p:cTn id="23" presetID="10"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500"/>
                                        <p:tgtEl>
                                          <p:spTgt spid="14"/>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500"/>
                                        <p:tgtEl>
                                          <p:spTgt spid="17"/>
                                        </p:tgtEl>
                                      </p:cBhvr>
                                    </p:animEffect>
                                  </p:childTnLst>
                                </p:cTn>
                              </p:par>
                              <p:par>
                                <p:cTn id="32" presetID="10" presetClass="entr" presetSubtype="0" fill="hold"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500"/>
                                        <p:tgtEl>
                                          <p:spTgt spid="18"/>
                                        </p:tgtEl>
                                      </p:cBhvr>
                                    </p:animEffect>
                                  </p:childTnLst>
                                </p:cTn>
                              </p:par>
                              <p:par>
                                <p:cTn id="35" presetID="10" presetClass="entr" presetSubtype="0" fill="hold" nodeType="with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fade">
                                      <p:cBhvr>
                                        <p:cTn id="40" dur="500"/>
                                        <p:tgtEl>
                                          <p:spTgt spid="20"/>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500"/>
                                        <p:tgtEl>
                                          <p:spTgt spid="21"/>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fade">
                                      <p:cBhvr>
                                        <p:cTn id="48" dur="500"/>
                                        <p:tgtEl>
                                          <p:spTgt spid="15"/>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fade">
                                      <p:cBhvr>
                                        <p:cTn id="5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p:bldP spid="9" grpId="0"/>
      <p:bldP spid="14" grpId="0"/>
      <p:bldP spid="17" grpId="0"/>
      <p:bldP spid="20" grpId="0"/>
      <p:bldP spid="21" grpId="0"/>
      <p:bldP spid="15" grpId="0" animBg="1"/>
      <p:bldP spid="1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8915" name="Text Box 3"/>
          <p:cNvSpPr txBox="1">
            <a:spLocks noChangeArrowheads="1"/>
          </p:cNvSpPr>
          <p:nvPr/>
        </p:nvSpPr>
        <p:spPr bwMode="auto">
          <a:xfrm>
            <a:off x="265233" y="1295400"/>
            <a:ext cx="85344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457200" indent="-457200" eaLnBrk="1" hangingPunct="1">
              <a:spcBef>
                <a:spcPct val="20000"/>
              </a:spcBef>
            </a:pPr>
            <a:r>
              <a:rPr lang="en-US" sz="4000" dirty="0" smtClean="0">
                <a:solidFill>
                  <a:srgbClr val="FFFF00"/>
                </a:solidFill>
                <a:latin typeface="Gotham Medium" pitchFamily="50" charset="0"/>
              </a:rPr>
              <a:t>PLACEBO </a:t>
            </a:r>
            <a:endParaRPr lang="en-US" sz="4000" dirty="0">
              <a:solidFill>
                <a:srgbClr val="FFFF00"/>
              </a:solidFill>
              <a:latin typeface="Gotham Medium" pitchFamily="50" charset="0"/>
            </a:endParaRPr>
          </a:p>
          <a:p>
            <a:pPr marL="457200" indent="-457200" eaLnBrk="1" hangingPunct="1">
              <a:spcBef>
                <a:spcPct val="20000"/>
              </a:spcBef>
            </a:pPr>
            <a:r>
              <a:rPr lang="en-US" sz="4000" dirty="0" smtClean="0">
                <a:solidFill>
                  <a:schemeClr val="bg1"/>
                </a:solidFill>
                <a:latin typeface="Gotham Medium" pitchFamily="50" charset="0"/>
              </a:rPr>
              <a:t>	a </a:t>
            </a:r>
            <a:r>
              <a:rPr lang="en-US" sz="4000" dirty="0">
                <a:solidFill>
                  <a:schemeClr val="bg1"/>
                </a:solidFill>
                <a:latin typeface="Gotham Medium" pitchFamily="50" charset="0"/>
              </a:rPr>
              <a:t>“dummy” </a:t>
            </a:r>
            <a:r>
              <a:rPr lang="en-US" sz="4000" dirty="0" smtClean="0">
                <a:solidFill>
                  <a:schemeClr val="bg1"/>
                </a:solidFill>
                <a:latin typeface="Gotham Medium" pitchFamily="50" charset="0"/>
              </a:rPr>
              <a:t>treatment </a:t>
            </a:r>
            <a:r>
              <a:rPr lang="en-US" sz="4000" dirty="0">
                <a:solidFill>
                  <a:schemeClr val="bg1"/>
                </a:solidFill>
                <a:latin typeface="Gotham Medium" pitchFamily="50" charset="0"/>
              </a:rPr>
              <a:t>that </a:t>
            </a:r>
            <a:r>
              <a:rPr lang="en-US" sz="4000" dirty="0" smtClean="0">
                <a:solidFill>
                  <a:schemeClr val="bg1"/>
                </a:solidFill>
                <a:latin typeface="Gotham Medium" pitchFamily="50" charset="0"/>
              </a:rPr>
              <a:t>has </a:t>
            </a:r>
            <a:r>
              <a:rPr lang="en-US" sz="4000" dirty="0" smtClean="0">
                <a:solidFill>
                  <a:srgbClr val="FFFF00"/>
                </a:solidFill>
                <a:latin typeface="Gotham Medium" pitchFamily="50" charset="0"/>
              </a:rPr>
              <a:t>no effect </a:t>
            </a:r>
            <a:r>
              <a:rPr lang="en-US" sz="4000" dirty="0" smtClean="0">
                <a:solidFill>
                  <a:schemeClr val="bg1"/>
                </a:solidFill>
                <a:latin typeface="Gotham Medium" pitchFamily="50" charset="0"/>
              </a:rPr>
              <a:t>on the response variable.</a:t>
            </a:r>
          </a:p>
          <a:p>
            <a:pPr marL="457200" indent="-457200" eaLnBrk="1" hangingPunct="1">
              <a:spcBef>
                <a:spcPct val="20000"/>
              </a:spcBef>
            </a:pPr>
            <a:r>
              <a:rPr lang="en-US" sz="2800" dirty="0" smtClean="0">
                <a:solidFill>
                  <a:schemeClr val="accent6">
                    <a:lumMod val="40000"/>
                    <a:lumOff val="60000"/>
                  </a:schemeClr>
                </a:solidFill>
                <a:latin typeface="Gotham Medium" pitchFamily="50" charset="0"/>
              </a:rPr>
              <a:t>(sometimes we say “no physical effect” </a:t>
            </a:r>
            <a:r>
              <a:rPr lang="en-US" sz="4000" dirty="0" smtClean="0">
                <a:solidFill>
                  <a:srgbClr val="FFFF00"/>
                </a:solidFill>
                <a:latin typeface="Creepy" pitchFamily="82" charset="0"/>
              </a:rPr>
              <a:t>but</a:t>
            </a:r>
            <a:r>
              <a:rPr lang="en-US" sz="2800" dirty="0" smtClean="0">
                <a:solidFill>
                  <a:schemeClr val="accent6">
                    <a:lumMod val="40000"/>
                    <a:lumOff val="60000"/>
                  </a:schemeClr>
                </a:solidFill>
                <a:latin typeface="Gotham Medium" pitchFamily="50" charset="0"/>
              </a:rPr>
              <a:t>…)</a:t>
            </a:r>
            <a:endParaRPr lang="en-US" sz="2800" dirty="0">
              <a:solidFill>
                <a:schemeClr val="accent6">
                  <a:lumMod val="40000"/>
                  <a:lumOff val="60000"/>
                </a:schemeClr>
              </a:solidFill>
              <a:latin typeface="Gotham Medium" pitchFamily="50" charset="0"/>
            </a:endParaRPr>
          </a:p>
        </p:txBody>
      </p:sp>
    </p:spTree>
    <p:extLst>
      <p:ext uri="{BB962C8B-B14F-4D97-AF65-F5344CB8AC3E}">
        <p14:creationId xmlns:p14="http://schemas.microsoft.com/office/powerpoint/2010/main" val="3654127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8915">
                                            <p:txEl>
                                              <p:pRg st="2" end="2"/>
                                            </p:txEl>
                                          </p:spTgt>
                                        </p:tgtEl>
                                        <p:attrNameLst>
                                          <p:attrName>style.visibility</p:attrName>
                                        </p:attrNameLst>
                                      </p:cBhvr>
                                      <p:to>
                                        <p:strVal val="visible"/>
                                      </p:to>
                                    </p:set>
                                    <p:animEffect transition="in" filter="randombar(horizontal)">
                                      <p:cBhvr>
                                        <p:cTn id="7" dur="500"/>
                                        <p:tgtEl>
                                          <p:spTgt spid="389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tx1"/>
            </a:gs>
            <a:gs pos="100000">
              <a:schemeClr val="accent5">
                <a:lumMod val="50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911352"/>
          </a:xfrm>
        </p:spPr>
        <p:txBody>
          <a:bodyPr>
            <a:normAutofit fontScale="90000"/>
          </a:bodyPr>
          <a:lstStyle/>
          <a:p>
            <a:r>
              <a:rPr lang="en-US" dirty="0"/>
              <a:t>t</a:t>
            </a:r>
            <a:r>
              <a:rPr lang="en-US" dirty="0" smtClean="0"/>
              <a:t>esting a new headache medicine…</a:t>
            </a:r>
            <a:endParaRPr lang="en-US" dirty="0"/>
          </a:p>
        </p:txBody>
      </p:sp>
      <p:sp>
        <p:nvSpPr>
          <p:cNvPr id="6" name="Content Placeholder 3"/>
          <p:cNvSpPr>
            <a:spLocks noGrp="1"/>
          </p:cNvSpPr>
          <p:nvPr>
            <p:ph idx="1"/>
          </p:nvPr>
        </p:nvSpPr>
        <p:spPr>
          <a:xfrm>
            <a:off x="0" y="2507956"/>
            <a:ext cx="1883734" cy="1454444"/>
          </a:xfrm>
        </p:spPr>
        <p:txBody>
          <a:bodyPr/>
          <a:lstStyle/>
          <a:p>
            <a:pPr marL="119062" indent="0" algn="ctr">
              <a:buNone/>
            </a:pPr>
            <a:r>
              <a:rPr lang="en-US" sz="2400" dirty="0" smtClean="0">
                <a:solidFill>
                  <a:schemeClr val="bg1"/>
                </a:solidFill>
                <a:latin typeface="Comic Sans MS" pitchFamily="66" charset="0"/>
              </a:rPr>
              <a:t>Group of 40  volunteers</a:t>
            </a:r>
            <a:endParaRPr lang="en-US" sz="2400" dirty="0">
              <a:solidFill>
                <a:schemeClr val="bg1"/>
              </a:solidFill>
              <a:latin typeface="Comic Sans MS" pitchFamily="66" charset="0"/>
            </a:endParaRPr>
          </a:p>
        </p:txBody>
      </p:sp>
      <p:sp>
        <p:nvSpPr>
          <p:cNvPr id="8" name="Content Placeholder 3"/>
          <p:cNvSpPr txBox="1">
            <a:spLocks/>
          </p:cNvSpPr>
          <p:nvPr/>
        </p:nvSpPr>
        <p:spPr bwMode="auto">
          <a:xfrm>
            <a:off x="2319709" y="1025598"/>
            <a:ext cx="1896141"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lgn="ctr">
              <a:buClr>
                <a:srgbClr val="F0AD00"/>
              </a:buClr>
              <a:buFont typeface="Wingdings 2" pitchFamily="18" charset="2"/>
              <a:buNone/>
            </a:pPr>
            <a:r>
              <a:rPr lang="en-US" sz="2400" b="1" dirty="0" smtClean="0">
                <a:solidFill>
                  <a:srgbClr val="E88651">
                    <a:lumMod val="20000"/>
                    <a:lumOff val="80000"/>
                  </a:srgbClr>
                </a:solidFill>
                <a:effectLst>
                  <a:outerShdw blurRad="38100" dist="38100" dir="2700000" algn="tl">
                    <a:srgbClr val="000000">
                      <a:alpha val="43137"/>
                    </a:srgbClr>
                  </a:outerShdw>
                </a:effectLst>
                <a:latin typeface="Comic Sans MS" pitchFamily="66" charset="0"/>
              </a:rPr>
              <a:t>Group 1: </a:t>
            </a:r>
          </a:p>
          <a:p>
            <a:pPr marL="119062" indent="0" algn="ctr">
              <a:buClr>
                <a:srgbClr val="F0AD00"/>
              </a:buClr>
              <a:buFont typeface="Wingdings 2" pitchFamily="18" charset="2"/>
              <a:buNone/>
            </a:pPr>
            <a:r>
              <a:rPr lang="en-US" sz="2400" dirty="0" smtClean="0">
                <a:solidFill>
                  <a:prstClr val="white"/>
                </a:solidFill>
                <a:latin typeface="Comic Sans MS" pitchFamily="66" charset="0"/>
              </a:rPr>
              <a:t>20 patients</a:t>
            </a:r>
            <a:endParaRPr lang="en-US" sz="2400" dirty="0">
              <a:solidFill>
                <a:prstClr val="white"/>
              </a:solidFill>
              <a:latin typeface="Comic Sans MS" pitchFamily="66" charset="0"/>
            </a:endParaRPr>
          </a:p>
        </p:txBody>
      </p:sp>
      <p:sp>
        <p:nvSpPr>
          <p:cNvPr id="9" name="Content Placeholder 3"/>
          <p:cNvSpPr txBox="1">
            <a:spLocks/>
          </p:cNvSpPr>
          <p:nvPr/>
        </p:nvSpPr>
        <p:spPr bwMode="auto">
          <a:xfrm>
            <a:off x="4876800" y="922817"/>
            <a:ext cx="1981200" cy="1302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Clr>
                <a:srgbClr val="F0AD00"/>
              </a:buClr>
              <a:buFont typeface="Wingdings 2" pitchFamily="18" charset="2"/>
              <a:buNone/>
            </a:pPr>
            <a:r>
              <a:rPr lang="en-US" sz="2000" b="1" dirty="0" smtClean="0">
                <a:solidFill>
                  <a:srgbClr val="E88651">
                    <a:lumMod val="20000"/>
                    <a:lumOff val="80000"/>
                  </a:srgbClr>
                </a:solidFill>
                <a:effectLst>
                  <a:outerShdw blurRad="38100" dist="38100" dir="2700000" algn="tl">
                    <a:srgbClr val="000000">
                      <a:alpha val="43137"/>
                    </a:srgbClr>
                  </a:outerShdw>
                </a:effectLst>
                <a:latin typeface="Comic Sans MS" pitchFamily="66" charset="0"/>
              </a:rPr>
              <a:t>Treatment 1: </a:t>
            </a:r>
          </a:p>
          <a:p>
            <a:pPr marL="119062" indent="0">
              <a:buClr>
                <a:srgbClr val="F0AD00"/>
              </a:buClr>
              <a:buFont typeface="Wingdings 2" pitchFamily="18" charset="2"/>
              <a:buNone/>
            </a:pPr>
            <a:r>
              <a:rPr lang="en-US" sz="2000" dirty="0" smtClean="0">
                <a:solidFill>
                  <a:prstClr val="white"/>
                </a:solidFill>
                <a:latin typeface="Comic Sans MS" pitchFamily="66" charset="0"/>
              </a:rPr>
              <a:t>Patient takes the </a:t>
            </a:r>
            <a:r>
              <a:rPr lang="en-US" sz="2800" b="1" dirty="0" smtClean="0">
                <a:solidFill>
                  <a:prstClr val="white"/>
                </a:solidFill>
                <a:latin typeface="Comic Sans MS" pitchFamily="66" charset="0"/>
              </a:rPr>
              <a:t>new</a:t>
            </a:r>
            <a:r>
              <a:rPr lang="en-US" sz="2000" dirty="0" smtClean="0">
                <a:solidFill>
                  <a:prstClr val="white"/>
                </a:solidFill>
                <a:latin typeface="Comic Sans MS" pitchFamily="66" charset="0"/>
              </a:rPr>
              <a:t> pill</a:t>
            </a:r>
            <a:endParaRPr lang="en-US" sz="2000" dirty="0">
              <a:solidFill>
                <a:prstClr val="white"/>
              </a:solidFill>
              <a:latin typeface="Comic Sans MS" pitchFamily="66" charset="0"/>
            </a:endParaRPr>
          </a:p>
        </p:txBody>
      </p:sp>
      <p:cxnSp>
        <p:nvCxnSpPr>
          <p:cNvPr id="10" name="Straight Arrow Connector 9"/>
          <p:cNvCxnSpPr/>
          <p:nvPr/>
        </p:nvCxnSpPr>
        <p:spPr>
          <a:xfrm flipV="1">
            <a:off x="1400839" y="1447800"/>
            <a:ext cx="1037561" cy="1060157"/>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464634" y="3810000"/>
            <a:ext cx="1074733" cy="99060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988095" y="1447800"/>
            <a:ext cx="990600" cy="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038600" y="4800600"/>
            <a:ext cx="1013637" cy="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4" name="Content Placeholder 3"/>
          <p:cNvSpPr txBox="1">
            <a:spLocks/>
          </p:cNvSpPr>
          <p:nvPr/>
        </p:nvSpPr>
        <p:spPr bwMode="auto">
          <a:xfrm>
            <a:off x="2271822" y="4395677"/>
            <a:ext cx="194402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lgn="ctr">
              <a:buClr>
                <a:srgbClr val="F0AD00"/>
              </a:buClr>
              <a:buFont typeface="Wingdings 2" pitchFamily="18" charset="2"/>
              <a:buNone/>
            </a:pPr>
            <a:r>
              <a:rPr lang="en-US" sz="2400" b="1" dirty="0" smtClean="0">
                <a:solidFill>
                  <a:srgbClr val="E88651">
                    <a:lumMod val="20000"/>
                    <a:lumOff val="80000"/>
                  </a:srgbClr>
                </a:solidFill>
                <a:effectLst>
                  <a:outerShdw blurRad="38100" dist="38100" dir="2700000" algn="tl">
                    <a:srgbClr val="000000">
                      <a:alpha val="43137"/>
                    </a:srgbClr>
                  </a:outerShdw>
                </a:effectLst>
                <a:latin typeface="Comic Sans MS" pitchFamily="66" charset="0"/>
              </a:rPr>
              <a:t>Group 2: </a:t>
            </a:r>
          </a:p>
          <a:p>
            <a:pPr marL="119062" indent="0" algn="ctr">
              <a:buClr>
                <a:srgbClr val="F0AD00"/>
              </a:buClr>
              <a:buFont typeface="Wingdings 2" pitchFamily="18" charset="2"/>
              <a:buNone/>
            </a:pPr>
            <a:r>
              <a:rPr lang="en-US" sz="2400" dirty="0" smtClean="0">
                <a:solidFill>
                  <a:prstClr val="white"/>
                </a:solidFill>
                <a:latin typeface="Comic Sans MS" pitchFamily="66" charset="0"/>
              </a:rPr>
              <a:t>20 patients</a:t>
            </a:r>
            <a:endParaRPr lang="en-US" sz="2400" dirty="0">
              <a:solidFill>
                <a:prstClr val="white"/>
              </a:solidFill>
              <a:latin typeface="Comic Sans MS" pitchFamily="66" charset="0"/>
            </a:endParaRPr>
          </a:p>
        </p:txBody>
      </p:sp>
      <p:sp>
        <p:nvSpPr>
          <p:cNvPr id="17" name="Content Placeholder 3"/>
          <p:cNvSpPr txBox="1">
            <a:spLocks/>
          </p:cNvSpPr>
          <p:nvPr/>
        </p:nvSpPr>
        <p:spPr bwMode="auto">
          <a:xfrm>
            <a:off x="4953000" y="4343400"/>
            <a:ext cx="2095500" cy="1302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Clr>
                <a:srgbClr val="F0AD00"/>
              </a:buClr>
              <a:buFont typeface="Wingdings 2" pitchFamily="18" charset="2"/>
              <a:buNone/>
            </a:pPr>
            <a:r>
              <a:rPr lang="en-US" sz="2000" b="1" dirty="0" smtClean="0">
                <a:solidFill>
                  <a:srgbClr val="E88651">
                    <a:lumMod val="20000"/>
                    <a:lumOff val="80000"/>
                  </a:srgbClr>
                </a:solidFill>
                <a:effectLst>
                  <a:outerShdw blurRad="38100" dist="38100" dir="2700000" algn="tl">
                    <a:srgbClr val="000000">
                      <a:alpha val="43137"/>
                    </a:srgbClr>
                  </a:outerShdw>
                </a:effectLst>
                <a:latin typeface="Comic Sans MS" pitchFamily="66" charset="0"/>
              </a:rPr>
              <a:t>Control:</a:t>
            </a:r>
          </a:p>
          <a:p>
            <a:pPr marL="119062" indent="0">
              <a:buClr>
                <a:srgbClr val="F0AD00"/>
              </a:buClr>
              <a:buFont typeface="Wingdings 2" pitchFamily="18" charset="2"/>
              <a:buNone/>
            </a:pPr>
            <a:r>
              <a:rPr lang="en-US" sz="2000" dirty="0" smtClean="0">
                <a:solidFill>
                  <a:prstClr val="white"/>
                </a:solidFill>
                <a:latin typeface="Comic Sans MS" pitchFamily="66" charset="0"/>
              </a:rPr>
              <a:t>Patient gets </a:t>
            </a:r>
            <a:r>
              <a:rPr lang="en-US" sz="4000" dirty="0" smtClean="0">
                <a:solidFill>
                  <a:prstClr val="white"/>
                </a:solidFill>
                <a:latin typeface="Comic Sans MS" pitchFamily="66" charset="0"/>
              </a:rPr>
              <a:t>placebo</a:t>
            </a:r>
            <a:endParaRPr lang="en-US" sz="4000" dirty="0">
              <a:solidFill>
                <a:prstClr val="white"/>
              </a:solidFill>
              <a:latin typeface="Comic Sans MS" pitchFamily="66" charset="0"/>
            </a:endParaRPr>
          </a:p>
        </p:txBody>
      </p:sp>
      <p:cxnSp>
        <p:nvCxnSpPr>
          <p:cNvPr id="18" name="Straight Arrow Connector 17"/>
          <p:cNvCxnSpPr/>
          <p:nvPr/>
        </p:nvCxnSpPr>
        <p:spPr>
          <a:xfrm>
            <a:off x="6629400" y="1609059"/>
            <a:ext cx="838200" cy="814277"/>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6660412" y="3615065"/>
            <a:ext cx="838200" cy="76200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20" name="Content Placeholder 3"/>
          <p:cNvSpPr txBox="1">
            <a:spLocks/>
          </p:cNvSpPr>
          <p:nvPr/>
        </p:nvSpPr>
        <p:spPr bwMode="auto">
          <a:xfrm>
            <a:off x="6705600" y="2507956"/>
            <a:ext cx="1905000" cy="1302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Clr>
                <a:srgbClr val="F0AD00"/>
              </a:buClr>
              <a:buFont typeface="Wingdings 2" pitchFamily="18" charset="2"/>
              <a:buNone/>
            </a:pPr>
            <a:r>
              <a:rPr lang="en-US" sz="2000" b="1" dirty="0" smtClean="0">
                <a:solidFill>
                  <a:srgbClr val="E88651">
                    <a:lumMod val="20000"/>
                    <a:lumOff val="80000"/>
                  </a:srgbClr>
                </a:solidFill>
                <a:latin typeface="Comic Sans MS" pitchFamily="66" charset="0"/>
              </a:rPr>
              <a:t>Compare</a:t>
            </a:r>
            <a:r>
              <a:rPr lang="en-US" sz="2000" dirty="0" smtClean="0">
                <a:solidFill>
                  <a:srgbClr val="E88651">
                    <a:lumMod val="20000"/>
                    <a:lumOff val="80000"/>
                  </a:srgbClr>
                </a:solidFill>
                <a:latin typeface="Comic Sans MS" pitchFamily="66" charset="0"/>
              </a:rPr>
              <a:t> </a:t>
            </a:r>
            <a:r>
              <a:rPr lang="en-US" sz="2000" dirty="0" smtClean="0">
                <a:solidFill>
                  <a:prstClr val="white"/>
                </a:solidFill>
                <a:latin typeface="Comic Sans MS" pitchFamily="66" charset="0"/>
              </a:rPr>
              <a:t>numbers of headaches…</a:t>
            </a:r>
            <a:endParaRPr lang="en-US" sz="2000" dirty="0">
              <a:solidFill>
                <a:prstClr val="white"/>
              </a:solidFill>
              <a:latin typeface="Comic Sans MS" pitchFamily="66" charset="0"/>
            </a:endParaRPr>
          </a:p>
        </p:txBody>
      </p:sp>
      <p:sp>
        <p:nvSpPr>
          <p:cNvPr id="21" name="TextBox 20"/>
          <p:cNvSpPr txBox="1"/>
          <p:nvPr/>
        </p:nvSpPr>
        <p:spPr>
          <a:xfrm>
            <a:off x="1819939" y="1656113"/>
            <a:ext cx="719428" cy="2766142"/>
          </a:xfrm>
          <a:prstGeom prst="rect">
            <a:avLst/>
          </a:prstGeom>
          <a:noFill/>
        </p:spPr>
        <p:txBody>
          <a:bodyPr vert="wordArtVert" wrap="none" rtlCol="0">
            <a:spAutoFit/>
          </a:bodyPr>
          <a:lstStyle/>
          <a:p>
            <a:pPr algn="ctr"/>
            <a:r>
              <a:rPr lang="en-US" sz="1600" b="1" dirty="0" smtClean="0">
                <a:solidFill>
                  <a:srgbClr val="E88651">
                    <a:lumMod val="20000"/>
                    <a:lumOff val="80000"/>
                  </a:srgbClr>
                </a:solidFill>
                <a:effectLst>
                  <a:outerShdw blurRad="38100" dist="38100" dir="2700000" algn="tl">
                    <a:srgbClr val="000000">
                      <a:alpha val="43137"/>
                    </a:srgbClr>
                  </a:outerShdw>
                </a:effectLst>
              </a:rPr>
              <a:t>RANDOM </a:t>
            </a:r>
            <a:br>
              <a:rPr lang="en-US" sz="1600" b="1" dirty="0" smtClean="0">
                <a:solidFill>
                  <a:srgbClr val="E88651">
                    <a:lumMod val="20000"/>
                    <a:lumOff val="80000"/>
                  </a:srgbClr>
                </a:solidFill>
                <a:effectLst>
                  <a:outerShdw blurRad="38100" dist="38100" dir="2700000" algn="tl">
                    <a:srgbClr val="000000">
                      <a:alpha val="43137"/>
                    </a:srgbClr>
                  </a:outerShdw>
                </a:effectLst>
              </a:rPr>
            </a:br>
            <a:r>
              <a:rPr lang="en-US" sz="1600" b="1" dirty="0" smtClean="0">
                <a:solidFill>
                  <a:srgbClr val="E88651">
                    <a:lumMod val="20000"/>
                    <a:lumOff val="80000"/>
                  </a:srgbClr>
                </a:solidFill>
                <a:effectLst>
                  <a:outerShdw blurRad="38100" dist="38100" dir="2700000" algn="tl">
                    <a:srgbClr val="000000">
                      <a:alpha val="43137"/>
                    </a:srgbClr>
                  </a:outerShdw>
                </a:effectLst>
              </a:rPr>
              <a:t>ASSIGNMENT</a:t>
            </a:r>
            <a:endParaRPr lang="en-US" sz="1600" b="1" dirty="0">
              <a:solidFill>
                <a:srgbClr val="E88651">
                  <a:lumMod val="20000"/>
                  <a:lumOff val="80000"/>
                </a:srgb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1800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randombar(horizontal)">
                                      <p:cBhvr>
                                        <p:cTn id="14" dur="500"/>
                                        <p:tgtEl>
                                          <p:spTgt spid="10"/>
                                        </p:tgtEl>
                                      </p:cBhvr>
                                    </p:animEffect>
                                  </p:childTnLst>
                                </p:cTn>
                              </p:par>
                              <p:par>
                                <p:cTn id="15" presetID="14" presetClass="entr" presetSubtype="1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randombar(horizontal)">
                                      <p:cBhvr>
                                        <p:cTn id="17" dur="500"/>
                                        <p:tgtEl>
                                          <p:spTgt spid="11"/>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randombar(horizontal)">
                                      <p:cBhvr>
                                        <p:cTn id="20" dur="500"/>
                                        <p:tgtEl>
                                          <p:spTgt spid="8"/>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randombar(horizontal)">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1"/>
                                        </p:tgtEl>
                                        <p:attrNameLst>
                                          <p:attrName>style.visibility</p:attrName>
                                        </p:attrNameLst>
                                      </p:cBhvr>
                                      <p:to>
                                        <p:strVal val="visible"/>
                                      </p:to>
                                    </p:set>
                                    <p:anim calcmode="lin" valueType="num">
                                      <p:cBhvr>
                                        <p:cTn id="28" dur="500" fill="hold"/>
                                        <p:tgtEl>
                                          <p:spTgt spid="21"/>
                                        </p:tgtEl>
                                        <p:attrNameLst>
                                          <p:attrName>ppt_w</p:attrName>
                                        </p:attrNameLst>
                                      </p:cBhvr>
                                      <p:tavLst>
                                        <p:tav tm="0">
                                          <p:val>
                                            <p:fltVal val="0"/>
                                          </p:val>
                                        </p:tav>
                                        <p:tav tm="100000">
                                          <p:val>
                                            <p:strVal val="#ppt_w"/>
                                          </p:val>
                                        </p:tav>
                                      </p:tavLst>
                                    </p:anim>
                                    <p:anim calcmode="lin" valueType="num">
                                      <p:cBhvr>
                                        <p:cTn id="29" dur="500" fill="hold"/>
                                        <p:tgtEl>
                                          <p:spTgt spid="21"/>
                                        </p:tgtEl>
                                        <p:attrNameLst>
                                          <p:attrName>ppt_h</p:attrName>
                                        </p:attrNameLst>
                                      </p:cBhvr>
                                      <p:tavLst>
                                        <p:tav tm="0">
                                          <p:val>
                                            <p:fltVal val="0"/>
                                          </p:val>
                                        </p:tav>
                                        <p:tav tm="100000">
                                          <p:val>
                                            <p:strVal val="#ppt_h"/>
                                          </p:val>
                                        </p:tav>
                                      </p:tavLst>
                                    </p:anim>
                                    <p:animEffect transition="in" filter="fade">
                                      <p:cBhvr>
                                        <p:cTn id="30" dur="500"/>
                                        <p:tgtEl>
                                          <p:spTgt spid="21"/>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randombar(horizontal)">
                                      <p:cBhvr>
                                        <p:cTn id="35" dur="500"/>
                                        <p:tgtEl>
                                          <p:spTgt spid="12"/>
                                        </p:tgtEl>
                                      </p:cBhvr>
                                    </p:animEffect>
                                  </p:childTnLst>
                                </p:cTn>
                              </p:par>
                              <p:par>
                                <p:cTn id="36" presetID="14" presetClass="entr" presetSubtype="10" fill="hold"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randombar(horizontal)">
                                      <p:cBhvr>
                                        <p:cTn id="38" dur="500"/>
                                        <p:tgtEl>
                                          <p:spTgt spid="13"/>
                                        </p:tgtEl>
                                      </p:cBhvr>
                                    </p:animEffect>
                                  </p:childTnLst>
                                </p:cTn>
                              </p:par>
                              <p:par>
                                <p:cTn id="39" presetID="14" presetClass="entr" presetSubtype="10"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randombar(horizontal)">
                                      <p:cBhvr>
                                        <p:cTn id="41" dur="500"/>
                                        <p:tgtEl>
                                          <p:spTgt spid="17"/>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randombar(horizontal)">
                                      <p:cBhvr>
                                        <p:cTn id="44" dur="500"/>
                                        <p:tgtEl>
                                          <p:spTgt spid="9"/>
                                        </p:tgtEl>
                                      </p:cBhvr>
                                    </p:animEffect>
                                  </p:childTnLst>
                                </p:cTn>
                              </p:par>
                            </p:childTnLst>
                          </p:cTn>
                        </p:par>
                      </p:childTnLst>
                    </p:cTn>
                  </p:par>
                  <p:par>
                    <p:cTn id="45" fill="hold">
                      <p:stCondLst>
                        <p:cond delay="indefinite"/>
                      </p:stCondLst>
                      <p:childTnLst>
                        <p:par>
                          <p:cTn id="46" fill="hold">
                            <p:stCondLst>
                              <p:cond delay="0"/>
                            </p:stCondLst>
                            <p:childTnLst>
                              <p:par>
                                <p:cTn id="47" presetID="14" presetClass="entr" presetSubtype="10" fill="hold" nodeType="click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randombar(horizontal)">
                                      <p:cBhvr>
                                        <p:cTn id="49" dur="500"/>
                                        <p:tgtEl>
                                          <p:spTgt spid="18"/>
                                        </p:tgtEl>
                                      </p:cBhvr>
                                    </p:animEffect>
                                  </p:childTnLst>
                                </p:cTn>
                              </p:par>
                              <p:par>
                                <p:cTn id="50" presetID="14" presetClass="entr" presetSubtype="10" fill="hold" nodeType="with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randombar(horizontal)">
                                      <p:cBhvr>
                                        <p:cTn id="52" dur="500"/>
                                        <p:tgtEl>
                                          <p:spTgt spid="19"/>
                                        </p:tgtEl>
                                      </p:cBhvr>
                                    </p:animEffect>
                                  </p:childTnLst>
                                </p:cTn>
                              </p:par>
                              <p:par>
                                <p:cTn id="53" presetID="14" presetClass="entr" presetSubtype="10"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randombar(horizontal)">
                                      <p:cBhvr>
                                        <p:cTn id="5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p:bldP spid="9" grpId="0"/>
      <p:bldP spid="14" grpId="0"/>
      <p:bldP spid="17" grpId="0"/>
      <p:bldP spid="20" grpId="0"/>
      <p:bldP spid="21"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bg>
      <p:bgPr>
        <a:solidFill>
          <a:schemeClr val="tx2">
            <a:lumMod val="75000"/>
          </a:schemeClr>
        </a:solidFill>
        <a:effectLst/>
      </p:bgPr>
    </p:bg>
    <p:spTree>
      <p:nvGrpSpPr>
        <p:cNvPr id="1" name=""/>
        <p:cNvGrpSpPr/>
        <p:nvPr/>
      </p:nvGrpSpPr>
      <p:grpSpPr>
        <a:xfrm>
          <a:off x="0" y="0"/>
          <a:ext cx="0" cy="0"/>
          <a:chOff x="0" y="0"/>
          <a:chExt cx="0" cy="0"/>
        </a:xfrm>
      </p:grpSpPr>
      <p:sp>
        <p:nvSpPr>
          <p:cNvPr id="38914" name="Rectangle 3"/>
          <p:cNvSpPr>
            <a:spLocks noGrp="1" noChangeArrowheads="1"/>
          </p:cNvSpPr>
          <p:nvPr>
            <p:ph type="body" idx="4294967295"/>
          </p:nvPr>
        </p:nvSpPr>
        <p:spPr>
          <a:xfrm>
            <a:off x="0" y="228600"/>
            <a:ext cx="8382000" cy="4953000"/>
          </a:xfrm>
        </p:spPr>
        <p:txBody>
          <a:bodyPr/>
          <a:lstStyle/>
          <a:p>
            <a:pPr eaLnBrk="1" hangingPunct="1">
              <a:buFontTx/>
              <a:buNone/>
            </a:pPr>
            <a:r>
              <a:rPr lang="en-US" sz="4000" dirty="0" smtClean="0">
                <a:solidFill>
                  <a:srgbClr val="FFFF00"/>
                </a:solidFill>
                <a:effectLst>
                  <a:outerShdw blurRad="38100" dist="38100" dir="2700000" algn="tl">
                    <a:srgbClr val="000000">
                      <a:alpha val="43137"/>
                    </a:srgbClr>
                  </a:outerShdw>
                </a:effectLst>
                <a:latin typeface="Gotham Medium" pitchFamily="50" charset="0"/>
              </a:rPr>
              <a:t>BLINDING</a:t>
            </a:r>
            <a:endParaRPr lang="en-US" sz="4000" dirty="0">
              <a:solidFill>
                <a:srgbClr val="FFFF00"/>
              </a:solidFill>
              <a:effectLst>
                <a:outerShdw blurRad="38100" dist="38100" dir="2700000" algn="tl">
                  <a:srgbClr val="000000">
                    <a:alpha val="43137"/>
                  </a:srgbClr>
                </a:outerShdw>
              </a:effectLst>
              <a:latin typeface="Gotham Medium" pitchFamily="50" charset="0"/>
            </a:endParaRPr>
          </a:p>
          <a:p>
            <a:pPr eaLnBrk="1" hangingPunct="1">
              <a:buFontTx/>
              <a:buNone/>
            </a:pPr>
            <a:r>
              <a:rPr lang="en-US" sz="4000" dirty="0" smtClean="0">
                <a:solidFill>
                  <a:schemeClr val="bg1"/>
                </a:solidFill>
                <a:effectLst>
                  <a:outerShdw blurRad="38100" dist="38100" dir="2700000" algn="tl">
                    <a:srgbClr val="000000">
                      <a:alpha val="43137"/>
                    </a:srgbClr>
                  </a:outerShdw>
                </a:effectLst>
                <a:latin typeface="Gotham Medium" pitchFamily="50" charset="0"/>
              </a:rPr>
              <a:t>	</a:t>
            </a:r>
            <a:r>
              <a:rPr lang="en-US" sz="4000" dirty="0" smtClean="0">
                <a:solidFill>
                  <a:schemeClr val="bg1"/>
                </a:solidFill>
                <a:latin typeface="Gotham Medium" pitchFamily="50" charset="0"/>
              </a:rPr>
              <a:t>units do not know which treatment they are getting</a:t>
            </a:r>
          </a:p>
          <a:p>
            <a:pPr eaLnBrk="1" hangingPunct="1">
              <a:buFontTx/>
              <a:buNone/>
            </a:pPr>
            <a:endParaRPr lang="en-US" sz="4000" dirty="0">
              <a:solidFill>
                <a:schemeClr val="bg1"/>
              </a:solidFill>
              <a:latin typeface="Gotham Medium" pitchFamily="50" charset="0"/>
            </a:endParaRPr>
          </a:p>
          <a:p>
            <a:pPr eaLnBrk="1" hangingPunct="1">
              <a:buNone/>
            </a:pPr>
            <a:r>
              <a:rPr lang="en-US" sz="4000" dirty="0" smtClean="0">
                <a:solidFill>
                  <a:srgbClr val="FFFF00"/>
                </a:solidFill>
                <a:effectLst>
                  <a:outerShdw blurRad="38100" dist="38100" dir="2700000" algn="tl">
                    <a:srgbClr val="000000">
                      <a:alpha val="43137"/>
                    </a:srgbClr>
                  </a:outerShdw>
                </a:effectLst>
                <a:latin typeface="Gotham Medium" pitchFamily="50" charset="0"/>
              </a:rPr>
              <a:t>DOUBLE BLIND</a:t>
            </a:r>
          </a:p>
          <a:p>
            <a:pPr eaLnBrk="1" hangingPunct="1">
              <a:buNone/>
            </a:pPr>
            <a:r>
              <a:rPr lang="en-US" sz="4000" dirty="0">
                <a:solidFill>
                  <a:schemeClr val="bg1"/>
                </a:solidFill>
                <a:effectLst>
                  <a:outerShdw blurRad="38100" dist="38100" dir="2700000" algn="tl">
                    <a:srgbClr val="000000">
                      <a:alpha val="43137"/>
                    </a:srgbClr>
                  </a:outerShdw>
                </a:effectLst>
                <a:latin typeface="Gotham Medium" pitchFamily="50" charset="0"/>
              </a:rPr>
              <a:t>	</a:t>
            </a:r>
            <a:r>
              <a:rPr lang="en-US" sz="4000" dirty="0" smtClean="0">
                <a:solidFill>
                  <a:schemeClr val="bg1"/>
                </a:solidFill>
                <a:latin typeface="Gotham Medium" pitchFamily="50" charset="0"/>
              </a:rPr>
              <a:t>neither the subjects </a:t>
            </a:r>
            <a:r>
              <a:rPr lang="en-US" sz="4000" u="sng" dirty="0" smtClean="0">
                <a:solidFill>
                  <a:schemeClr val="bg1"/>
                </a:solidFill>
                <a:latin typeface="Gotham Medium" pitchFamily="50" charset="0"/>
              </a:rPr>
              <a:t>nor the evaluator*</a:t>
            </a:r>
            <a:r>
              <a:rPr lang="en-US" sz="4000" dirty="0" smtClean="0">
                <a:solidFill>
                  <a:schemeClr val="bg1"/>
                </a:solidFill>
                <a:latin typeface="Gotham Medium" pitchFamily="50" charset="0"/>
              </a:rPr>
              <a:t> know which treatment a subject received</a:t>
            </a:r>
            <a:br>
              <a:rPr lang="en-US" sz="4000" dirty="0" smtClean="0">
                <a:solidFill>
                  <a:schemeClr val="bg1"/>
                </a:solidFill>
                <a:latin typeface="Gotham Medium" pitchFamily="50" charset="0"/>
              </a:rPr>
            </a:br>
            <a:r>
              <a:rPr lang="en-US" sz="2400" dirty="0" smtClean="0">
                <a:solidFill>
                  <a:schemeClr val="bg1"/>
                </a:solidFill>
                <a:latin typeface="Gotham Medium" pitchFamily="50" charset="0"/>
              </a:rPr>
              <a:t>*(nor anybody who administers the treatments and/or cares for the subjects… basically ANYBODY who interacts directly with the experimental units)</a:t>
            </a:r>
          </a:p>
          <a:p>
            <a:pPr eaLnBrk="1" hangingPunct="1">
              <a:buNone/>
            </a:pPr>
            <a:endParaRPr lang="en-US" sz="4000" dirty="0" smtClean="0">
              <a:solidFill>
                <a:schemeClr val="bg1"/>
              </a:solidFill>
              <a:latin typeface="Gotham Medium" pitchFamily="50" charset="0"/>
            </a:endParaRPr>
          </a:p>
        </p:txBody>
      </p:sp>
    </p:spTree>
    <p:extLst>
      <p:ext uri="{BB962C8B-B14F-4D97-AF65-F5344CB8AC3E}">
        <p14:creationId xmlns:p14="http://schemas.microsoft.com/office/powerpoint/2010/main" val="2106048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5">
                <a:lumMod val="50000"/>
              </a:schemeClr>
            </a:gs>
            <a:gs pos="100000">
              <a:schemeClr val="accent5">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911352"/>
          </a:xfrm>
        </p:spPr>
        <p:txBody>
          <a:bodyPr/>
          <a:lstStyle/>
          <a:p>
            <a:r>
              <a:rPr lang="en-US" dirty="0" smtClean="0"/>
              <a:t>placebos?</a:t>
            </a:r>
            <a:endParaRPr lang="en-US" dirty="0"/>
          </a:p>
        </p:txBody>
      </p:sp>
      <p:sp>
        <p:nvSpPr>
          <p:cNvPr id="3" name="Content Placeholder 2"/>
          <p:cNvSpPr>
            <a:spLocks noGrp="1"/>
          </p:cNvSpPr>
          <p:nvPr>
            <p:ph idx="1"/>
          </p:nvPr>
        </p:nvSpPr>
        <p:spPr>
          <a:xfrm>
            <a:off x="11373" y="685800"/>
            <a:ext cx="8610600" cy="5638800"/>
          </a:xfrm>
        </p:spPr>
        <p:txBody>
          <a:bodyPr/>
          <a:lstStyle/>
          <a:p>
            <a:r>
              <a:rPr lang="en-US" sz="2800" dirty="0" smtClean="0">
                <a:solidFill>
                  <a:schemeClr val="bg1"/>
                </a:solidFill>
                <a:effectLst>
                  <a:outerShdw blurRad="38100" dist="38100" dir="2700000" algn="tl">
                    <a:srgbClr val="000000">
                      <a:alpha val="43137"/>
                    </a:srgbClr>
                  </a:outerShdw>
                </a:effectLst>
                <a:latin typeface="Comic Sans MS" pitchFamily="66" charset="0"/>
              </a:rPr>
              <a:t>A pharmaceutical company is testing a new headache medicine pill, and wishes to test it in an experimental study against a control group.   </a:t>
            </a:r>
            <a:r>
              <a:rPr lang="en-US" sz="2800" b="1" dirty="0" smtClean="0">
                <a:solidFill>
                  <a:schemeClr val="accent6">
                    <a:lumMod val="20000"/>
                    <a:lumOff val="80000"/>
                  </a:schemeClr>
                </a:solidFill>
                <a:effectLst>
                  <a:outerShdw blurRad="38100" dist="38100" dir="2700000" algn="tl">
                    <a:srgbClr val="000000">
                      <a:alpha val="43137"/>
                    </a:srgbClr>
                  </a:outerShdw>
                </a:effectLst>
                <a:latin typeface="Comic Sans MS" pitchFamily="66" charset="0"/>
              </a:rPr>
              <a:t>Is it possible for the experiment to be blinded?  double blinded?</a:t>
            </a:r>
          </a:p>
          <a:p>
            <a:pPr lvl="1"/>
            <a:r>
              <a:rPr lang="en-US" sz="2400" dirty="0" smtClean="0">
                <a:solidFill>
                  <a:schemeClr val="bg1"/>
                </a:solidFill>
                <a:effectLst>
                  <a:outerShdw blurRad="38100" dist="38100" dir="2700000" algn="tl">
                    <a:srgbClr val="000000">
                      <a:alpha val="43137"/>
                    </a:srgbClr>
                  </a:outerShdw>
                </a:effectLst>
                <a:latin typeface="Comic Sans MS" pitchFamily="66" charset="0"/>
              </a:rPr>
              <a:t>The subjects can be blinded by being given a placebo – a dummy pill </a:t>
            </a:r>
            <a:r>
              <a:rPr lang="en-US" sz="2400" b="1" dirty="0" smtClean="0">
                <a:solidFill>
                  <a:schemeClr val="accent5">
                    <a:lumMod val="20000"/>
                    <a:lumOff val="80000"/>
                  </a:schemeClr>
                </a:solidFill>
                <a:effectLst>
                  <a:outerShdw blurRad="38100" dist="38100" dir="2700000" algn="tl">
                    <a:srgbClr val="000000">
                      <a:alpha val="43137"/>
                    </a:srgbClr>
                  </a:outerShdw>
                </a:effectLst>
                <a:latin typeface="Comic Sans MS" pitchFamily="66" charset="0"/>
              </a:rPr>
              <a:t>which looks and feels the same as the “real” drug</a:t>
            </a:r>
            <a:r>
              <a:rPr lang="en-US" sz="2400" dirty="0" smtClean="0">
                <a:solidFill>
                  <a:schemeClr val="bg1"/>
                </a:solidFill>
                <a:effectLst>
                  <a:outerShdw blurRad="38100" dist="38100" dir="2700000" algn="tl">
                    <a:srgbClr val="000000">
                      <a:alpha val="43137"/>
                    </a:srgbClr>
                  </a:outerShdw>
                </a:effectLst>
                <a:latin typeface="Comic Sans MS" pitchFamily="66" charset="0"/>
              </a:rPr>
              <a:t>, but contains no active ingredient.</a:t>
            </a:r>
          </a:p>
          <a:p>
            <a:pPr lvl="1"/>
            <a:r>
              <a:rPr lang="en-US" sz="2400" dirty="0" smtClean="0">
                <a:solidFill>
                  <a:schemeClr val="bg1"/>
                </a:solidFill>
                <a:effectLst>
                  <a:outerShdw blurRad="38100" dist="38100" dir="2700000" algn="tl">
                    <a:srgbClr val="000000">
                      <a:alpha val="43137"/>
                    </a:srgbClr>
                  </a:outerShdw>
                </a:effectLst>
                <a:latin typeface="Comic Sans MS" pitchFamily="66" charset="0"/>
              </a:rPr>
              <a:t>The evaluators* should also be blinded by </a:t>
            </a:r>
            <a:r>
              <a:rPr lang="en-US" sz="2400" b="1" dirty="0" smtClean="0">
                <a:solidFill>
                  <a:schemeClr val="accent5">
                    <a:lumMod val="20000"/>
                    <a:lumOff val="80000"/>
                  </a:schemeClr>
                </a:solidFill>
                <a:effectLst>
                  <a:outerShdw blurRad="38100" dist="38100" dir="2700000" algn="tl">
                    <a:srgbClr val="000000">
                      <a:alpha val="43137"/>
                    </a:srgbClr>
                  </a:outerShdw>
                </a:effectLst>
                <a:latin typeface="Comic Sans MS" pitchFamily="66" charset="0"/>
              </a:rPr>
              <a:t>not knowing which group received the real drug vs. the placebo </a:t>
            </a:r>
            <a:r>
              <a:rPr lang="en-US" sz="2400" dirty="0" smtClean="0">
                <a:solidFill>
                  <a:schemeClr val="bg1"/>
                </a:solidFill>
                <a:effectLst>
                  <a:outerShdw blurRad="38100" dist="38100" dir="2700000" algn="tl">
                    <a:srgbClr val="000000">
                      <a:alpha val="43137"/>
                    </a:srgbClr>
                  </a:outerShdw>
                </a:effectLst>
                <a:latin typeface="Comic Sans MS" pitchFamily="66" charset="0"/>
              </a:rPr>
              <a:t>(assignment of treatments should be administered by a 3</a:t>
            </a:r>
            <a:r>
              <a:rPr lang="en-US" sz="2400" baseline="30000" dirty="0" smtClean="0">
                <a:solidFill>
                  <a:schemeClr val="bg1"/>
                </a:solidFill>
                <a:effectLst>
                  <a:outerShdw blurRad="38100" dist="38100" dir="2700000" algn="tl">
                    <a:srgbClr val="000000">
                      <a:alpha val="43137"/>
                    </a:srgbClr>
                  </a:outerShdw>
                </a:effectLst>
                <a:latin typeface="Comic Sans MS" pitchFamily="66" charset="0"/>
              </a:rPr>
              <a:t>rd</a:t>
            </a:r>
            <a:r>
              <a:rPr lang="en-US" sz="2400" dirty="0" smtClean="0">
                <a:solidFill>
                  <a:schemeClr val="bg1"/>
                </a:solidFill>
                <a:effectLst>
                  <a:outerShdw blurRad="38100" dist="38100" dir="2700000" algn="tl">
                    <a:srgbClr val="000000">
                      <a:alpha val="43137"/>
                    </a:srgbClr>
                  </a:outerShdw>
                </a:effectLst>
                <a:latin typeface="Comic Sans MS" pitchFamily="66" charset="0"/>
              </a:rPr>
              <a:t> party).</a:t>
            </a:r>
          </a:p>
          <a:p>
            <a:pPr lvl="1"/>
            <a:r>
              <a:rPr lang="en-US" sz="2000" dirty="0" smtClean="0">
                <a:solidFill>
                  <a:schemeClr val="accent5">
                    <a:lumMod val="20000"/>
                    <a:lumOff val="80000"/>
                  </a:schemeClr>
                </a:solidFill>
                <a:effectLst>
                  <a:outerShdw blurRad="38100" dist="38100" dir="2700000" algn="tl">
                    <a:srgbClr val="000000">
                      <a:alpha val="43137"/>
                    </a:srgbClr>
                  </a:outerShdw>
                </a:effectLst>
                <a:latin typeface="Comic Sans MS" pitchFamily="66" charset="0"/>
              </a:rPr>
              <a:t>*or anyone that deals directly with the patients</a:t>
            </a:r>
            <a:endParaRPr lang="en-US" sz="2000" dirty="0">
              <a:solidFill>
                <a:schemeClr val="accent5">
                  <a:lumMod val="20000"/>
                  <a:lumOff val="80000"/>
                </a:schemeClr>
              </a:solidFill>
              <a:effectLst>
                <a:outerShdw blurRad="38100" dist="38100" dir="2700000" algn="tl">
                  <a:srgbClr val="000000">
                    <a:alpha val="43137"/>
                  </a:srgbClr>
                </a:outerShdw>
              </a:effectLst>
              <a:latin typeface="Comic Sans MS" pitchFamily="66" charset="0"/>
            </a:endParaRPr>
          </a:p>
        </p:txBody>
      </p:sp>
    </p:spTree>
    <p:extLst>
      <p:ext uri="{BB962C8B-B14F-4D97-AF65-F5344CB8AC3E}">
        <p14:creationId xmlns:p14="http://schemas.microsoft.com/office/powerpoint/2010/main" val="3208821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3">
                <a:lumMod val="50000"/>
              </a:schemeClr>
            </a:gs>
            <a:gs pos="100000">
              <a:schemeClr val="accent3">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911352"/>
          </a:xfrm>
        </p:spPr>
        <p:txBody>
          <a:bodyPr/>
          <a:lstStyle/>
          <a:p>
            <a:r>
              <a:rPr lang="en-US" dirty="0" smtClean="0"/>
              <a:t>more placebos…?!</a:t>
            </a:r>
            <a:endParaRPr lang="en-US" dirty="0"/>
          </a:p>
        </p:txBody>
      </p:sp>
      <p:sp>
        <p:nvSpPr>
          <p:cNvPr id="3" name="Content Placeholder 2"/>
          <p:cNvSpPr>
            <a:spLocks noGrp="1"/>
          </p:cNvSpPr>
          <p:nvPr>
            <p:ph idx="1"/>
          </p:nvPr>
        </p:nvSpPr>
        <p:spPr>
          <a:xfrm>
            <a:off x="76200" y="914400"/>
            <a:ext cx="8610600" cy="5181600"/>
          </a:xfrm>
        </p:spPr>
        <p:txBody>
          <a:bodyPr/>
          <a:lstStyle/>
          <a:p>
            <a:r>
              <a:rPr lang="en-US" sz="2800" dirty="0" smtClean="0">
                <a:solidFill>
                  <a:schemeClr val="bg1"/>
                </a:solidFill>
                <a:effectLst>
                  <a:outerShdw blurRad="38100" dist="38100" dir="2700000" algn="tl">
                    <a:srgbClr val="000000">
                      <a:alpha val="43137"/>
                    </a:srgbClr>
                  </a:outerShdw>
                </a:effectLst>
              </a:rPr>
              <a:t>A cutting-edge treatment for combatting brain tumors involves drilling tiny holes in the patient’s skull and injecting a drug cocktail into the brain.  </a:t>
            </a:r>
            <a:br>
              <a:rPr lang="en-US" sz="2800" dirty="0" smtClean="0">
                <a:solidFill>
                  <a:schemeClr val="bg1"/>
                </a:solidFill>
                <a:effectLst>
                  <a:outerShdw blurRad="38100" dist="38100" dir="2700000" algn="tl">
                    <a:srgbClr val="000000">
                      <a:alpha val="43137"/>
                    </a:srgbClr>
                  </a:outerShdw>
                </a:effectLst>
              </a:rPr>
            </a:br>
            <a:endParaRPr lang="en-US" sz="2800" dirty="0" smtClean="0">
              <a:solidFill>
                <a:schemeClr val="bg1"/>
              </a:solidFill>
              <a:effectLst>
                <a:outerShdw blurRad="38100" dist="38100" dir="2700000" algn="tl">
                  <a:srgbClr val="000000">
                    <a:alpha val="43137"/>
                  </a:srgbClr>
                </a:outerShdw>
              </a:effectLst>
            </a:endParaRPr>
          </a:p>
          <a:p>
            <a:r>
              <a:rPr lang="en-US" sz="2800" b="1" dirty="0" smtClean="0">
                <a:solidFill>
                  <a:schemeClr val="bg1"/>
                </a:solidFill>
                <a:effectLst>
                  <a:outerShdw blurRad="38100" dist="38100" dir="2700000" algn="tl">
                    <a:srgbClr val="000000">
                      <a:alpha val="43137"/>
                    </a:srgbClr>
                  </a:outerShdw>
                </a:effectLst>
              </a:rPr>
              <a:t>Is it possible to carry out a double-blind experiment in this scenario?  Explain…</a:t>
            </a:r>
          </a:p>
          <a:p>
            <a:r>
              <a:rPr lang="en-US" sz="2800" b="1" dirty="0" smtClean="0">
                <a:solidFill>
                  <a:schemeClr val="bg1"/>
                </a:solidFill>
                <a:effectLst>
                  <a:outerShdw blurRad="38100" dist="38100" dir="2700000" algn="tl">
                    <a:srgbClr val="000000">
                      <a:alpha val="43137"/>
                    </a:srgbClr>
                  </a:outerShdw>
                </a:effectLst>
              </a:rPr>
              <a:t>Sure… just drill holes in the skulls of the control group patients and inject a non-active “dummy” cocktail into their brains… </a:t>
            </a:r>
            <a:r>
              <a:rPr lang="en-US" sz="2800" b="1" dirty="0" smtClean="0">
                <a:solidFill>
                  <a:schemeClr val="bg1"/>
                </a:solidFill>
                <a:effectLst>
                  <a:outerShdw blurRad="38100" dist="38100" dir="2700000" algn="tl">
                    <a:srgbClr val="000000">
                      <a:alpha val="43137"/>
                    </a:srgbClr>
                  </a:outerShdw>
                </a:effectLst>
                <a:sym typeface="Wingdings" pitchFamily="2" charset="2"/>
              </a:rPr>
              <a:t></a:t>
            </a:r>
            <a:endParaRPr lang="en-US" sz="2800" b="1" dirty="0" smtClean="0">
              <a:solidFill>
                <a:schemeClr val="bg1"/>
              </a:solidFill>
              <a:effectLst>
                <a:outerShdw blurRad="38100" dist="38100" dir="2700000" algn="tl">
                  <a:srgbClr val="000000">
                    <a:alpha val="43137"/>
                  </a:srgbClr>
                </a:outerShdw>
              </a:effectLst>
            </a:endParaRPr>
          </a:p>
          <a:p>
            <a:endParaRPr lang="en-US" sz="2000" b="1" dirty="0" smtClean="0">
              <a:solidFill>
                <a:schemeClr val="bg1"/>
              </a:solidFill>
              <a:effectLst>
                <a:outerShdw blurRad="38100" dist="38100" dir="2700000" algn="tl">
                  <a:srgbClr val="000000">
                    <a:alpha val="43137"/>
                  </a:srgbClr>
                </a:outerShdw>
              </a:effectLst>
            </a:endParaRPr>
          </a:p>
          <a:p>
            <a:r>
              <a:rPr lang="en-US" sz="2800" b="1" dirty="0" smtClean="0">
                <a:solidFill>
                  <a:schemeClr val="accent5">
                    <a:lumMod val="20000"/>
                    <a:lumOff val="80000"/>
                  </a:schemeClr>
                </a:solidFill>
                <a:effectLst>
                  <a:outerShdw blurRad="38100" dist="38100" dir="2700000" algn="tl">
                    <a:srgbClr val="000000">
                      <a:alpha val="43137"/>
                    </a:srgbClr>
                  </a:outerShdw>
                </a:effectLst>
              </a:rPr>
              <a:t>(is it </a:t>
            </a:r>
            <a:r>
              <a:rPr lang="en-US" sz="2800" b="1" u="sng" dirty="0" smtClean="0">
                <a:solidFill>
                  <a:schemeClr val="accent5">
                    <a:lumMod val="20000"/>
                    <a:lumOff val="80000"/>
                  </a:schemeClr>
                </a:solidFill>
                <a:effectLst>
                  <a:outerShdw blurRad="38100" dist="38100" dir="2700000" algn="tl">
                    <a:srgbClr val="000000">
                      <a:alpha val="43137"/>
                    </a:srgbClr>
                  </a:outerShdw>
                </a:effectLst>
              </a:rPr>
              <a:t>ethical</a:t>
            </a:r>
            <a:r>
              <a:rPr lang="en-US" sz="2800" b="1" dirty="0" smtClean="0">
                <a:solidFill>
                  <a:schemeClr val="accent5">
                    <a:lumMod val="20000"/>
                    <a:lumOff val="80000"/>
                  </a:schemeClr>
                </a:solidFill>
                <a:effectLst>
                  <a:outerShdw blurRad="38100" dist="38100" dir="2700000" algn="tl">
                    <a:srgbClr val="000000">
                      <a:alpha val="43137"/>
                    </a:srgbClr>
                  </a:outerShdw>
                </a:effectLst>
              </a:rPr>
              <a:t>??)</a:t>
            </a:r>
            <a:endParaRPr lang="en-US" sz="2800" b="1" dirty="0">
              <a:solidFill>
                <a:schemeClr val="accent5">
                  <a:lumMod val="20000"/>
                  <a:lumOff val="8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84019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0"/>
              </a:schemeClr>
            </a:gs>
            <a:gs pos="100000">
              <a:schemeClr val="accent6">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0484" name="Text Box 4"/>
          <p:cNvSpPr txBox="1">
            <a:spLocks noChangeArrowheads="1"/>
          </p:cNvSpPr>
          <p:nvPr/>
        </p:nvSpPr>
        <p:spPr bwMode="auto">
          <a:xfrm>
            <a:off x="0" y="990600"/>
            <a:ext cx="8610600" cy="3354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ts val="0"/>
              </a:spcBef>
            </a:pPr>
            <a:r>
              <a:rPr lang="en-US" sz="3600" dirty="0" smtClean="0">
                <a:solidFill>
                  <a:prstClr val="white"/>
                </a:solidFill>
                <a:effectLst>
                  <a:outerShdw blurRad="38100" dist="38100" dir="2700000" algn="tl">
                    <a:srgbClr val="000000">
                      <a:alpha val="43137"/>
                    </a:srgbClr>
                  </a:outerShdw>
                </a:effectLst>
                <a:latin typeface="Gotham Medium" pitchFamily="50" charset="0"/>
              </a:rPr>
              <a:t>The </a:t>
            </a:r>
            <a:r>
              <a:rPr lang="en-US" sz="6000" u="sng" dirty="0">
                <a:solidFill>
                  <a:prstClr val="white"/>
                </a:solidFill>
                <a:effectLst>
                  <a:outerShdw blurRad="38100" dist="38100" dir="2700000" algn="tl">
                    <a:srgbClr val="000000">
                      <a:alpha val="43137"/>
                    </a:srgbClr>
                  </a:outerShdw>
                </a:effectLst>
                <a:latin typeface="Gotham Medium" pitchFamily="50" charset="0"/>
              </a:rPr>
              <a:t>ONLY</a:t>
            </a:r>
            <a:r>
              <a:rPr lang="en-US" sz="3600" dirty="0">
                <a:solidFill>
                  <a:prstClr val="white"/>
                </a:solidFill>
                <a:effectLst>
                  <a:outerShdw blurRad="38100" dist="38100" dir="2700000" algn="tl">
                    <a:srgbClr val="000000">
                      <a:alpha val="43137"/>
                    </a:srgbClr>
                  </a:outerShdw>
                </a:effectLst>
                <a:latin typeface="Gotham Medium" pitchFamily="50" charset="0"/>
              </a:rPr>
              <a:t> way </a:t>
            </a:r>
            <a:endParaRPr lang="en-US" sz="3600" dirty="0" smtClean="0">
              <a:solidFill>
                <a:prstClr val="white"/>
              </a:solidFill>
              <a:effectLst>
                <a:outerShdw blurRad="38100" dist="38100" dir="2700000" algn="tl">
                  <a:srgbClr val="000000">
                    <a:alpha val="43137"/>
                  </a:srgbClr>
                </a:outerShdw>
              </a:effectLst>
              <a:latin typeface="Gotham Medium" pitchFamily="50" charset="0"/>
            </a:endParaRPr>
          </a:p>
          <a:p>
            <a:pPr algn="r" eaLnBrk="1" hangingPunct="1">
              <a:spcBef>
                <a:spcPts val="0"/>
              </a:spcBef>
            </a:pPr>
            <a:r>
              <a:rPr lang="en-US" sz="3600" dirty="0" smtClean="0">
                <a:solidFill>
                  <a:prstClr val="white"/>
                </a:solidFill>
                <a:effectLst>
                  <a:outerShdw blurRad="38100" dist="38100" dir="2700000" algn="tl">
                    <a:srgbClr val="000000">
                      <a:alpha val="43137"/>
                    </a:srgbClr>
                  </a:outerShdw>
                </a:effectLst>
                <a:latin typeface="Gotham Medium" pitchFamily="50" charset="0"/>
              </a:rPr>
              <a:t>to </a:t>
            </a:r>
            <a:r>
              <a:rPr lang="en-US" sz="3600" dirty="0">
                <a:solidFill>
                  <a:prstClr val="white"/>
                </a:solidFill>
                <a:effectLst>
                  <a:outerShdw blurRad="38100" dist="38100" dir="2700000" algn="tl">
                    <a:srgbClr val="000000">
                      <a:alpha val="43137"/>
                    </a:srgbClr>
                  </a:outerShdw>
                </a:effectLst>
                <a:latin typeface="Gotham Medium" pitchFamily="50" charset="0"/>
              </a:rPr>
              <a:t>show </a:t>
            </a:r>
            <a:r>
              <a:rPr lang="en-US" sz="3600" dirty="0" smtClean="0">
                <a:solidFill>
                  <a:prstClr val="white"/>
                </a:solidFill>
                <a:effectLst>
                  <a:outerShdw blurRad="38100" dist="38100" dir="2700000" algn="tl">
                    <a:srgbClr val="000000">
                      <a:alpha val="43137"/>
                    </a:srgbClr>
                  </a:outerShdw>
                </a:effectLst>
                <a:latin typeface="Gotham Medium" pitchFamily="50" charset="0"/>
              </a:rPr>
              <a:t>CAUSE &amp; EFFECT is </a:t>
            </a:r>
            <a:r>
              <a:rPr lang="en-US" sz="3600" dirty="0">
                <a:solidFill>
                  <a:prstClr val="white"/>
                </a:solidFill>
                <a:effectLst>
                  <a:outerShdw blurRad="38100" dist="38100" dir="2700000" algn="tl">
                    <a:srgbClr val="000000">
                      <a:alpha val="43137"/>
                    </a:srgbClr>
                  </a:outerShdw>
                </a:effectLst>
                <a:latin typeface="Gotham Medium" pitchFamily="50" charset="0"/>
              </a:rPr>
              <a:t>with</a:t>
            </a:r>
            <a:r>
              <a:rPr lang="en-US" sz="4400" dirty="0">
                <a:solidFill>
                  <a:prstClr val="white"/>
                </a:solidFill>
                <a:effectLst>
                  <a:outerShdw blurRad="38100" dist="38100" dir="2700000" algn="tl">
                    <a:srgbClr val="000000">
                      <a:alpha val="43137"/>
                    </a:srgbClr>
                  </a:outerShdw>
                </a:effectLst>
                <a:latin typeface="Gotham Medium" pitchFamily="50" charset="0"/>
              </a:rPr>
              <a:t> </a:t>
            </a:r>
          </a:p>
          <a:p>
            <a:pPr algn="r" eaLnBrk="1" hangingPunct="1">
              <a:spcBef>
                <a:spcPts val="0"/>
              </a:spcBef>
            </a:pPr>
            <a:r>
              <a:rPr lang="en-US" sz="3600" dirty="0" smtClean="0">
                <a:solidFill>
                  <a:prstClr val="white"/>
                </a:solidFill>
                <a:effectLst>
                  <a:outerShdw blurRad="38100" dist="38100" dir="2700000" algn="tl">
                    <a:srgbClr val="000000">
                      <a:alpha val="43137"/>
                    </a:srgbClr>
                  </a:outerShdw>
                </a:effectLst>
                <a:latin typeface="Gotham Medium" pitchFamily="50" charset="0"/>
              </a:rPr>
              <a:t>a </a:t>
            </a:r>
            <a:r>
              <a:rPr lang="en-US" sz="3600" dirty="0" smtClean="0">
                <a:solidFill>
                  <a:srgbClr val="F0AD00">
                    <a:lumMod val="40000"/>
                    <a:lumOff val="60000"/>
                  </a:srgbClr>
                </a:solidFill>
                <a:effectLst>
                  <a:outerShdw blurRad="38100" dist="38100" dir="2700000" algn="tl">
                    <a:srgbClr val="000000">
                      <a:alpha val="43137"/>
                    </a:srgbClr>
                  </a:outerShdw>
                </a:effectLst>
                <a:latin typeface="Gotham Medium" pitchFamily="50" charset="0"/>
              </a:rPr>
              <a:t>randomized </a:t>
            </a:r>
            <a:r>
              <a:rPr lang="en-US" sz="3600" dirty="0" smtClean="0">
                <a:solidFill>
                  <a:prstClr val="white"/>
                </a:solidFill>
                <a:effectLst>
                  <a:outerShdw blurRad="38100" dist="38100" dir="2700000" algn="tl">
                    <a:srgbClr val="000000">
                      <a:alpha val="43137"/>
                    </a:srgbClr>
                  </a:outerShdw>
                </a:effectLst>
                <a:latin typeface="Gotham Medium" pitchFamily="50" charset="0"/>
              </a:rPr>
              <a:t>experiment!!!</a:t>
            </a:r>
          </a:p>
          <a:p>
            <a:pPr algn="r" eaLnBrk="1" hangingPunct="1">
              <a:spcBef>
                <a:spcPts val="0"/>
              </a:spcBef>
            </a:pPr>
            <a:r>
              <a:rPr lang="en-US" sz="3600" dirty="0" smtClean="0">
                <a:solidFill>
                  <a:srgbClr val="FFFF00"/>
                </a:solidFill>
                <a:effectLst>
                  <a:outerShdw blurRad="38100" dist="38100" dir="2700000" algn="tl">
                    <a:srgbClr val="000000">
                      <a:alpha val="43137"/>
                    </a:srgbClr>
                  </a:outerShdw>
                </a:effectLst>
                <a:latin typeface="Gotham Black" pitchFamily="50" charset="0"/>
              </a:rPr>
              <a:t>(RANDOM ASSIGNMENT OF </a:t>
            </a:r>
            <a:br>
              <a:rPr lang="en-US" sz="3600" dirty="0" smtClean="0">
                <a:solidFill>
                  <a:srgbClr val="FFFF00"/>
                </a:solidFill>
                <a:effectLst>
                  <a:outerShdw blurRad="38100" dist="38100" dir="2700000" algn="tl">
                    <a:srgbClr val="000000">
                      <a:alpha val="43137"/>
                    </a:srgbClr>
                  </a:outerShdw>
                </a:effectLst>
                <a:latin typeface="Gotham Black" pitchFamily="50" charset="0"/>
              </a:rPr>
            </a:br>
            <a:r>
              <a:rPr lang="en-US" sz="3600" dirty="0" smtClean="0">
                <a:solidFill>
                  <a:srgbClr val="FFFF00"/>
                </a:solidFill>
                <a:effectLst>
                  <a:outerShdw blurRad="38100" dist="38100" dir="2700000" algn="tl">
                    <a:srgbClr val="000000">
                      <a:alpha val="43137"/>
                    </a:srgbClr>
                  </a:outerShdw>
                </a:effectLst>
                <a:latin typeface="Gotham Black" pitchFamily="50" charset="0"/>
              </a:rPr>
              <a:t>SUBJECTS TO TREATMENTS!!!)</a:t>
            </a:r>
            <a:endParaRPr lang="en-US" sz="3600" dirty="0">
              <a:solidFill>
                <a:srgbClr val="FFFF00"/>
              </a:solidFill>
              <a:effectLst>
                <a:outerShdw blurRad="38100" dist="38100" dir="2700000" algn="tl">
                  <a:srgbClr val="000000">
                    <a:alpha val="43137"/>
                  </a:srgbClr>
                </a:outerShdw>
              </a:effectLst>
              <a:latin typeface="Gotham Black" pitchFamily="50" charset="0"/>
            </a:endParaRPr>
          </a:p>
        </p:txBody>
      </p:sp>
    </p:spTree>
    <p:extLst>
      <p:ext uri="{BB962C8B-B14F-4D97-AF65-F5344CB8AC3E}">
        <p14:creationId xmlns:p14="http://schemas.microsoft.com/office/powerpoint/2010/main" val="25411157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304800"/>
            <a:ext cx="8229600" cy="1103376"/>
          </a:xfrm>
        </p:spPr>
        <p:txBody>
          <a:bodyPr>
            <a:normAutofit fontScale="90000"/>
          </a:bodyPr>
          <a:lstStyle/>
          <a:p>
            <a:pPr eaLnBrk="1" fontAlgn="auto" hangingPunct="1">
              <a:spcAft>
                <a:spcPts val="0"/>
              </a:spcAft>
              <a:defRPr/>
            </a:pPr>
            <a:r>
              <a:rPr lang="en-US" sz="4000" dirty="0" smtClean="0">
                <a:solidFill>
                  <a:schemeClr val="accent1">
                    <a:lumMod val="60000"/>
                    <a:lumOff val="40000"/>
                  </a:schemeClr>
                </a:solidFill>
              </a:rPr>
              <a:t>ex:  ulcers in upper intestine</a:t>
            </a:r>
            <a:br>
              <a:rPr lang="en-US" sz="4000" dirty="0" smtClean="0">
                <a:solidFill>
                  <a:schemeClr val="accent1">
                    <a:lumMod val="60000"/>
                    <a:lumOff val="40000"/>
                  </a:schemeClr>
                </a:solidFill>
              </a:rPr>
            </a:br>
            <a:endParaRPr lang="en-US" sz="4000" dirty="0" smtClean="0">
              <a:solidFill>
                <a:schemeClr val="accent1">
                  <a:lumMod val="60000"/>
                  <a:lumOff val="40000"/>
                </a:schemeClr>
              </a:solidFill>
            </a:endParaRPr>
          </a:p>
        </p:txBody>
      </p:sp>
      <p:sp>
        <p:nvSpPr>
          <p:cNvPr id="64515" name="Rectangle 3"/>
          <p:cNvSpPr>
            <a:spLocks noGrp="1" noChangeArrowheads="1"/>
          </p:cNvSpPr>
          <p:nvPr>
            <p:ph idx="1"/>
          </p:nvPr>
        </p:nvSpPr>
        <p:spPr>
          <a:xfrm>
            <a:off x="381000" y="1676400"/>
            <a:ext cx="8382000" cy="5181600"/>
          </a:xfrm>
        </p:spPr>
        <p:txBody>
          <a:bodyPr/>
          <a:lstStyle/>
          <a:p>
            <a:pPr eaLnBrk="1" hangingPunct="1">
              <a:buFontTx/>
              <a:buNone/>
            </a:pPr>
            <a:r>
              <a:rPr lang="en-US" b="1" i="1" smtClean="0">
                <a:latin typeface="Adobe Caslon Pro" pitchFamily="18" charset="0"/>
              </a:rPr>
              <a:t>Treatment for stomach ulcers</a:t>
            </a:r>
            <a:endParaRPr lang="en-US" smtClean="0">
              <a:latin typeface="Adobe Caslon Pro" pitchFamily="18" charset="0"/>
            </a:endParaRPr>
          </a:p>
          <a:p>
            <a:pPr lvl="1" eaLnBrk="1" hangingPunct="1"/>
            <a:r>
              <a:rPr lang="en-US" sz="3200" smtClean="0">
                <a:latin typeface="Adobe Caslon Pro" pitchFamily="18" charset="0"/>
              </a:rPr>
              <a:t>Anesthetize patient </a:t>
            </a:r>
          </a:p>
          <a:p>
            <a:pPr lvl="1" eaLnBrk="1" hangingPunct="1"/>
            <a:r>
              <a:rPr lang="en-US" sz="3200" smtClean="0">
                <a:latin typeface="Adobe Caslon Pro" pitchFamily="18" charset="0"/>
              </a:rPr>
              <a:t>Put balloon in stomach</a:t>
            </a:r>
            <a:r>
              <a:rPr lang="en-US" smtClean="0">
                <a:latin typeface="Adobe Caslon Pro" pitchFamily="18" charset="0"/>
              </a:rPr>
              <a:t> </a:t>
            </a:r>
          </a:p>
          <a:p>
            <a:pPr eaLnBrk="1" hangingPunct="1">
              <a:buFontTx/>
              <a:buNone/>
            </a:pPr>
            <a:r>
              <a:rPr lang="en-US" smtClean="0">
                <a:latin typeface="Adobe Caslon Pro" pitchFamily="18" charset="0"/>
              </a:rPr>
              <a:t>			 Fill with </a:t>
            </a:r>
            <a:r>
              <a:rPr lang="en-US" b="1" smtClean="0">
                <a:latin typeface="Adobe Caslon Pro" pitchFamily="18" charset="0"/>
              </a:rPr>
              <a:t>freezing</a:t>
            </a:r>
            <a:r>
              <a:rPr lang="en-US" smtClean="0">
                <a:latin typeface="Adobe Caslon Pro" pitchFamily="18" charset="0"/>
              </a:rPr>
              <a:t> coolant</a:t>
            </a:r>
          </a:p>
          <a:p>
            <a:pPr eaLnBrk="1" hangingPunct="1">
              <a:buFontTx/>
              <a:buNone/>
            </a:pPr>
            <a:endParaRPr lang="en-US" sz="1400" smtClean="0">
              <a:latin typeface="Adobe Caslon Pro" pitchFamily="18" charset="0"/>
            </a:endParaRPr>
          </a:p>
          <a:p>
            <a:pPr eaLnBrk="1" hangingPunct="1">
              <a:buFontTx/>
              <a:buNone/>
            </a:pPr>
            <a:r>
              <a:rPr lang="en-US" b="1" smtClean="0">
                <a:latin typeface="Adobe Caslon Pro" pitchFamily="18" charset="0"/>
              </a:rPr>
              <a:t>Initial Experiment, 1958</a:t>
            </a:r>
          </a:p>
          <a:p>
            <a:pPr eaLnBrk="1" hangingPunct="1">
              <a:buFontTx/>
              <a:buNone/>
            </a:pPr>
            <a:r>
              <a:rPr lang="en-US" smtClean="0">
                <a:latin typeface="Adobe Caslon Pro" pitchFamily="18" charset="0"/>
              </a:rPr>
              <a:t>   24 patients, all cured</a:t>
            </a:r>
          </a:p>
          <a:p>
            <a:pPr eaLnBrk="1" hangingPunct="1">
              <a:buFontTx/>
              <a:buNone/>
            </a:pPr>
            <a:r>
              <a:rPr lang="en-US" smtClean="0">
                <a:latin typeface="Adobe Caslon Pro" pitchFamily="18" charset="0"/>
              </a:rPr>
              <a:t>   Became popular, and better than surgery</a:t>
            </a:r>
          </a:p>
          <a:p>
            <a:pPr eaLnBrk="1" hangingPunct="1">
              <a:buFontTx/>
              <a:buNone/>
            </a:pPr>
            <a:r>
              <a:rPr lang="en-US" smtClean="0">
                <a:latin typeface="Adobe Caslon Pro" pitchFamily="18" charset="0"/>
              </a:rPr>
              <a:t>   But there were some </a:t>
            </a:r>
            <a:r>
              <a:rPr lang="en-US" sz="4400" smtClean="0">
                <a:latin typeface="Adobe Caslon Pro" pitchFamily="18" charset="0"/>
              </a:rPr>
              <a:t>skeptics….</a:t>
            </a:r>
          </a:p>
        </p:txBody>
      </p:sp>
    </p:spTree>
    <p:extLst>
      <p:ext uri="{BB962C8B-B14F-4D97-AF65-F5344CB8AC3E}">
        <p14:creationId xmlns:p14="http://schemas.microsoft.com/office/powerpoint/2010/main" val="20085355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451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451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451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451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4515">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4515">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45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chemeClr val="accent6"/>
        </a:solidFill>
        <a:effectLst/>
      </p:bgPr>
    </p:bg>
    <p:spTree>
      <p:nvGrpSpPr>
        <p:cNvPr id="1" name=""/>
        <p:cNvGrpSpPr/>
        <p:nvPr/>
      </p:nvGrpSpPr>
      <p:grpSpPr>
        <a:xfrm>
          <a:off x="0" y="0"/>
          <a:ext cx="0" cy="0"/>
          <a:chOff x="0" y="0"/>
          <a:chExt cx="0" cy="0"/>
        </a:xfrm>
      </p:grpSpPr>
      <p:sp>
        <p:nvSpPr>
          <p:cNvPr id="65539" name="Rectangle 3"/>
          <p:cNvSpPr>
            <a:spLocks noGrp="1" noChangeArrowheads="1"/>
          </p:cNvSpPr>
          <p:nvPr>
            <p:ph idx="1"/>
          </p:nvPr>
        </p:nvSpPr>
        <p:spPr>
          <a:xfrm>
            <a:off x="152400" y="76200"/>
            <a:ext cx="8305800" cy="6248400"/>
          </a:xfrm>
        </p:spPr>
        <p:txBody>
          <a:bodyPr>
            <a:normAutofit/>
          </a:bodyPr>
          <a:lstStyle/>
          <a:p>
            <a:pPr eaLnBrk="1" hangingPunct="1">
              <a:buFontTx/>
              <a:buNone/>
            </a:pPr>
            <a:r>
              <a:rPr lang="en-US" sz="2800" b="1" dirty="0" smtClean="0">
                <a:solidFill>
                  <a:schemeClr val="bg1"/>
                </a:solidFill>
                <a:effectLst>
                  <a:outerShdw blurRad="38100" dist="38100" dir="2700000" algn="tl">
                    <a:srgbClr val="000000"/>
                  </a:outerShdw>
                </a:effectLst>
                <a:latin typeface="Arial" pitchFamily="34" charset="0"/>
                <a:cs typeface="Arial" pitchFamily="34" charset="0"/>
              </a:rPr>
              <a:t>Was it a </a:t>
            </a:r>
            <a:r>
              <a:rPr lang="en-US" sz="4000" b="1" dirty="0" smtClean="0">
                <a:solidFill>
                  <a:schemeClr val="bg1"/>
                </a:solidFill>
                <a:effectLst>
                  <a:outerShdw blurRad="38100" dist="38100" dir="2700000" algn="tl">
                    <a:srgbClr val="000000"/>
                  </a:outerShdw>
                </a:effectLst>
                <a:latin typeface="Arial" pitchFamily="34" charset="0"/>
                <a:cs typeface="Arial" pitchFamily="34" charset="0"/>
              </a:rPr>
              <a:t>Placebo</a:t>
            </a:r>
            <a:r>
              <a:rPr lang="en-US" sz="2800" b="1" dirty="0" smtClean="0">
                <a:solidFill>
                  <a:schemeClr val="bg1"/>
                </a:solidFill>
                <a:effectLst>
                  <a:outerShdw blurRad="38100" dist="38100" dir="2700000" algn="tl">
                    <a:srgbClr val="000000"/>
                  </a:outerShdw>
                </a:effectLst>
                <a:latin typeface="Arial" pitchFamily="34" charset="0"/>
                <a:cs typeface="Arial" pitchFamily="34" charset="0"/>
              </a:rPr>
              <a:t> Effect???</a:t>
            </a:r>
          </a:p>
          <a:p>
            <a:pPr eaLnBrk="1" hangingPunct="1">
              <a:buFontTx/>
              <a:buNone/>
            </a:pPr>
            <a:endParaRPr lang="en-US" sz="900" b="1" i="1" dirty="0" smtClean="0">
              <a:solidFill>
                <a:schemeClr val="bg1"/>
              </a:solidFill>
              <a:effectLst>
                <a:outerShdw blurRad="38100" dist="38100" dir="2700000" algn="tl">
                  <a:srgbClr val="000000"/>
                </a:outerShdw>
              </a:effectLst>
              <a:latin typeface="Adobe Caslon Pro" pitchFamily="18" charset="0"/>
            </a:endParaRPr>
          </a:p>
          <a:p>
            <a:pPr eaLnBrk="1" hangingPunct="1">
              <a:buFontTx/>
              <a:buNone/>
            </a:pPr>
            <a:r>
              <a:rPr lang="en-US" sz="2800" dirty="0" smtClean="0">
                <a:solidFill>
                  <a:schemeClr val="bg1"/>
                </a:solidFill>
                <a:effectLst>
                  <a:outerShdw blurRad="38100" dist="38100" dir="2700000" algn="tl">
                    <a:srgbClr val="000000"/>
                  </a:outerShdw>
                </a:effectLst>
                <a:latin typeface="Adobe Caslon Pro" pitchFamily="18" charset="0"/>
              </a:rPr>
              <a:t>New Approach, 1963:</a:t>
            </a:r>
          </a:p>
          <a:p>
            <a:pPr eaLnBrk="1" hangingPunct="1">
              <a:buFontTx/>
              <a:buNone/>
            </a:pPr>
            <a:r>
              <a:rPr lang="en-US" sz="2800" dirty="0" smtClean="0">
                <a:solidFill>
                  <a:schemeClr val="bg1"/>
                </a:solidFill>
                <a:effectLst>
                  <a:outerShdw blurRad="38100" dist="38100" dir="2700000" algn="tl">
                    <a:srgbClr val="000000"/>
                  </a:outerShdw>
                </a:effectLst>
                <a:latin typeface="Adobe Caslon Pro" pitchFamily="18" charset="0"/>
              </a:rPr>
              <a:t>                   </a:t>
            </a:r>
            <a:r>
              <a:rPr lang="en-US" sz="2800" b="1" dirty="0" smtClean="0">
                <a:solidFill>
                  <a:schemeClr val="bg1"/>
                </a:solidFill>
                <a:effectLst>
                  <a:outerShdw blurRad="38100" dist="38100" dir="2700000" algn="tl">
                    <a:srgbClr val="000000"/>
                  </a:outerShdw>
                </a:effectLst>
                <a:latin typeface="Adobe Caslon Pro" pitchFamily="18" charset="0"/>
              </a:rPr>
              <a:t>Controlled Experiment</a:t>
            </a:r>
            <a:r>
              <a:rPr lang="en-US" sz="2800" dirty="0" smtClean="0">
                <a:solidFill>
                  <a:schemeClr val="bg1"/>
                </a:solidFill>
                <a:effectLst>
                  <a:outerShdw blurRad="38100" dist="38100" dir="2700000" algn="tl">
                    <a:srgbClr val="000000"/>
                  </a:outerShdw>
                </a:effectLst>
                <a:latin typeface="Adobe Caslon Pro" pitchFamily="18" charset="0"/>
              </a:rPr>
              <a:t> </a:t>
            </a:r>
          </a:p>
          <a:p>
            <a:pPr eaLnBrk="1" hangingPunct="1">
              <a:buFontTx/>
              <a:buNone/>
            </a:pPr>
            <a:r>
              <a:rPr lang="en-US" sz="2800" dirty="0" smtClean="0">
                <a:solidFill>
                  <a:schemeClr val="bg1"/>
                </a:solidFill>
                <a:effectLst>
                  <a:outerShdw blurRad="38100" dist="38100" dir="2700000" algn="tl">
                    <a:srgbClr val="000000"/>
                  </a:outerShdw>
                </a:effectLst>
                <a:latin typeface="Adobe Caslon Pro" pitchFamily="18" charset="0"/>
              </a:rPr>
              <a:t>(some treated, others not; </a:t>
            </a:r>
            <a:br>
              <a:rPr lang="en-US" sz="2800" dirty="0" smtClean="0">
                <a:solidFill>
                  <a:schemeClr val="bg1"/>
                </a:solidFill>
                <a:effectLst>
                  <a:outerShdw blurRad="38100" dist="38100" dir="2700000" algn="tl">
                    <a:srgbClr val="000000"/>
                  </a:outerShdw>
                </a:effectLst>
                <a:latin typeface="Adobe Caslon Pro" pitchFamily="18" charset="0"/>
              </a:rPr>
            </a:br>
            <a:r>
              <a:rPr lang="en-US" sz="2800" dirty="0" smtClean="0">
                <a:solidFill>
                  <a:schemeClr val="bg1"/>
                </a:solidFill>
                <a:effectLst>
                  <a:outerShdw blurRad="38100" dist="38100" dir="2700000" algn="tl">
                    <a:srgbClr val="000000"/>
                  </a:outerShdw>
                </a:effectLst>
                <a:latin typeface="Adobe Caslon Pro" pitchFamily="18" charset="0"/>
              </a:rPr>
              <a:t>		shows who gets better with no treatment)</a:t>
            </a:r>
          </a:p>
          <a:p>
            <a:pPr eaLnBrk="1" hangingPunct="1">
              <a:buFontTx/>
              <a:buNone/>
            </a:pPr>
            <a:endParaRPr lang="en-US" sz="1400" dirty="0" smtClean="0">
              <a:solidFill>
                <a:schemeClr val="bg1"/>
              </a:solidFill>
              <a:effectLst>
                <a:outerShdw blurRad="38100" dist="38100" dir="2700000" algn="tl">
                  <a:srgbClr val="000000"/>
                </a:outerShdw>
              </a:effectLst>
              <a:latin typeface="Adobe Caslon Pro" pitchFamily="18" charset="0"/>
            </a:endParaRPr>
          </a:p>
          <a:p>
            <a:pPr eaLnBrk="1" hangingPunct="1">
              <a:buFontTx/>
              <a:buNone/>
            </a:pPr>
            <a:r>
              <a:rPr lang="en-US" sz="2800" dirty="0" smtClean="0">
                <a:solidFill>
                  <a:schemeClr val="bg1"/>
                </a:solidFill>
                <a:effectLst>
                  <a:outerShdw blurRad="38100" dist="38100" dir="2700000" algn="tl">
                    <a:srgbClr val="000000"/>
                  </a:outerShdw>
                </a:effectLst>
                <a:latin typeface="Adobe Caslon Pro" pitchFamily="18" charset="0"/>
              </a:rPr>
              <a:t>2</a:t>
            </a:r>
            <a:r>
              <a:rPr lang="en-US" sz="2800" baseline="30000" dirty="0" smtClean="0">
                <a:solidFill>
                  <a:schemeClr val="bg1"/>
                </a:solidFill>
                <a:effectLst>
                  <a:outerShdw blurRad="38100" dist="38100" dir="2700000" algn="tl">
                    <a:srgbClr val="000000"/>
                  </a:outerShdw>
                </a:effectLst>
                <a:latin typeface="Adobe Caslon Pro" pitchFamily="18" charset="0"/>
              </a:rPr>
              <a:t>nd</a:t>
            </a:r>
            <a:r>
              <a:rPr lang="en-US" sz="2800" dirty="0" smtClean="0">
                <a:solidFill>
                  <a:schemeClr val="bg1"/>
                </a:solidFill>
                <a:effectLst>
                  <a:outerShdw blurRad="38100" dist="38100" dir="2700000" algn="tl">
                    <a:srgbClr val="000000"/>
                  </a:outerShdw>
                </a:effectLst>
                <a:latin typeface="Adobe Caslon Pro" pitchFamily="18" charset="0"/>
              </a:rPr>
              <a:t> experiment divided 160 ulcer patients into 2 groups:</a:t>
            </a:r>
          </a:p>
          <a:p>
            <a:pPr eaLnBrk="1" hangingPunct="1">
              <a:buFontTx/>
              <a:buNone/>
            </a:pPr>
            <a:endParaRPr lang="en-US" sz="2800" dirty="0" smtClean="0">
              <a:solidFill>
                <a:schemeClr val="bg1"/>
              </a:solidFill>
              <a:effectLst>
                <a:outerShdw blurRad="38100" dist="38100" dir="2700000" algn="tl">
                  <a:srgbClr val="000000"/>
                </a:outerShdw>
              </a:effectLst>
              <a:latin typeface="Adobe Caslon Pro" pitchFamily="18" charset="0"/>
            </a:endParaRPr>
          </a:p>
          <a:p>
            <a:pPr eaLnBrk="1" hangingPunct="1">
              <a:buFontTx/>
              <a:buNone/>
            </a:pPr>
            <a:r>
              <a:rPr lang="en-US" sz="2800" dirty="0" smtClean="0">
                <a:solidFill>
                  <a:schemeClr val="bg1"/>
                </a:solidFill>
                <a:effectLst>
                  <a:outerShdw blurRad="38100" dist="38100" dir="2700000" algn="tl">
                    <a:srgbClr val="000000"/>
                  </a:outerShdw>
                </a:effectLst>
                <a:latin typeface="Adobe Caslon Pro" pitchFamily="18" charset="0"/>
              </a:rPr>
              <a:t>    1 - freezing			2 – placebo</a:t>
            </a:r>
          </a:p>
          <a:p>
            <a:pPr eaLnBrk="1" hangingPunct="1">
              <a:buFontTx/>
              <a:buNone/>
            </a:pPr>
            <a:r>
              <a:rPr lang="en-US" sz="2800" dirty="0" smtClean="0">
                <a:solidFill>
                  <a:schemeClr val="bg1"/>
                </a:solidFill>
                <a:effectLst>
                  <a:outerShdw blurRad="38100" dist="38100" dir="2700000" algn="tl">
                    <a:srgbClr val="000000"/>
                  </a:outerShdw>
                </a:effectLst>
                <a:latin typeface="Adobe Caslon Pro" pitchFamily="18" charset="0"/>
              </a:rPr>
              <a:t>	34% of 82 patients		38% of 78</a:t>
            </a:r>
          </a:p>
          <a:p>
            <a:pPr eaLnBrk="1" hangingPunct="1">
              <a:buFontTx/>
              <a:buNone/>
            </a:pPr>
            <a:r>
              <a:rPr lang="en-US" sz="2800" b="1" i="1" dirty="0" smtClean="0">
                <a:solidFill>
                  <a:srgbClr val="FFFF00"/>
                </a:solidFill>
                <a:effectLst>
                  <a:outerShdw blurRad="38100" dist="38100" dir="2700000" algn="tl">
                    <a:srgbClr val="000000"/>
                  </a:outerShdw>
                </a:effectLst>
                <a:latin typeface="Adobe Caslon Pro" pitchFamily="18" charset="0"/>
              </a:rPr>
              <a:t>gastric freezing no better than placebo!!</a:t>
            </a:r>
          </a:p>
          <a:p>
            <a:pPr eaLnBrk="1" hangingPunct="1">
              <a:buFontTx/>
              <a:buNone/>
            </a:pPr>
            <a:endParaRPr lang="en-US" sz="1000" b="1" i="1" dirty="0" smtClean="0">
              <a:solidFill>
                <a:schemeClr val="bg1"/>
              </a:solidFill>
              <a:effectLst>
                <a:outerShdw blurRad="38100" dist="38100" dir="2700000" algn="tl">
                  <a:srgbClr val="000000"/>
                </a:outerShdw>
              </a:effectLst>
              <a:latin typeface="Adobe Caslon Pro" pitchFamily="18" charset="0"/>
            </a:endParaRPr>
          </a:p>
          <a:p>
            <a:pPr eaLnBrk="1" hangingPunct="1">
              <a:buFontTx/>
              <a:buNone/>
            </a:pPr>
            <a:r>
              <a:rPr lang="en-US" sz="2800" b="1" dirty="0" smtClean="0">
                <a:solidFill>
                  <a:schemeClr val="bg1"/>
                </a:solidFill>
                <a:effectLst>
                  <a:outerShdw blurRad="38100" dist="38100" dir="2700000" algn="tl">
                    <a:srgbClr val="000000"/>
                  </a:outerShdw>
                </a:effectLst>
                <a:latin typeface="Adobe Caslon Pro" pitchFamily="18" charset="0"/>
              </a:rPr>
              <a:t>Why was a comparison better?</a:t>
            </a:r>
          </a:p>
        </p:txBody>
      </p:sp>
    </p:spTree>
    <p:extLst>
      <p:ext uri="{BB962C8B-B14F-4D97-AF65-F5344CB8AC3E}">
        <p14:creationId xmlns:p14="http://schemas.microsoft.com/office/powerpoint/2010/main" val="22510226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553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5539">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65539">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65539">
                                            <p:txEl>
                                              <p:pRg st="6" end="6"/>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5539">
                                            <p:txEl>
                                              <p:pRg st="8" end="8"/>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5539">
                                            <p:txEl>
                                              <p:pRg st="9" end="9"/>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65539">
                                            <p:txEl>
                                              <p:pRg st="10" end="10"/>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6553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tx1"/>
            </a:gs>
            <a:gs pos="100000">
              <a:schemeClr val="accent5">
                <a:lumMod val="50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911352"/>
          </a:xfrm>
        </p:spPr>
        <p:txBody>
          <a:bodyPr>
            <a:normAutofit/>
          </a:bodyPr>
          <a:lstStyle/>
          <a:p>
            <a:r>
              <a:rPr lang="en-US" sz="2400" b="0" dirty="0" smtClean="0">
                <a:solidFill>
                  <a:schemeClr val="bg1"/>
                </a:solidFill>
                <a:latin typeface="Gotham Medium" pitchFamily="50" charset="0"/>
              </a:rPr>
              <a:t>RANDOM</a:t>
            </a:r>
            <a:r>
              <a:rPr lang="en-US" sz="2800" b="0" dirty="0" smtClean="0">
                <a:solidFill>
                  <a:schemeClr val="bg1"/>
                </a:solidFill>
                <a:latin typeface="Gotham Medium" pitchFamily="50" charset="0"/>
              </a:rPr>
              <a:t> </a:t>
            </a:r>
            <a:r>
              <a:rPr lang="en-US" sz="2800" b="0" dirty="0" smtClean="0">
                <a:solidFill>
                  <a:schemeClr val="bg1"/>
                </a:solidFill>
                <a:latin typeface="Gotham Black" pitchFamily="50" charset="0"/>
              </a:rPr>
              <a:t>SAMPLE</a:t>
            </a:r>
            <a:r>
              <a:rPr lang="en-US" sz="2800" b="0" dirty="0" smtClean="0">
                <a:solidFill>
                  <a:schemeClr val="bg1"/>
                </a:solidFill>
                <a:latin typeface="Gotham Medium" pitchFamily="50" charset="0"/>
              </a:rPr>
              <a:t> </a:t>
            </a:r>
            <a:r>
              <a:rPr lang="en-US" sz="2400" b="0" dirty="0" err="1" smtClean="0">
                <a:solidFill>
                  <a:schemeClr val="bg1"/>
                </a:solidFill>
                <a:latin typeface="Gotham Medium" pitchFamily="50" charset="0"/>
              </a:rPr>
              <a:t>vs</a:t>
            </a:r>
            <a:r>
              <a:rPr lang="en-US" sz="2400" b="0" dirty="0" smtClean="0">
                <a:solidFill>
                  <a:schemeClr val="bg1"/>
                </a:solidFill>
                <a:latin typeface="Gotham Medium" pitchFamily="50" charset="0"/>
              </a:rPr>
              <a:t> RANDOM</a:t>
            </a:r>
            <a:r>
              <a:rPr lang="en-US" sz="2800" b="0" dirty="0" smtClean="0">
                <a:solidFill>
                  <a:schemeClr val="bg1"/>
                </a:solidFill>
                <a:latin typeface="Gotham Medium" pitchFamily="50" charset="0"/>
              </a:rPr>
              <a:t> </a:t>
            </a:r>
            <a:r>
              <a:rPr lang="en-US" sz="2800" b="0" dirty="0" smtClean="0">
                <a:solidFill>
                  <a:schemeClr val="bg1"/>
                </a:solidFill>
                <a:latin typeface="Gotham Black" pitchFamily="50" charset="0"/>
              </a:rPr>
              <a:t>ASSIGNMENT</a:t>
            </a:r>
            <a:endParaRPr lang="en-US" sz="2800" b="0" dirty="0">
              <a:solidFill>
                <a:schemeClr val="bg1"/>
              </a:solidFill>
              <a:latin typeface="Gotham Black" pitchFamily="50" charset="0"/>
            </a:endParaRPr>
          </a:p>
        </p:txBody>
      </p:sp>
      <p:sp>
        <p:nvSpPr>
          <p:cNvPr id="6" name="Content Placeholder 3"/>
          <p:cNvSpPr>
            <a:spLocks noGrp="1"/>
          </p:cNvSpPr>
          <p:nvPr>
            <p:ph idx="1"/>
          </p:nvPr>
        </p:nvSpPr>
        <p:spPr>
          <a:xfrm>
            <a:off x="0" y="2507956"/>
            <a:ext cx="1883734" cy="1454444"/>
          </a:xfrm>
        </p:spPr>
        <p:txBody>
          <a:bodyPr/>
          <a:lstStyle/>
          <a:p>
            <a:pPr marL="119062" indent="0" algn="ctr">
              <a:buNone/>
            </a:pPr>
            <a:r>
              <a:rPr lang="en-US" sz="2400" dirty="0" smtClean="0">
                <a:solidFill>
                  <a:schemeClr val="bg1"/>
                </a:solidFill>
                <a:latin typeface="Comic Sans MS" pitchFamily="66" charset="0"/>
              </a:rPr>
              <a:t>Group of 40  volunteers</a:t>
            </a:r>
            <a:endParaRPr lang="en-US" sz="2400" dirty="0">
              <a:solidFill>
                <a:schemeClr val="bg1"/>
              </a:solidFill>
              <a:latin typeface="Comic Sans MS" pitchFamily="66" charset="0"/>
            </a:endParaRPr>
          </a:p>
        </p:txBody>
      </p:sp>
      <p:sp>
        <p:nvSpPr>
          <p:cNvPr id="8" name="Content Placeholder 3"/>
          <p:cNvSpPr txBox="1">
            <a:spLocks/>
          </p:cNvSpPr>
          <p:nvPr/>
        </p:nvSpPr>
        <p:spPr bwMode="auto">
          <a:xfrm>
            <a:off x="2319709" y="1025598"/>
            <a:ext cx="1896141"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lgn="ctr">
              <a:buClr>
                <a:srgbClr val="F0AD00"/>
              </a:buClr>
              <a:buFont typeface="Wingdings 2" pitchFamily="18" charset="2"/>
              <a:buNone/>
            </a:pPr>
            <a:r>
              <a:rPr lang="en-US" sz="2400" b="1" dirty="0" smtClean="0">
                <a:solidFill>
                  <a:srgbClr val="E88651">
                    <a:lumMod val="20000"/>
                    <a:lumOff val="80000"/>
                  </a:srgbClr>
                </a:solidFill>
                <a:effectLst>
                  <a:outerShdw blurRad="38100" dist="38100" dir="2700000" algn="tl">
                    <a:srgbClr val="000000">
                      <a:alpha val="43137"/>
                    </a:srgbClr>
                  </a:outerShdw>
                </a:effectLst>
                <a:latin typeface="Comic Sans MS" pitchFamily="66" charset="0"/>
              </a:rPr>
              <a:t>Group 1: </a:t>
            </a:r>
          </a:p>
          <a:p>
            <a:pPr marL="119062" indent="0" algn="ctr">
              <a:buClr>
                <a:srgbClr val="F0AD00"/>
              </a:buClr>
              <a:buFont typeface="Wingdings 2" pitchFamily="18" charset="2"/>
              <a:buNone/>
            </a:pPr>
            <a:r>
              <a:rPr lang="en-US" sz="2400" dirty="0" smtClean="0">
                <a:solidFill>
                  <a:prstClr val="white"/>
                </a:solidFill>
                <a:latin typeface="Comic Sans MS" pitchFamily="66" charset="0"/>
              </a:rPr>
              <a:t>20 patients</a:t>
            </a:r>
            <a:endParaRPr lang="en-US" sz="2400" dirty="0">
              <a:solidFill>
                <a:prstClr val="white"/>
              </a:solidFill>
              <a:latin typeface="Comic Sans MS" pitchFamily="66" charset="0"/>
            </a:endParaRPr>
          </a:p>
        </p:txBody>
      </p:sp>
      <p:sp>
        <p:nvSpPr>
          <p:cNvPr id="9" name="Content Placeholder 3"/>
          <p:cNvSpPr txBox="1">
            <a:spLocks/>
          </p:cNvSpPr>
          <p:nvPr/>
        </p:nvSpPr>
        <p:spPr bwMode="auto">
          <a:xfrm>
            <a:off x="4876800" y="922817"/>
            <a:ext cx="1981200" cy="1302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Clr>
                <a:srgbClr val="F0AD00"/>
              </a:buClr>
              <a:buFont typeface="Wingdings 2" pitchFamily="18" charset="2"/>
              <a:buNone/>
            </a:pPr>
            <a:r>
              <a:rPr lang="en-US" sz="2000" b="1" dirty="0" smtClean="0">
                <a:solidFill>
                  <a:srgbClr val="E88651">
                    <a:lumMod val="20000"/>
                    <a:lumOff val="80000"/>
                  </a:srgbClr>
                </a:solidFill>
                <a:effectLst>
                  <a:outerShdw blurRad="38100" dist="38100" dir="2700000" algn="tl">
                    <a:srgbClr val="000000">
                      <a:alpha val="43137"/>
                    </a:srgbClr>
                  </a:outerShdw>
                </a:effectLst>
                <a:latin typeface="Comic Sans MS" pitchFamily="66" charset="0"/>
              </a:rPr>
              <a:t>Treatment 1: </a:t>
            </a:r>
          </a:p>
          <a:p>
            <a:pPr marL="119062" indent="0">
              <a:buClr>
                <a:srgbClr val="F0AD00"/>
              </a:buClr>
              <a:buFont typeface="Wingdings 2" pitchFamily="18" charset="2"/>
              <a:buNone/>
            </a:pPr>
            <a:r>
              <a:rPr lang="en-US" sz="2000" dirty="0" smtClean="0">
                <a:solidFill>
                  <a:prstClr val="white"/>
                </a:solidFill>
                <a:latin typeface="Comic Sans MS" pitchFamily="66" charset="0"/>
              </a:rPr>
              <a:t>Patient takes the </a:t>
            </a:r>
            <a:r>
              <a:rPr lang="en-US" sz="2800" b="1" dirty="0" smtClean="0">
                <a:solidFill>
                  <a:prstClr val="white"/>
                </a:solidFill>
                <a:latin typeface="Comic Sans MS" pitchFamily="66" charset="0"/>
              </a:rPr>
              <a:t>new</a:t>
            </a:r>
            <a:r>
              <a:rPr lang="en-US" sz="2000" dirty="0" smtClean="0">
                <a:solidFill>
                  <a:prstClr val="white"/>
                </a:solidFill>
                <a:latin typeface="Comic Sans MS" pitchFamily="66" charset="0"/>
              </a:rPr>
              <a:t> pill</a:t>
            </a:r>
            <a:endParaRPr lang="en-US" sz="2000" dirty="0">
              <a:solidFill>
                <a:prstClr val="white"/>
              </a:solidFill>
              <a:latin typeface="Comic Sans MS" pitchFamily="66" charset="0"/>
            </a:endParaRPr>
          </a:p>
        </p:txBody>
      </p:sp>
      <p:cxnSp>
        <p:nvCxnSpPr>
          <p:cNvPr id="10" name="Straight Arrow Connector 9"/>
          <p:cNvCxnSpPr/>
          <p:nvPr/>
        </p:nvCxnSpPr>
        <p:spPr>
          <a:xfrm flipV="1">
            <a:off x="1400839" y="1447800"/>
            <a:ext cx="1037561" cy="1060157"/>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464634" y="3810000"/>
            <a:ext cx="1074733" cy="99060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988095" y="1447800"/>
            <a:ext cx="990600" cy="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038600" y="4800600"/>
            <a:ext cx="1013637" cy="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4" name="Content Placeholder 3"/>
          <p:cNvSpPr txBox="1">
            <a:spLocks/>
          </p:cNvSpPr>
          <p:nvPr/>
        </p:nvSpPr>
        <p:spPr bwMode="auto">
          <a:xfrm>
            <a:off x="2271822" y="4395677"/>
            <a:ext cx="194402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lgn="ctr">
              <a:buClr>
                <a:srgbClr val="F0AD00"/>
              </a:buClr>
              <a:buFont typeface="Wingdings 2" pitchFamily="18" charset="2"/>
              <a:buNone/>
            </a:pPr>
            <a:r>
              <a:rPr lang="en-US" sz="2400" b="1" dirty="0" smtClean="0">
                <a:solidFill>
                  <a:srgbClr val="E88651">
                    <a:lumMod val="20000"/>
                    <a:lumOff val="80000"/>
                  </a:srgbClr>
                </a:solidFill>
                <a:effectLst>
                  <a:outerShdw blurRad="38100" dist="38100" dir="2700000" algn="tl">
                    <a:srgbClr val="000000">
                      <a:alpha val="43137"/>
                    </a:srgbClr>
                  </a:outerShdw>
                </a:effectLst>
                <a:latin typeface="Comic Sans MS" pitchFamily="66" charset="0"/>
              </a:rPr>
              <a:t>Group 2: </a:t>
            </a:r>
          </a:p>
          <a:p>
            <a:pPr marL="119062" indent="0" algn="ctr">
              <a:buClr>
                <a:srgbClr val="F0AD00"/>
              </a:buClr>
              <a:buFont typeface="Wingdings 2" pitchFamily="18" charset="2"/>
              <a:buNone/>
            </a:pPr>
            <a:r>
              <a:rPr lang="en-US" sz="2400" dirty="0" smtClean="0">
                <a:solidFill>
                  <a:prstClr val="white"/>
                </a:solidFill>
                <a:latin typeface="Comic Sans MS" pitchFamily="66" charset="0"/>
              </a:rPr>
              <a:t>20 patients</a:t>
            </a:r>
            <a:endParaRPr lang="en-US" sz="2400" dirty="0">
              <a:solidFill>
                <a:prstClr val="white"/>
              </a:solidFill>
              <a:latin typeface="Comic Sans MS" pitchFamily="66" charset="0"/>
            </a:endParaRPr>
          </a:p>
        </p:txBody>
      </p:sp>
      <p:sp>
        <p:nvSpPr>
          <p:cNvPr id="17" name="Content Placeholder 3"/>
          <p:cNvSpPr txBox="1">
            <a:spLocks/>
          </p:cNvSpPr>
          <p:nvPr/>
        </p:nvSpPr>
        <p:spPr bwMode="auto">
          <a:xfrm>
            <a:off x="4953000" y="4343400"/>
            <a:ext cx="2095500" cy="1302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Clr>
                <a:srgbClr val="F0AD00"/>
              </a:buClr>
              <a:buFont typeface="Wingdings 2" pitchFamily="18" charset="2"/>
              <a:buNone/>
            </a:pPr>
            <a:r>
              <a:rPr lang="en-US" sz="2000" b="1" dirty="0" smtClean="0">
                <a:solidFill>
                  <a:srgbClr val="E88651">
                    <a:lumMod val="20000"/>
                    <a:lumOff val="80000"/>
                  </a:srgbClr>
                </a:solidFill>
                <a:effectLst>
                  <a:outerShdw blurRad="38100" dist="38100" dir="2700000" algn="tl">
                    <a:srgbClr val="000000">
                      <a:alpha val="43137"/>
                    </a:srgbClr>
                  </a:outerShdw>
                </a:effectLst>
                <a:latin typeface="Comic Sans MS" pitchFamily="66" charset="0"/>
              </a:rPr>
              <a:t>Control:</a:t>
            </a:r>
          </a:p>
          <a:p>
            <a:pPr marL="119062" indent="0">
              <a:buClr>
                <a:srgbClr val="F0AD00"/>
              </a:buClr>
              <a:buFont typeface="Wingdings 2" pitchFamily="18" charset="2"/>
              <a:buNone/>
            </a:pPr>
            <a:r>
              <a:rPr lang="en-US" sz="2000" dirty="0" smtClean="0">
                <a:solidFill>
                  <a:prstClr val="white"/>
                </a:solidFill>
                <a:latin typeface="Comic Sans MS" pitchFamily="66" charset="0"/>
              </a:rPr>
              <a:t>Patient gets </a:t>
            </a:r>
            <a:r>
              <a:rPr lang="en-US" sz="4000" dirty="0" smtClean="0">
                <a:solidFill>
                  <a:prstClr val="white"/>
                </a:solidFill>
                <a:latin typeface="Comic Sans MS" pitchFamily="66" charset="0"/>
              </a:rPr>
              <a:t>placebo</a:t>
            </a:r>
            <a:endParaRPr lang="en-US" sz="4000" dirty="0">
              <a:solidFill>
                <a:prstClr val="white"/>
              </a:solidFill>
              <a:latin typeface="Comic Sans MS" pitchFamily="66" charset="0"/>
            </a:endParaRPr>
          </a:p>
        </p:txBody>
      </p:sp>
      <p:cxnSp>
        <p:nvCxnSpPr>
          <p:cNvPr id="18" name="Straight Arrow Connector 17"/>
          <p:cNvCxnSpPr/>
          <p:nvPr/>
        </p:nvCxnSpPr>
        <p:spPr>
          <a:xfrm>
            <a:off x="6629400" y="1609059"/>
            <a:ext cx="838200" cy="814277"/>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6660412" y="3615065"/>
            <a:ext cx="838200" cy="76200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20" name="Content Placeholder 3"/>
          <p:cNvSpPr txBox="1">
            <a:spLocks/>
          </p:cNvSpPr>
          <p:nvPr/>
        </p:nvSpPr>
        <p:spPr bwMode="auto">
          <a:xfrm>
            <a:off x="6705600" y="2507956"/>
            <a:ext cx="1905000" cy="1302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Clr>
                <a:srgbClr val="F0AD00"/>
              </a:buClr>
              <a:buFont typeface="Wingdings 2" pitchFamily="18" charset="2"/>
              <a:buNone/>
            </a:pPr>
            <a:r>
              <a:rPr lang="en-US" sz="2000" b="1" dirty="0" smtClean="0">
                <a:solidFill>
                  <a:srgbClr val="E88651">
                    <a:lumMod val="20000"/>
                    <a:lumOff val="80000"/>
                  </a:srgbClr>
                </a:solidFill>
                <a:latin typeface="Comic Sans MS" pitchFamily="66" charset="0"/>
              </a:rPr>
              <a:t>Compare</a:t>
            </a:r>
            <a:r>
              <a:rPr lang="en-US" sz="2000" dirty="0" smtClean="0">
                <a:solidFill>
                  <a:srgbClr val="E88651">
                    <a:lumMod val="20000"/>
                    <a:lumOff val="80000"/>
                  </a:srgbClr>
                </a:solidFill>
                <a:latin typeface="Comic Sans MS" pitchFamily="66" charset="0"/>
              </a:rPr>
              <a:t> </a:t>
            </a:r>
            <a:r>
              <a:rPr lang="en-US" sz="2000" dirty="0" smtClean="0">
                <a:solidFill>
                  <a:prstClr val="white"/>
                </a:solidFill>
                <a:latin typeface="Comic Sans MS" pitchFamily="66" charset="0"/>
              </a:rPr>
              <a:t>numbers of headaches…</a:t>
            </a:r>
            <a:endParaRPr lang="en-US" sz="2000" dirty="0">
              <a:solidFill>
                <a:prstClr val="white"/>
              </a:solidFill>
              <a:latin typeface="Comic Sans MS" pitchFamily="66" charset="0"/>
            </a:endParaRPr>
          </a:p>
        </p:txBody>
      </p:sp>
      <p:sp>
        <p:nvSpPr>
          <p:cNvPr id="21" name="TextBox 20"/>
          <p:cNvSpPr txBox="1"/>
          <p:nvPr/>
        </p:nvSpPr>
        <p:spPr>
          <a:xfrm>
            <a:off x="1819939" y="1729658"/>
            <a:ext cx="719428" cy="2766142"/>
          </a:xfrm>
          <a:prstGeom prst="rect">
            <a:avLst/>
          </a:prstGeom>
          <a:noFill/>
        </p:spPr>
        <p:txBody>
          <a:bodyPr vert="wordArtVert" wrap="none" rtlCol="0">
            <a:spAutoFit/>
          </a:bodyPr>
          <a:lstStyle/>
          <a:p>
            <a:pPr algn="ctr"/>
            <a:r>
              <a:rPr lang="en-US" sz="1600" b="1" dirty="0" smtClean="0">
                <a:solidFill>
                  <a:srgbClr val="E88651">
                    <a:lumMod val="20000"/>
                    <a:lumOff val="80000"/>
                  </a:srgbClr>
                </a:solidFill>
                <a:effectLst>
                  <a:outerShdw blurRad="38100" dist="38100" dir="2700000" algn="tl">
                    <a:srgbClr val="000000">
                      <a:alpha val="43137"/>
                    </a:srgbClr>
                  </a:outerShdw>
                </a:effectLst>
              </a:rPr>
              <a:t>RANDOM </a:t>
            </a:r>
            <a:br>
              <a:rPr lang="en-US" sz="1600" b="1" dirty="0" smtClean="0">
                <a:solidFill>
                  <a:srgbClr val="E88651">
                    <a:lumMod val="20000"/>
                    <a:lumOff val="80000"/>
                  </a:srgbClr>
                </a:solidFill>
                <a:effectLst>
                  <a:outerShdw blurRad="38100" dist="38100" dir="2700000" algn="tl">
                    <a:srgbClr val="000000">
                      <a:alpha val="43137"/>
                    </a:srgbClr>
                  </a:outerShdw>
                </a:effectLst>
              </a:rPr>
            </a:br>
            <a:r>
              <a:rPr lang="en-US" sz="1600" b="1" dirty="0" smtClean="0">
                <a:solidFill>
                  <a:srgbClr val="E88651">
                    <a:lumMod val="20000"/>
                    <a:lumOff val="80000"/>
                  </a:srgbClr>
                </a:solidFill>
                <a:effectLst>
                  <a:outerShdw blurRad="38100" dist="38100" dir="2700000" algn="tl">
                    <a:srgbClr val="000000">
                      <a:alpha val="43137"/>
                    </a:srgbClr>
                  </a:outerShdw>
                </a:effectLst>
              </a:rPr>
              <a:t>ASSIGNMENT</a:t>
            </a:r>
            <a:endParaRPr lang="en-US" sz="1600" b="1" dirty="0">
              <a:solidFill>
                <a:srgbClr val="E88651">
                  <a:lumMod val="20000"/>
                  <a:lumOff val="80000"/>
                </a:srgbClr>
              </a:solidFill>
              <a:effectLst>
                <a:outerShdw blurRad="38100" dist="38100" dir="2700000" algn="tl">
                  <a:srgbClr val="000000">
                    <a:alpha val="43137"/>
                  </a:srgbClr>
                </a:outerShdw>
              </a:effectLst>
            </a:endParaRPr>
          </a:p>
        </p:txBody>
      </p:sp>
      <p:sp>
        <p:nvSpPr>
          <p:cNvPr id="3" name="Left Arrow Callout 2"/>
          <p:cNvSpPr/>
          <p:nvPr/>
        </p:nvSpPr>
        <p:spPr>
          <a:xfrm>
            <a:off x="1508937" y="758678"/>
            <a:ext cx="7086600" cy="4800600"/>
          </a:xfrm>
          <a:prstGeom prst="leftArrowCallout">
            <a:avLst/>
          </a:prstGeom>
          <a:solidFill>
            <a:schemeClr val="accent2">
              <a:lumMod val="20000"/>
              <a:lumOff val="80000"/>
            </a:schemeClr>
          </a:solidFill>
          <a:ln>
            <a:noFill/>
          </a:ln>
          <a:effectLst>
            <a:outerShdw blurRad="127000" sx="105000" sy="105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NEVER call your subjects a “random sample” </a:t>
            </a:r>
            <a:r>
              <a:rPr lang="en-US" sz="2400" b="1" dirty="0" smtClean="0">
                <a:solidFill>
                  <a:srgbClr val="C00000"/>
                </a:solidFill>
                <a:latin typeface="Arial" pitchFamily="34" charset="0"/>
                <a:cs typeface="Arial" pitchFamily="34" charset="0"/>
              </a:rPr>
              <a:t>unless you KNOW for a FACT that they really were a random sample of the population.</a:t>
            </a:r>
          </a:p>
          <a:p>
            <a:pPr algn="ctr"/>
            <a:endParaRPr lang="en-US" sz="2400" b="1" dirty="0">
              <a:solidFill>
                <a:srgbClr val="C00000"/>
              </a:solidFill>
              <a:latin typeface="Arial" pitchFamily="34" charset="0"/>
              <a:cs typeface="Arial" pitchFamily="34" charset="0"/>
            </a:endParaRPr>
          </a:p>
          <a:p>
            <a:pPr algn="ctr"/>
            <a:r>
              <a:rPr lang="en-US" sz="2400" b="1" dirty="0" smtClean="0">
                <a:solidFill>
                  <a:srgbClr val="C00000"/>
                </a:solidFill>
                <a:latin typeface="Arial" pitchFamily="34" charset="0"/>
                <a:cs typeface="Arial" pitchFamily="34" charset="0"/>
              </a:rPr>
              <a:t>With experiments, you are almost </a:t>
            </a:r>
            <a:r>
              <a:rPr lang="en-US" sz="24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always</a:t>
            </a:r>
            <a:r>
              <a:rPr lang="en-US" sz="2400" b="1" dirty="0" smtClean="0">
                <a:solidFill>
                  <a:srgbClr val="C00000"/>
                </a:solidFill>
                <a:latin typeface="Arial" pitchFamily="34" charset="0"/>
                <a:cs typeface="Arial" pitchFamily="34" charset="0"/>
              </a:rPr>
              <a:t> dealing with VOLUNTEERS (think about it!)</a:t>
            </a:r>
          </a:p>
        </p:txBody>
      </p:sp>
    </p:spTree>
    <p:extLst>
      <p:ext uri="{BB962C8B-B14F-4D97-AF65-F5344CB8AC3E}">
        <p14:creationId xmlns:p14="http://schemas.microsoft.com/office/powerpoint/2010/main" val="926400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showMasterSp="0" showMasterPhAnim="0">
  <p:cSld>
    <p:bg>
      <p:bgPr>
        <a:solidFill>
          <a:schemeClr val="tx2">
            <a:lumMod val="50000"/>
          </a:schemeClr>
        </a:solidFill>
        <a:effectLst/>
      </p:bgPr>
    </p:bg>
    <p:spTree>
      <p:nvGrpSpPr>
        <p:cNvPr id="1" name=""/>
        <p:cNvGrpSpPr/>
        <p:nvPr/>
      </p:nvGrpSpPr>
      <p:grpSpPr>
        <a:xfrm>
          <a:off x="0" y="0"/>
          <a:ext cx="0" cy="0"/>
          <a:chOff x="0" y="0"/>
          <a:chExt cx="0" cy="0"/>
        </a:xfrm>
      </p:grpSpPr>
      <p:sp>
        <p:nvSpPr>
          <p:cNvPr id="14340" name="Text Box 4"/>
          <p:cNvSpPr txBox="1">
            <a:spLocks noChangeArrowheads="1"/>
          </p:cNvSpPr>
          <p:nvPr/>
        </p:nvSpPr>
        <p:spPr bwMode="auto">
          <a:xfrm>
            <a:off x="33866" y="42332"/>
            <a:ext cx="8195734" cy="4376583"/>
          </a:xfrm>
          <a:prstGeom prst="rect">
            <a:avLst/>
          </a:prstGeom>
          <a:noFill/>
          <a:ln w="9525">
            <a:noFill/>
            <a:miter lim="800000"/>
            <a:headEnd/>
            <a:tailEnd/>
          </a:ln>
          <a:effectLst/>
        </p:spPr>
        <p:txBody>
          <a:bodyPr wrap="square">
            <a:spAutoFit/>
          </a:bodyPr>
          <a:lstStyle/>
          <a:p>
            <a:pPr>
              <a:spcBef>
                <a:spcPct val="20000"/>
              </a:spcBef>
              <a:defRPr/>
            </a:pPr>
            <a:r>
              <a:rPr lang="en-US" sz="4800" dirty="0" smtClean="0">
                <a:solidFill>
                  <a:prstClr val="white"/>
                </a:solidFill>
                <a:latin typeface="Gotham Medium" pitchFamily="50" charset="0"/>
                <a:cs typeface="Arial" pitchFamily="34" charset="0"/>
              </a:rPr>
              <a:t>RANDOM </a:t>
            </a:r>
            <a:r>
              <a:rPr lang="en-US" sz="4800" dirty="0" smtClean="0">
                <a:solidFill>
                  <a:prstClr val="white"/>
                </a:solidFill>
                <a:latin typeface="Gotham Black" pitchFamily="50" charset="0"/>
                <a:cs typeface="Arial" pitchFamily="34" charset="0"/>
              </a:rPr>
              <a:t>SAMPLE</a:t>
            </a:r>
            <a:br>
              <a:rPr lang="en-US" sz="4800" dirty="0" smtClean="0">
                <a:solidFill>
                  <a:prstClr val="white"/>
                </a:solidFill>
                <a:latin typeface="Gotham Black" pitchFamily="50" charset="0"/>
                <a:cs typeface="Arial" pitchFamily="34" charset="0"/>
              </a:rPr>
            </a:br>
            <a:r>
              <a:rPr lang="en-US" sz="2400" dirty="0" smtClean="0">
                <a:solidFill>
                  <a:prstClr val="white"/>
                </a:solidFill>
                <a:latin typeface="Gotham Medium" pitchFamily="50" charset="0"/>
                <a:cs typeface="Arial" pitchFamily="34" charset="0"/>
              </a:rPr>
              <a:t>(of experiment units / subjects)</a:t>
            </a:r>
          </a:p>
          <a:p>
            <a:pPr>
              <a:spcBef>
                <a:spcPct val="20000"/>
              </a:spcBef>
              <a:defRPr/>
            </a:pPr>
            <a:endParaRPr lang="en-US" sz="4000" dirty="0">
              <a:solidFill>
                <a:prstClr val="white"/>
              </a:solidFill>
              <a:latin typeface="Gotham Medium" pitchFamily="50" charset="0"/>
              <a:cs typeface="Arial" pitchFamily="34" charset="0"/>
            </a:endParaRPr>
          </a:p>
          <a:p>
            <a:pPr>
              <a:spcBef>
                <a:spcPct val="20000"/>
              </a:spcBef>
              <a:defRPr/>
            </a:pPr>
            <a:r>
              <a:rPr lang="en-US" sz="4000" dirty="0" smtClean="0">
                <a:solidFill>
                  <a:prstClr val="white"/>
                </a:solidFill>
                <a:latin typeface="Gotham Medium" pitchFamily="50" charset="0"/>
                <a:cs typeface="Arial" pitchFamily="34" charset="0"/>
              </a:rPr>
              <a:t> </a:t>
            </a:r>
          </a:p>
          <a:p>
            <a:pPr algn="ctr">
              <a:spcBef>
                <a:spcPct val="20000"/>
              </a:spcBef>
              <a:defRPr/>
            </a:pPr>
            <a:r>
              <a:rPr lang="en-US" sz="2400" dirty="0" err="1" smtClean="0">
                <a:solidFill>
                  <a:prstClr val="white"/>
                </a:solidFill>
                <a:latin typeface="Gotham Medium" pitchFamily="50" charset="0"/>
                <a:cs typeface="Arial" pitchFamily="34" charset="0"/>
              </a:rPr>
              <a:t>vs</a:t>
            </a:r>
            <a:r>
              <a:rPr lang="en-US" sz="2400" dirty="0" smtClean="0">
                <a:solidFill>
                  <a:prstClr val="white"/>
                </a:solidFill>
                <a:latin typeface="Gotham Medium" pitchFamily="50" charset="0"/>
                <a:cs typeface="Arial" pitchFamily="34" charset="0"/>
              </a:rPr>
              <a:t>		</a:t>
            </a:r>
          </a:p>
          <a:p>
            <a:pPr algn="r">
              <a:spcBef>
                <a:spcPct val="20000"/>
              </a:spcBef>
              <a:defRPr/>
            </a:pPr>
            <a:r>
              <a:rPr lang="en-US" sz="4800" dirty="0" smtClean="0">
                <a:solidFill>
                  <a:prstClr val="white"/>
                </a:solidFill>
                <a:latin typeface="Gotham Medium" pitchFamily="50" charset="0"/>
                <a:cs typeface="Arial" pitchFamily="34" charset="0"/>
              </a:rPr>
              <a:t>RANDOM </a:t>
            </a:r>
            <a:r>
              <a:rPr lang="en-US" sz="4800" dirty="0" smtClean="0">
                <a:solidFill>
                  <a:prstClr val="white"/>
                </a:solidFill>
                <a:latin typeface="Gotham Black" pitchFamily="50" charset="0"/>
                <a:cs typeface="Arial" pitchFamily="34" charset="0"/>
              </a:rPr>
              <a:t>ASSIGNMENT</a:t>
            </a:r>
            <a:br>
              <a:rPr lang="en-US" sz="4800" dirty="0" smtClean="0">
                <a:solidFill>
                  <a:prstClr val="white"/>
                </a:solidFill>
                <a:latin typeface="Gotham Black" pitchFamily="50" charset="0"/>
                <a:cs typeface="Arial" pitchFamily="34" charset="0"/>
              </a:rPr>
            </a:br>
            <a:r>
              <a:rPr lang="en-US" sz="2400" dirty="0" smtClean="0">
                <a:solidFill>
                  <a:prstClr val="white"/>
                </a:solidFill>
                <a:latin typeface="Gotham Medium" pitchFamily="50" charset="0"/>
                <a:cs typeface="Arial" pitchFamily="34" charset="0"/>
              </a:rPr>
              <a:t>(of subjects to treatments)</a:t>
            </a:r>
            <a:endParaRPr lang="en-US" sz="2400" dirty="0">
              <a:solidFill>
                <a:prstClr val="white"/>
              </a:solidFill>
              <a:latin typeface="Gotham Medium" pitchFamily="50" charset="0"/>
              <a:cs typeface="Arial" pitchFamily="34" charset="0"/>
            </a:endParaRPr>
          </a:p>
        </p:txBody>
      </p:sp>
      <p:sp>
        <p:nvSpPr>
          <p:cNvPr id="14339" name="Rectangle 3"/>
          <p:cNvSpPr>
            <a:spLocks noGrp="1" noChangeArrowheads="1"/>
          </p:cNvSpPr>
          <p:nvPr>
            <p:ph idx="1"/>
          </p:nvPr>
        </p:nvSpPr>
        <p:spPr>
          <a:xfrm>
            <a:off x="228600" y="1143000"/>
            <a:ext cx="7696200" cy="1524000"/>
          </a:xfrm>
        </p:spPr>
        <p:txBody>
          <a:bodyPr/>
          <a:lstStyle/>
          <a:p>
            <a:pPr marL="60325" lvl="1" indent="0" eaLnBrk="1" hangingPunct="1">
              <a:buNone/>
            </a:pPr>
            <a:r>
              <a:rPr lang="en-US" sz="3200" dirty="0" smtClean="0">
                <a:solidFill>
                  <a:schemeClr val="accent1">
                    <a:lumMod val="20000"/>
                    <a:lumOff val="80000"/>
                  </a:schemeClr>
                </a:solidFill>
                <a:latin typeface="Gotham Medium" pitchFamily="50" charset="0"/>
                <a:cs typeface="Arial" pitchFamily="34" charset="0"/>
              </a:rPr>
              <a:t>Allows us to GENERALIZE our results to a larger population</a:t>
            </a:r>
            <a:br>
              <a:rPr lang="en-US" sz="3200" dirty="0" smtClean="0">
                <a:solidFill>
                  <a:schemeClr val="accent1">
                    <a:lumMod val="20000"/>
                    <a:lumOff val="80000"/>
                  </a:schemeClr>
                </a:solidFill>
                <a:latin typeface="Gotham Medium" pitchFamily="50" charset="0"/>
                <a:cs typeface="Arial" pitchFamily="34" charset="0"/>
              </a:rPr>
            </a:br>
            <a:r>
              <a:rPr lang="en-US" sz="2000" dirty="0" smtClean="0">
                <a:solidFill>
                  <a:schemeClr val="accent1">
                    <a:lumMod val="20000"/>
                    <a:lumOff val="80000"/>
                  </a:schemeClr>
                </a:solidFill>
                <a:latin typeface="Gotham Medium" pitchFamily="50" charset="0"/>
                <a:cs typeface="Arial" pitchFamily="34" charset="0"/>
              </a:rPr>
              <a:t>(very rare in an experiment)</a:t>
            </a:r>
            <a:endParaRPr lang="en-US" sz="2000" dirty="0" smtClean="0">
              <a:solidFill>
                <a:schemeClr val="bg1"/>
              </a:solidFill>
              <a:latin typeface="Gotham Medium" pitchFamily="50" charset="0"/>
              <a:cs typeface="Arial" pitchFamily="34" charset="0"/>
            </a:endParaRPr>
          </a:p>
        </p:txBody>
      </p:sp>
      <p:sp>
        <p:nvSpPr>
          <p:cNvPr id="4" name="Rectangle 3"/>
          <p:cNvSpPr txBox="1">
            <a:spLocks noChangeArrowheads="1"/>
          </p:cNvSpPr>
          <p:nvPr/>
        </p:nvSpPr>
        <p:spPr bwMode="auto">
          <a:xfrm>
            <a:off x="838200" y="4343400"/>
            <a:ext cx="7391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60325" lvl="1" indent="0" algn="r" eaLnBrk="1" hangingPunct="1">
              <a:buClr>
                <a:srgbClr val="60B5CC"/>
              </a:buClr>
              <a:buFont typeface="Wingdings" pitchFamily="2" charset="2"/>
              <a:buNone/>
            </a:pPr>
            <a:r>
              <a:rPr lang="en-US" sz="3200" dirty="0" smtClean="0">
                <a:solidFill>
                  <a:srgbClr val="F0AD00">
                    <a:lumMod val="20000"/>
                    <a:lumOff val="80000"/>
                  </a:srgbClr>
                </a:solidFill>
                <a:latin typeface="Gotham Medium" pitchFamily="50" charset="0"/>
                <a:cs typeface="Arial" pitchFamily="34" charset="0"/>
              </a:rPr>
              <a:t>Allows us to draw CAUSAL conclusions (cause and effect)</a:t>
            </a:r>
            <a:endParaRPr lang="en-US" sz="3200" dirty="0" smtClean="0">
              <a:solidFill>
                <a:prstClr val="white"/>
              </a:solidFill>
              <a:latin typeface="Gotham Medium" pitchFamily="50" charset="0"/>
              <a:cs typeface="Arial" pitchFamily="34" charset="0"/>
            </a:endParaRPr>
          </a:p>
        </p:txBody>
      </p:sp>
    </p:spTree>
    <p:extLst>
      <p:ext uri="{BB962C8B-B14F-4D97-AF65-F5344CB8AC3E}">
        <p14:creationId xmlns:p14="http://schemas.microsoft.com/office/powerpoint/2010/main" val="1582134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4340"/>
                                        </p:tgtEl>
                                        <p:attrNameLst>
                                          <p:attrName>style.visibility</p:attrName>
                                        </p:attrNameLst>
                                      </p:cBhvr>
                                      <p:to>
                                        <p:strVal val="visible"/>
                                      </p:to>
                                    </p:set>
                                    <p:anim calcmode="lin" valueType="num">
                                      <p:cBhvr additive="base">
                                        <p:cTn id="7" dur="500" fill="hold"/>
                                        <p:tgtEl>
                                          <p:spTgt spid="14340"/>
                                        </p:tgtEl>
                                        <p:attrNameLst>
                                          <p:attrName>ppt_x</p:attrName>
                                        </p:attrNameLst>
                                      </p:cBhvr>
                                      <p:tavLst>
                                        <p:tav tm="0">
                                          <p:val>
                                            <p:strVal val="#ppt_x"/>
                                          </p:val>
                                        </p:tav>
                                        <p:tav tm="100000">
                                          <p:val>
                                            <p:strVal val="#ppt_x"/>
                                          </p:val>
                                        </p:tav>
                                      </p:tavLst>
                                    </p:anim>
                                    <p:anim calcmode="lin" valueType="num">
                                      <p:cBhvr additive="base">
                                        <p:cTn id="8" dur="500" fill="hold"/>
                                        <p:tgtEl>
                                          <p:spTgt spid="1434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14339">
                                            <p:txEl>
                                              <p:pRg st="0" end="0"/>
                                            </p:txEl>
                                          </p:spTgt>
                                        </p:tgtEl>
                                        <p:attrNameLst>
                                          <p:attrName>style.visibility</p:attrName>
                                        </p:attrNameLst>
                                      </p:cBhvr>
                                      <p:to>
                                        <p:strVal val="visible"/>
                                      </p:to>
                                    </p:set>
                                    <p:animEffect transition="in" filter="wipe(left)">
                                      <p:cBhvr>
                                        <p:cTn id="13" dur="500"/>
                                        <p:tgtEl>
                                          <p:spTgt spid="14339">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wipe(left)">
                                      <p:cBhvr>
                                        <p:cTn id="18"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p:bldLst>
  </p:timing>
</p:sld>
</file>

<file path=ppt/slides/slide34.xml><?xml version="1.0" encoding="utf-8"?>
<p:sld xmlns:a="http://schemas.openxmlformats.org/drawingml/2006/main" xmlns:r="http://schemas.openxmlformats.org/officeDocument/2006/relationships" xmlns:p="http://schemas.openxmlformats.org/presentationml/2006/main" showMasterSp="0" showMasterPhAnim="0">
  <p:cSld>
    <p:bg>
      <p:bgPr>
        <a:solidFill>
          <a:schemeClr val="tx2">
            <a:lumMod val="75000"/>
          </a:schemeClr>
        </a:solidFill>
        <a:effectLst/>
      </p:bgPr>
    </p:bg>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76200" y="750217"/>
            <a:ext cx="8458200" cy="5845315"/>
          </a:xfrm>
        </p:spPr>
        <p:txBody>
          <a:bodyPr/>
          <a:lstStyle/>
          <a:p>
            <a:pPr marL="60325" lvl="1" indent="0" eaLnBrk="1" hangingPunct="1">
              <a:buNone/>
            </a:pPr>
            <a:r>
              <a:rPr lang="en-US" sz="2400" dirty="0" smtClean="0">
                <a:solidFill>
                  <a:schemeClr val="accent1">
                    <a:lumMod val="20000"/>
                    <a:lumOff val="80000"/>
                  </a:schemeClr>
                </a:solidFill>
                <a:latin typeface="Gotham Medium" pitchFamily="50" charset="0"/>
                <a:cs typeface="Arial" pitchFamily="34" charset="0"/>
              </a:rPr>
              <a:t>EITHER…</a:t>
            </a:r>
          </a:p>
          <a:p>
            <a:pPr marL="517525" lvl="1" indent="-457200" eaLnBrk="1" hangingPunct="1"/>
            <a:r>
              <a:rPr lang="en-US" sz="2400" dirty="0" smtClean="0">
                <a:solidFill>
                  <a:schemeClr val="bg1"/>
                </a:solidFill>
                <a:latin typeface="Gotham Medium" pitchFamily="50" charset="0"/>
                <a:cs typeface="Arial" pitchFamily="34" charset="0"/>
              </a:rPr>
              <a:t>Create blocks of size 2 (similar in some aspect)</a:t>
            </a:r>
          </a:p>
          <a:p>
            <a:pPr marL="517525" lvl="1" indent="-457200" eaLnBrk="1" hangingPunct="1"/>
            <a:r>
              <a:rPr lang="en-US" sz="2400" dirty="0" smtClean="0">
                <a:solidFill>
                  <a:schemeClr val="bg1"/>
                </a:solidFill>
                <a:latin typeface="Gotham Medium" pitchFamily="50" charset="0"/>
                <a:cs typeface="Arial" pitchFamily="34" charset="0"/>
              </a:rPr>
              <a:t>Randomly assign each member of the pair to one of the two treatments</a:t>
            </a:r>
          </a:p>
          <a:p>
            <a:pPr marL="60325" lvl="1" indent="0" eaLnBrk="1" hangingPunct="1">
              <a:buNone/>
            </a:pPr>
            <a:r>
              <a:rPr lang="en-US" sz="2400" dirty="0" smtClean="0">
                <a:solidFill>
                  <a:schemeClr val="accent1">
                    <a:lumMod val="20000"/>
                    <a:lumOff val="80000"/>
                  </a:schemeClr>
                </a:solidFill>
                <a:latin typeface="Gotham Medium" pitchFamily="50" charset="0"/>
                <a:cs typeface="Arial" pitchFamily="34" charset="0"/>
              </a:rPr>
              <a:t>OR</a:t>
            </a:r>
          </a:p>
          <a:p>
            <a:pPr marL="517525" lvl="1" indent="-457200" eaLnBrk="1" hangingPunct="1"/>
            <a:r>
              <a:rPr lang="en-US" sz="2400" dirty="0" smtClean="0">
                <a:solidFill>
                  <a:schemeClr val="bg1"/>
                </a:solidFill>
                <a:latin typeface="Gotham Medium" pitchFamily="50" charset="0"/>
                <a:cs typeface="Arial" pitchFamily="34" charset="0"/>
              </a:rPr>
              <a:t>“Before-and-after” testing</a:t>
            </a:r>
          </a:p>
          <a:p>
            <a:pPr marL="517525" lvl="1" indent="-457200" eaLnBrk="1" hangingPunct="1"/>
            <a:r>
              <a:rPr lang="en-US" sz="2400" dirty="0" smtClean="0">
                <a:solidFill>
                  <a:schemeClr val="bg1"/>
                </a:solidFill>
                <a:latin typeface="Gotham Medium" pitchFamily="50" charset="0"/>
                <a:cs typeface="Arial" pitchFamily="34" charset="0"/>
              </a:rPr>
              <a:t>Every subject receives BOTH treatments (order of two treatments is usually randomized)</a:t>
            </a:r>
          </a:p>
          <a:p>
            <a:pPr marL="60325" lvl="1" indent="0" eaLnBrk="1" hangingPunct="1">
              <a:buNone/>
            </a:pPr>
            <a:endParaRPr lang="en-US" sz="2400" dirty="0">
              <a:solidFill>
                <a:schemeClr val="bg1"/>
              </a:solidFill>
              <a:latin typeface="Gotham Medium" pitchFamily="50" charset="0"/>
              <a:cs typeface="Arial" pitchFamily="34" charset="0"/>
            </a:endParaRPr>
          </a:p>
          <a:p>
            <a:pPr marL="60325" lvl="1" indent="0" eaLnBrk="1" hangingPunct="1">
              <a:buNone/>
            </a:pPr>
            <a:r>
              <a:rPr lang="en-US" sz="2400" dirty="0" smtClean="0">
                <a:solidFill>
                  <a:schemeClr val="bg1"/>
                </a:solidFill>
                <a:latin typeface="Gotham Medium" pitchFamily="50" charset="0"/>
                <a:cs typeface="Arial" pitchFamily="34" charset="0"/>
              </a:rPr>
              <a:t>Then measure difference between two results…</a:t>
            </a:r>
          </a:p>
        </p:txBody>
      </p:sp>
      <p:sp>
        <p:nvSpPr>
          <p:cNvPr id="14340" name="Text Box 4"/>
          <p:cNvSpPr txBox="1">
            <a:spLocks noChangeArrowheads="1"/>
          </p:cNvSpPr>
          <p:nvPr/>
        </p:nvSpPr>
        <p:spPr bwMode="auto">
          <a:xfrm>
            <a:off x="33866" y="42332"/>
            <a:ext cx="9110134" cy="707886"/>
          </a:xfrm>
          <a:prstGeom prst="rect">
            <a:avLst/>
          </a:prstGeom>
          <a:noFill/>
          <a:ln w="9525">
            <a:noFill/>
            <a:miter lim="800000"/>
            <a:headEnd/>
            <a:tailEnd/>
          </a:ln>
          <a:effectLst/>
        </p:spPr>
        <p:txBody>
          <a:bodyPr wrap="square">
            <a:spAutoFit/>
          </a:bodyPr>
          <a:lstStyle/>
          <a:p>
            <a:pPr>
              <a:spcBef>
                <a:spcPct val="20000"/>
              </a:spcBef>
              <a:defRPr/>
            </a:pPr>
            <a:r>
              <a:rPr lang="en-US" sz="4000" dirty="0" smtClean="0">
                <a:solidFill>
                  <a:prstClr val="white"/>
                </a:solidFill>
                <a:latin typeface="Gotham Medium" pitchFamily="50" charset="0"/>
                <a:cs typeface="Arial" pitchFamily="34" charset="0"/>
              </a:rPr>
              <a:t>MATCHED PAIRS </a:t>
            </a:r>
            <a:r>
              <a:rPr lang="en-US" sz="2000" dirty="0" smtClean="0">
                <a:solidFill>
                  <a:prstClr val="white"/>
                </a:solidFill>
                <a:latin typeface="Gotham Medium" pitchFamily="50" charset="0"/>
                <a:cs typeface="Arial" pitchFamily="34" charset="0"/>
              </a:rPr>
              <a:t>(a </a:t>
            </a:r>
            <a:r>
              <a:rPr lang="en-US" sz="2000" dirty="0">
                <a:solidFill>
                  <a:prstClr val="white"/>
                </a:solidFill>
                <a:latin typeface="Gotham Medium" pitchFamily="50" charset="0"/>
                <a:cs typeface="Arial" pitchFamily="34" charset="0"/>
              </a:rPr>
              <a:t>special </a:t>
            </a:r>
            <a:r>
              <a:rPr lang="en-US" sz="2000" dirty="0" smtClean="0">
                <a:solidFill>
                  <a:prstClr val="white"/>
                </a:solidFill>
                <a:latin typeface="Gotham Medium" pitchFamily="50" charset="0"/>
                <a:cs typeface="Arial" pitchFamily="34" charset="0"/>
              </a:rPr>
              <a:t>type </a:t>
            </a:r>
            <a:r>
              <a:rPr lang="en-US" sz="2000" dirty="0">
                <a:solidFill>
                  <a:prstClr val="white"/>
                </a:solidFill>
                <a:latin typeface="Gotham Medium" pitchFamily="50" charset="0"/>
                <a:cs typeface="Arial" pitchFamily="34" charset="0"/>
              </a:rPr>
              <a:t>of </a:t>
            </a:r>
            <a:r>
              <a:rPr lang="en-US" sz="2000" dirty="0" smtClean="0">
                <a:solidFill>
                  <a:prstClr val="white"/>
                </a:solidFill>
                <a:latin typeface="Gotham Medium" pitchFamily="50" charset="0"/>
                <a:cs typeface="Arial" pitchFamily="34" charset="0"/>
              </a:rPr>
              <a:t>BLOCKING)</a:t>
            </a:r>
            <a:endParaRPr lang="en-US" sz="2000" dirty="0">
              <a:solidFill>
                <a:prstClr val="white"/>
              </a:solidFill>
              <a:latin typeface="Gotham Medium" pitchFamily="50" charset="0"/>
              <a:cs typeface="Arial" pitchFamily="34" charset="0"/>
            </a:endParaRPr>
          </a:p>
        </p:txBody>
      </p:sp>
    </p:spTree>
    <p:extLst>
      <p:ext uri="{BB962C8B-B14F-4D97-AF65-F5344CB8AC3E}">
        <p14:creationId xmlns:p14="http://schemas.microsoft.com/office/powerpoint/2010/main" val="2598255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wipe(left)">
                                      <p:cBhvr>
                                        <p:cTn id="7" dur="500"/>
                                        <p:tgtEl>
                                          <p:spTgt spid="14339">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14339">
                                            <p:txEl>
                                              <p:pRg st="1" end="1"/>
                                            </p:txEl>
                                          </p:spTgt>
                                        </p:tgtEl>
                                        <p:attrNameLst>
                                          <p:attrName>style.visibility</p:attrName>
                                        </p:attrNameLst>
                                      </p:cBhvr>
                                      <p:to>
                                        <p:strVal val="visible"/>
                                      </p:to>
                                    </p:set>
                                    <p:animEffect transition="in" filter="wipe(left)">
                                      <p:cBhvr>
                                        <p:cTn id="10" dur="500"/>
                                        <p:tgtEl>
                                          <p:spTgt spid="14339">
                                            <p:txEl>
                                              <p:pRg st="1" end="1"/>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14339">
                                            <p:txEl>
                                              <p:pRg st="2" end="2"/>
                                            </p:txEl>
                                          </p:spTgt>
                                        </p:tgtEl>
                                        <p:attrNameLst>
                                          <p:attrName>style.visibility</p:attrName>
                                        </p:attrNameLst>
                                      </p:cBhvr>
                                      <p:to>
                                        <p:strVal val="visible"/>
                                      </p:to>
                                    </p:set>
                                    <p:animEffect transition="in" filter="wipe(left)">
                                      <p:cBhvr>
                                        <p:cTn id="13" dur="500"/>
                                        <p:tgtEl>
                                          <p:spTgt spid="14339">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14339">
                                            <p:txEl>
                                              <p:pRg st="3" end="3"/>
                                            </p:txEl>
                                          </p:spTgt>
                                        </p:tgtEl>
                                        <p:attrNameLst>
                                          <p:attrName>style.visibility</p:attrName>
                                        </p:attrNameLst>
                                      </p:cBhvr>
                                      <p:to>
                                        <p:strVal val="visible"/>
                                      </p:to>
                                    </p:set>
                                    <p:animEffect transition="in" filter="wipe(left)">
                                      <p:cBhvr>
                                        <p:cTn id="18" dur="500"/>
                                        <p:tgtEl>
                                          <p:spTgt spid="14339">
                                            <p:txEl>
                                              <p:pRg st="3" end="3"/>
                                            </p:txEl>
                                          </p:spTgt>
                                        </p:tgtEl>
                                      </p:cBhvr>
                                    </p:animEffect>
                                  </p:childTnLst>
                                </p:cTn>
                              </p:par>
                              <p:par>
                                <p:cTn id="19" presetID="22" presetClass="entr" presetSubtype="8" fill="hold" nodeType="withEffect">
                                  <p:stCondLst>
                                    <p:cond delay="0"/>
                                  </p:stCondLst>
                                  <p:childTnLst>
                                    <p:set>
                                      <p:cBhvr>
                                        <p:cTn id="20" dur="1" fill="hold">
                                          <p:stCondLst>
                                            <p:cond delay="0"/>
                                          </p:stCondLst>
                                        </p:cTn>
                                        <p:tgtEl>
                                          <p:spTgt spid="14339">
                                            <p:txEl>
                                              <p:pRg st="4" end="4"/>
                                            </p:txEl>
                                          </p:spTgt>
                                        </p:tgtEl>
                                        <p:attrNameLst>
                                          <p:attrName>style.visibility</p:attrName>
                                        </p:attrNameLst>
                                      </p:cBhvr>
                                      <p:to>
                                        <p:strVal val="visible"/>
                                      </p:to>
                                    </p:set>
                                    <p:animEffect transition="in" filter="wipe(left)">
                                      <p:cBhvr>
                                        <p:cTn id="21" dur="500"/>
                                        <p:tgtEl>
                                          <p:spTgt spid="14339">
                                            <p:txEl>
                                              <p:pRg st="4" end="4"/>
                                            </p:txEl>
                                          </p:spTgt>
                                        </p:tgtEl>
                                      </p:cBhvr>
                                    </p:animEffect>
                                  </p:childTnLst>
                                </p:cTn>
                              </p:par>
                              <p:par>
                                <p:cTn id="22" presetID="22" presetClass="entr" presetSubtype="8" fill="hold" nodeType="withEffect">
                                  <p:stCondLst>
                                    <p:cond delay="0"/>
                                  </p:stCondLst>
                                  <p:childTnLst>
                                    <p:set>
                                      <p:cBhvr>
                                        <p:cTn id="23" dur="1" fill="hold">
                                          <p:stCondLst>
                                            <p:cond delay="0"/>
                                          </p:stCondLst>
                                        </p:cTn>
                                        <p:tgtEl>
                                          <p:spTgt spid="14339">
                                            <p:txEl>
                                              <p:pRg st="5" end="5"/>
                                            </p:txEl>
                                          </p:spTgt>
                                        </p:tgtEl>
                                        <p:attrNameLst>
                                          <p:attrName>style.visibility</p:attrName>
                                        </p:attrNameLst>
                                      </p:cBhvr>
                                      <p:to>
                                        <p:strVal val="visible"/>
                                      </p:to>
                                    </p:set>
                                    <p:animEffect transition="in" filter="wipe(left)">
                                      <p:cBhvr>
                                        <p:cTn id="24" dur="500"/>
                                        <p:tgtEl>
                                          <p:spTgt spid="14339">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14339">
                                            <p:txEl>
                                              <p:pRg st="7" end="7"/>
                                            </p:txEl>
                                          </p:spTgt>
                                        </p:tgtEl>
                                        <p:attrNameLst>
                                          <p:attrName>style.visibility</p:attrName>
                                        </p:attrNameLst>
                                      </p:cBhvr>
                                      <p:to>
                                        <p:strVal val="visible"/>
                                      </p:to>
                                    </p:set>
                                    <p:animEffect transition="in" filter="barn(inVertical)">
                                      <p:cBhvr>
                                        <p:cTn id="29" dur="500"/>
                                        <p:tgtEl>
                                          <p:spTgt spid="1433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914400" y="762000"/>
            <a:ext cx="2971800" cy="3352800"/>
          </a:xfrm>
          <a:prstGeom prst="rect">
            <a:avLst/>
          </a:prstGeom>
          <a:solidFill>
            <a:srgbClr val="66FF66"/>
          </a:solidFill>
          <a:ln w="9525">
            <a:solidFill>
              <a:schemeClr val="tx1"/>
            </a:solidFill>
            <a:miter lim="800000"/>
            <a:headEnd/>
            <a:tailEnd/>
          </a:ln>
        </p:spPr>
        <p:txBody>
          <a:bodyPr wrap="none" anchor="ctr"/>
          <a:lstStyle/>
          <a:p>
            <a:endParaRPr lang="en-US">
              <a:solidFill>
                <a:prstClr val="black"/>
              </a:solidFill>
            </a:endParaRPr>
          </a:p>
        </p:txBody>
      </p:sp>
      <p:sp>
        <p:nvSpPr>
          <p:cNvPr id="60419" name="Rectangle 3"/>
          <p:cNvSpPr>
            <a:spLocks noChangeArrowheads="1"/>
          </p:cNvSpPr>
          <p:nvPr/>
        </p:nvSpPr>
        <p:spPr bwMode="auto">
          <a:xfrm>
            <a:off x="5257800" y="757813"/>
            <a:ext cx="2971800" cy="3356987"/>
          </a:xfrm>
          <a:prstGeom prst="rect">
            <a:avLst/>
          </a:prstGeom>
          <a:solidFill>
            <a:srgbClr val="66FF66"/>
          </a:solidFill>
          <a:ln w="9525">
            <a:solidFill>
              <a:schemeClr val="tx1"/>
            </a:solidFill>
            <a:miter lim="800000"/>
            <a:headEnd/>
            <a:tailEnd/>
          </a:ln>
        </p:spPr>
        <p:txBody>
          <a:bodyPr wrap="none" anchor="ctr"/>
          <a:lstStyle/>
          <a:p>
            <a:endParaRPr lang="en-US">
              <a:solidFill>
                <a:prstClr val="black"/>
              </a:solidFill>
            </a:endParaRPr>
          </a:p>
        </p:txBody>
      </p:sp>
      <p:sp>
        <p:nvSpPr>
          <p:cNvPr id="30724" name="AutoShape 4"/>
          <p:cNvSpPr>
            <a:spLocks noChangeArrowheads="1"/>
          </p:cNvSpPr>
          <p:nvPr/>
        </p:nvSpPr>
        <p:spPr bwMode="auto">
          <a:xfrm>
            <a:off x="1143000" y="472440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30725" name="AutoShape 5"/>
          <p:cNvSpPr>
            <a:spLocks noChangeArrowheads="1"/>
          </p:cNvSpPr>
          <p:nvPr/>
        </p:nvSpPr>
        <p:spPr bwMode="auto">
          <a:xfrm>
            <a:off x="1295400" y="556260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30726" name="AutoShape 6"/>
          <p:cNvSpPr>
            <a:spLocks noChangeArrowheads="1"/>
          </p:cNvSpPr>
          <p:nvPr/>
        </p:nvSpPr>
        <p:spPr bwMode="auto">
          <a:xfrm>
            <a:off x="2514600" y="6019800"/>
            <a:ext cx="381000" cy="381000"/>
          </a:xfrm>
          <a:prstGeom prst="smileyFace">
            <a:avLst>
              <a:gd name="adj" fmla="val 625"/>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30727" name="AutoShape 7"/>
          <p:cNvSpPr>
            <a:spLocks noChangeArrowheads="1"/>
          </p:cNvSpPr>
          <p:nvPr/>
        </p:nvSpPr>
        <p:spPr bwMode="auto">
          <a:xfrm>
            <a:off x="2362200" y="457200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30728" name="AutoShape 8"/>
          <p:cNvSpPr>
            <a:spLocks noChangeArrowheads="1"/>
          </p:cNvSpPr>
          <p:nvPr/>
        </p:nvSpPr>
        <p:spPr bwMode="auto">
          <a:xfrm>
            <a:off x="7620000" y="495300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30729" name="AutoShape 9"/>
          <p:cNvSpPr>
            <a:spLocks noChangeArrowheads="1"/>
          </p:cNvSpPr>
          <p:nvPr/>
        </p:nvSpPr>
        <p:spPr bwMode="auto">
          <a:xfrm>
            <a:off x="4876800" y="579120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30730" name="AutoShape 10"/>
          <p:cNvSpPr>
            <a:spLocks noChangeArrowheads="1"/>
          </p:cNvSpPr>
          <p:nvPr/>
        </p:nvSpPr>
        <p:spPr bwMode="auto">
          <a:xfrm>
            <a:off x="4038600" y="457200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30731" name="AutoShape 11"/>
          <p:cNvSpPr>
            <a:spLocks noChangeArrowheads="1"/>
          </p:cNvSpPr>
          <p:nvPr/>
        </p:nvSpPr>
        <p:spPr bwMode="auto">
          <a:xfrm>
            <a:off x="6400800" y="601980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pPr algn="ctr"/>
            <a:endParaRPr lang="en-US">
              <a:solidFill>
                <a:prstClr val="black"/>
              </a:solidFill>
              <a:latin typeface="Comic Sans MS" pitchFamily="66" charset="0"/>
            </a:endParaRPr>
          </a:p>
        </p:txBody>
      </p:sp>
      <p:sp>
        <p:nvSpPr>
          <p:cNvPr id="30732" name="AutoShape 12"/>
          <p:cNvSpPr>
            <a:spLocks noChangeArrowheads="1"/>
          </p:cNvSpPr>
          <p:nvPr/>
        </p:nvSpPr>
        <p:spPr bwMode="auto">
          <a:xfrm>
            <a:off x="5791200" y="487680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30733" name="AutoShape 13"/>
          <p:cNvSpPr>
            <a:spLocks noChangeArrowheads="1"/>
          </p:cNvSpPr>
          <p:nvPr/>
        </p:nvSpPr>
        <p:spPr bwMode="auto">
          <a:xfrm>
            <a:off x="2971800" y="5562600"/>
            <a:ext cx="381000" cy="381000"/>
          </a:xfrm>
          <a:prstGeom prst="smileyFace">
            <a:avLst>
              <a:gd name="adj" fmla="val -4653"/>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34" name="AutoShape 14"/>
          <p:cNvSpPr>
            <a:spLocks noChangeArrowheads="1"/>
          </p:cNvSpPr>
          <p:nvPr/>
        </p:nvSpPr>
        <p:spPr bwMode="auto">
          <a:xfrm>
            <a:off x="685800" y="5181600"/>
            <a:ext cx="381000" cy="381000"/>
          </a:xfrm>
          <a:prstGeom prst="smileyFace">
            <a:avLst>
              <a:gd name="adj" fmla="val -4653"/>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35" name="AutoShape 15"/>
          <p:cNvSpPr>
            <a:spLocks noChangeArrowheads="1"/>
          </p:cNvSpPr>
          <p:nvPr/>
        </p:nvSpPr>
        <p:spPr bwMode="auto">
          <a:xfrm>
            <a:off x="3124200" y="4953000"/>
            <a:ext cx="381000" cy="381000"/>
          </a:xfrm>
          <a:prstGeom prst="smileyFace">
            <a:avLst>
              <a:gd name="adj" fmla="val 4653"/>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36" name="AutoShape 16"/>
          <p:cNvSpPr>
            <a:spLocks noChangeArrowheads="1"/>
          </p:cNvSpPr>
          <p:nvPr/>
        </p:nvSpPr>
        <p:spPr bwMode="auto">
          <a:xfrm>
            <a:off x="3429000" y="6019800"/>
            <a:ext cx="381000" cy="381000"/>
          </a:xfrm>
          <a:prstGeom prst="smileyFace">
            <a:avLst>
              <a:gd name="adj" fmla="val 4653"/>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37" name="AutoShape 17"/>
          <p:cNvSpPr>
            <a:spLocks noChangeArrowheads="1"/>
          </p:cNvSpPr>
          <p:nvPr/>
        </p:nvSpPr>
        <p:spPr bwMode="auto">
          <a:xfrm>
            <a:off x="1219200" y="6096000"/>
            <a:ext cx="381000" cy="381000"/>
          </a:xfrm>
          <a:prstGeom prst="smileyFace">
            <a:avLst>
              <a:gd name="adj" fmla="val 4653"/>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38" name="AutoShape 18"/>
          <p:cNvSpPr>
            <a:spLocks noChangeArrowheads="1"/>
          </p:cNvSpPr>
          <p:nvPr/>
        </p:nvSpPr>
        <p:spPr bwMode="auto">
          <a:xfrm>
            <a:off x="6934200" y="4876800"/>
            <a:ext cx="381000" cy="381000"/>
          </a:xfrm>
          <a:prstGeom prst="smileyFace">
            <a:avLst>
              <a:gd name="adj" fmla="val -4653"/>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39" name="AutoShape 19"/>
          <p:cNvSpPr>
            <a:spLocks noChangeArrowheads="1"/>
          </p:cNvSpPr>
          <p:nvPr/>
        </p:nvSpPr>
        <p:spPr bwMode="auto">
          <a:xfrm>
            <a:off x="7315200" y="6096000"/>
            <a:ext cx="381000" cy="381000"/>
          </a:xfrm>
          <a:prstGeom prst="smileyFace">
            <a:avLst>
              <a:gd name="adj" fmla="val -4653"/>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40" name="AutoShape 20"/>
          <p:cNvSpPr>
            <a:spLocks noChangeArrowheads="1"/>
          </p:cNvSpPr>
          <p:nvPr/>
        </p:nvSpPr>
        <p:spPr bwMode="auto">
          <a:xfrm>
            <a:off x="5943600" y="5562600"/>
            <a:ext cx="381000" cy="381000"/>
          </a:xfrm>
          <a:prstGeom prst="smileyFace">
            <a:avLst>
              <a:gd name="adj" fmla="val 4653"/>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41" name="AutoShape 21"/>
          <p:cNvSpPr>
            <a:spLocks noChangeArrowheads="1"/>
          </p:cNvSpPr>
          <p:nvPr/>
        </p:nvSpPr>
        <p:spPr bwMode="auto">
          <a:xfrm>
            <a:off x="4038600" y="5410200"/>
            <a:ext cx="381000" cy="381000"/>
          </a:xfrm>
          <a:prstGeom prst="smileyFace">
            <a:avLst>
              <a:gd name="adj" fmla="val 625"/>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30742" name="AutoShape 22"/>
          <p:cNvSpPr>
            <a:spLocks noChangeArrowheads="1"/>
          </p:cNvSpPr>
          <p:nvPr/>
        </p:nvSpPr>
        <p:spPr bwMode="auto">
          <a:xfrm>
            <a:off x="4876800" y="4876800"/>
            <a:ext cx="381000" cy="381000"/>
          </a:xfrm>
          <a:prstGeom prst="smileyFace">
            <a:avLst>
              <a:gd name="adj" fmla="val 625"/>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43" name="AutoShape 23"/>
          <p:cNvSpPr>
            <a:spLocks noChangeArrowheads="1"/>
          </p:cNvSpPr>
          <p:nvPr/>
        </p:nvSpPr>
        <p:spPr bwMode="auto">
          <a:xfrm>
            <a:off x="2133600" y="5257800"/>
            <a:ext cx="381000" cy="381000"/>
          </a:xfrm>
          <a:prstGeom prst="smileyFace">
            <a:avLst>
              <a:gd name="adj" fmla="val 625"/>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45" name="AutoShape 25"/>
          <p:cNvSpPr>
            <a:spLocks noChangeArrowheads="1"/>
          </p:cNvSpPr>
          <p:nvPr/>
        </p:nvSpPr>
        <p:spPr bwMode="auto">
          <a:xfrm>
            <a:off x="1600200" y="472440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30746" name="AutoShape 26"/>
          <p:cNvSpPr>
            <a:spLocks noChangeArrowheads="1"/>
          </p:cNvSpPr>
          <p:nvPr/>
        </p:nvSpPr>
        <p:spPr bwMode="auto">
          <a:xfrm>
            <a:off x="6477000" y="4876800"/>
            <a:ext cx="381000" cy="381000"/>
          </a:xfrm>
          <a:prstGeom prst="smileyFace">
            <a:avLst>
              <a:gd name="adj" fmla="val -4653"/>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47" name="AutoShape 27"/>
          <p:cNvSpPr>
            <a:spLocks noChangeArrowheads="1"/>
          </p:cNvSpPr>
          <p:nvPr/>
        </p:nvSpPr>
        <p:spPr bwMode="auto">
          <a:xfrm>
            <a:off x="823913" y="5583238"/>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30748" name="AutoShape 28"/>
          <p:cNvSpPr>
            <a:spLocks noChangeArrowheads="1"/>
          </p:cNvSpPr>
          <p:nvPr/>
        </p:nvSpPr>
        <p:spPr bwMode="auto">
          <a:xfrm>
            <a:off x="4419600" y="4876800"/>
            <a:ext cx="381000" cy="381000"/>
          </a:xfrm>
          <a:prstGeom prst="smileyFace">
            <a:avLst>
              <a:gd name="adj" fmla="val 625"/>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49" name="AutoShape 29"/>
          <p:cNvSpPr>
            <a:spLocks noChangeArrowheads="1"/>
          </p:cNvSpPr>
          <p:nvPr/>
        </p:nvSpPr>
        <p:spPr bwMode="auto">
          <a:xfrm>
            <a:off x="7758113" y="6089650"/>
            <a:ext cx="381000" cy="381000"/>
          </a:xfrm>
          <a:prstGeom prst="smileyFace">
            <a:avLst>
              <a:gd name="adj" fmla="val -4653"/>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50" name="AutoShape 30"/>
          <p:cNvSpPr>
            <a:spLocks noChangeArrowheads="1"/>
          </p:cNvSpPr>
          <p:nvPr/>
        </p:nvSpPr>
        <p:spPr bwMode="auto">
          <a:xfrm>
            <a:off x="2971800" y="6019800"/>
            <a:ext cx="381000" cy="381000"/>
          </a:xfrm>
          <a:prstGeom prst="smileyFace">
            <a:avLst>
              <a:gd name="adj" fmla="val 625"/>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30751" name="AutoShape 31"/>
          <p:cNvSpPr>
            <a:spLocks noChangeArrowheads="1"/>
          </p:cNvSpPr>
          <p:nvPr/>
        </p:nvSpPr>
        <p:spPr bwMode="auto">
          <a:xfrm>
            <a:off x="5943600" y="601345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30752" name="AutoShape 32"/>
          <p:cNvSpPr>
            <a:spLocks noChangeArrowheads="1"/>
          </p:cNvSpPr>
          <p:nvPr/>
        </p:nvSpPr>
        <p:spPr bwMode="auto">
          <a:xfrm>
            <a:off x="8077200" y="495300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30753" name="AutoShape 33"/>
          <p:cNvSpPr>
            <a:spLocks noChangeArrowheads="1"/>
          </p:cNvSpPr>
          <p:nvPr/>
        </p:nvSpPr>
        <p:spPr bwMode="auto">
          <a:xfrm>
            <a:off x="1676400" y="6096000"/>
            <a:ext cx="381000" cy="381000"/>
          </a:xfrm>
          <a:prstGeom prst="smileyFace">
            <a:avLst>
              <a:gd name="adj" fmla="val 4653"/>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54" name="AutoShape 34"/>
          <p:cNvSpPr>
            <a:spLocks noChangeArrowheads="1"/>
          </p:cNvSpPr>
          <p:nvPr/>
        </p:nvSpPr>
        <p:spPr bwMode="auto">
          <a:xfrm>
            <a:off x="5486400" y="5562600"/>
            <a:ext cx="381000" cy="381000"/>
          </a:xfrm>
          <a:prstGeom prst="smileyFace">
            <a:avLst>
              <a:gd name="adj" fmla="val 4653"/>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55" name="AutoShape 35"/>
          <p:cNvSpPr>
            <a:spLocks noChangeArrowheads="1"/>
          </p:cNvSpPr>
          <p:nvPr/>
        </p:nvSpPr>
        <p:spPr bwMode="auto">
          <a:xfrm>
            <a:off x="2819400" y="1676400"/>
            <a:ext cx="4495800" cy="2590800"/>
          </a:xfrm>
          <a:prstGeom prst="wedgeRoundRectCallout">
            <a:avLst>
              <a:gd name="adj1" fmla="val -7731"/>
              <a:gd name="adj2" fmla="val 72551"/>
              <a:gd name="adj3" fmla="val 16667"/>
            </a:avLst>
          </a:prstGeom>
          <a:solidFill>
            <a:srgbClr val="CC99FF"/>
          </a:solidFill>
          <a:ln w="9525">
            <a:solidFill>
              <a:schemeClr val="tx1"/>
            </a:solidFill>
            <a:miter lim="800000"/>
            <a:headEnd/>
            <a:tailEnd/>
          </a:ln>
        </p:spPr>
        <p:txBody>
          <a:bodyPr/>
          <a:lstStyle/>
          <a:p>
            <a:pPr algn="ctr"/>
            <a:r>
              <a:rPr lang="en-US" sz="3000" dirty="0">
                <a:solidFill>
                  <a:prstClr val="black"/>
                </a:solidFill>
                <a:latin typeface="Comic Sans MS" pitchFamily="66" charset="0"/>
              </a:rPr>
              <a:t>Next, </a:t>
            </a:r>
            <a:r>
              <a:rPr lang="en-US" sz="3000" b="1" dirty="0">
                <a:solidFill>
                  <a:prstClr val="black"/>
                </a:solidFill>
                <a:effectLst>
                  <a:outerShdw blurRad="38100" dist="38100" dir="2700000" algn="tl">
                    <a:srgbClr val="000000">
                      <a:alpha val="43137"/>
                    </a:srgbClr>
                  </a:outerShdw>
                </a:effectLst>
                <a:latin typeface="Comic Sans MS" pitchFamily="66" charset="0"/>
              </a:rPr>
              <a:t>randomly</a:t>
            </a:r>
            <a:r>
              <a:rPr lang="en-US" sz="3000" dirty="0">
                <a:solidFill>
                  <a:prstClr val="black"/>
                </a:solidFill>
                <a:effectLst>
                  <a:outerShdw blurRad="38100" dist="38100" dir="2700000" algn="tl">
                    <a:srgbClr val="000000">
                      <a:alpha val="43137"/>
                    </a:srgbClr>
                  </a:outerShdw>
                </a:effectLst>
                <a:latin typeface="Comic Sans MS" pitchFamily="66" charset="0"/>
              </a:rPr>
              <a:t> </a:t>
            </a:r>
            <a:r>
              <a:rPr lang="en-US" sz="3000" dirty="0">
                <a:solidFill>
                  <a:prstClr val="black"/>
                </a:solidFill>
                <a:latin typeface="Comic Sans MS" pitchFamily="66" charset="0"/>
              </a:rPr>
              <a:t>assign one unit from a pair to Treatment A.  </a:t>
            </a:r>
            <a:r>
              <a:rPr lang="en-US" sz="3000" b="1" dirty="0">
                <a:solidFill>
                  <a:prstClr val="black"/>
                </a:solidFill>
                <a:latin typeface="Comic Sans MS" pitchFamily="66" charset="0"/>
              </a:rPr>
              <a:t>The other unit gets Treatment B</a:t>
            </a:r>
            <a:r>
              <a:rPr lang="en-US" sz="3000" dirty="0">
                <a:solidFill>
                  <a:prstClr val="black"/>
                </a:solidFill>
                <a:latin typeface="Comic Sans MS" pitchFamily="66" charset="0"/>
              </a:rPr>
              <a:t>.</a:t>
            </a:r>
          </a:p>
        </p:txBody>
      </p:sp>
      <p:sp>
        <p:nvSpPr>
          <p:cNvPr id="60452" name="Text Box 36"/>
          <p:cNvSpPr txBox="1">
            <a:spLocks noChangeArrowheads="1"/>
          </p:cNvSpPr>
          <p:nvPr/>
        </p:nvSpPr>
        <p:spPr bwMode="auto">
          <a:xfrm>
            <a:off x="1143000" y="185738"/>
            <a:ext cx="2743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3200" b="1" dirty="0">
                <a:solidFill>
                  <a:prstClr val="black"/>
                </a:solidFill>
                <a:effectLst>
                  <a:outerShdw blurRad="38100" dist="38100" dir="2700000" algn="tl">
                    <a:srgbClr val="000000">
                      <a:alpha val="43137"/>
                    </a:srgbClr>
                  </a:outerShdw>
                </a:effectLst>
                <a:latin typeface="Arial" pitchFamily="34" charset="0"/>
                <a:cs typeface="Arial" pitchFamily="34" charset="0"/>
              </a:rPr>
              <a:t>Treatment A</a:t>
            </a:r>
          </a:p>
        </p:txBody>
      </p:sp>
      <p:sp>
        <p:nvSpPr>
          <p:cNvPr id="60453" name="Text Box 37"/>
          <p:cNvSpPr txBox="1">
            <a:spLocks noChangeArrowheads="1"/>
          </p:cNvSpPr>
          <p:nvPr/>
        </p:nvSpPr>
        <p:spPr bwMode="auto">
          <a:xfrm>
            <a:off x="5464175" y="173038"/>
            <a:ext cx="2743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3200" b="1" dirty="0">
                <a:solidFill>
                  <a:prstClr val="black"/>
                </a:solidFill>
                <a:effectLst>
                  <a:outerShdw blurRad="38100" dist="38100" dir="2700000" algn="tl">
                    <a:srgbClr val="000000">
                      <a:alpha val="43137"/>
                    </a:srgbClr>
                  </a:outerShdw>
                </a:effectLst>
                <a:latin typeface="Arial" pitchFamily="34" charset="0"/>
                <a:cs typeface="Arial" pitchFamily="34" charset="0"/>
              </a:rPr>
              <a:t>Treatment B</a:t>
            </a:r>
          </a:p>
        </p:txBody>
      </p:sp>
      <p:sp>
        <p:nvSpPr>
          <p:cNvPr id="30758" name="AutoShape 38"/>
          <p:cNvSpPr>
            <a:spLocks noChangeArrowheads="1"/>
          </p:cNvSpPr>
          <p:nvPr/>
        </p:nvSpPr>
        <p:spPr bwMode="auto">
          <a:xfrm>
            <a:off x="1447800" y="1676400"/>
            <a:ext cx="381000" cy="381000"/>
          </a:xfrm>
          <a:prstGeom prst="smileyFace">
            <a:avLst>
              <a:gd name="adj" fmla="val -4653"/>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59" name="AutoShape 39"/>
          <p:cNvSpPr>
            <a:spLocks noChangeArrowheads="1"/>
          </p:cNvSpPr>
          <p:nvPr/>
        </p:nvSpPr>
        <p:spPr bwMode="auto">
          <a:xfrm>
            <a:off x="7315200" y="1371600"/>
            <a:ext cx="381000" cy="381000"/>
          </a:xfrm>
          <a:prstGeom prst="smileyFace">
            <a:avLst>
              <a:gd name="adj" fmla="val -4653"/>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60" name="AutoShape 40"/>
          <p:cNvSpPr>
            <a:spLocks noChangeArrowheads="1"/>
          </p:cNvSpPr>
          <p:nvPr/>
        </p:nvSpPr>
        <p:spPr bwMode="auto">
          <a:xfrm>
            <a:off x="1371600" y="320040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30761" name="AutoShape 41"/>
          <p:cNvSpPr>
            <a:spLocks noChangeArrowheads="1"/>
          </p:cNvSpPr>
          <p:nvPr/>
        </p:nvSpPr>
        <p:spPr bwMode="auto">
          <a:xfrm>
            <a:off x="7543800" y="236220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30762" name="AutoShape 42"/>
          <p:cNvSpPr>
            <a:spLocks noChangeArrowheads="1"/>
          </p:cNvSpPr>
          <p:nvPr/>
        </p:nvSpPr>
        <p:spPr bwMode="auto">
          <a:xfrm>
            <a:off x="2819400" y="190500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pPr algn="ctr"/>
            <a:endParaRPr lang="en-US">
              <a:solidFill>
                <a:prstClr val="black"/>
              </a:solidFill>
              <a:latin typeface="Comic Sans MS" pitchFamily="66" charset="0"/>
            </a:endParaRPr>
          </a:p>
        </p:txBody>
      </p:sp>
      <p:sp>
        <p:nvSpPr>
          <p:cNvPr id="30763" name="AutoShape 43"/>
          <p:cNvSpPr>
            <a:spLocks noChangeArrowheads="1"/>
          </p:cNvSpPr>
          <p:nvPr/>
        </p:nvSpPr>
        <p:spPr bwMode="auto">
          <a:xfrm>
            <a:off x="5791200" y="289560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pPr algn="ctr"/>
            <a:endParaRPr lang="en-US">
              <a:solidFill>
                <a:prstClr val="black"/>
              </a:solidFill>
              <a:latin typeface="Comic Sans MS" pitchFamily="66" charset="0"/>
            </a:endParaRPr>
          </a:p>
        </p:txBody>
      </p:sp>
      <p:sp>
        <p:nvSpPr>
          <p:cNvPr id="30764" name="AutoShape 44"/>
          <p:cNvSpPr>
            <a:spLocks noChangeArrowheads="1"/>
          </p:cNvSpPr>
          <p:nvPr/>
        </p:nvSpPr>
        <p:spPr bwMode="auto">
          <a:xfrm>
            <a:off x="1676400" y="2362200"/>
            <a:ext cx="381000" cy="381000"/>
          </a:xfrm>
          <a:prstGeom prst="smileyFace">
            <a:avLst>
              <a:gd name="adj" fmla="val 625"/>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65" name="AutoShape 45"/>
          <p:cNvSpPr>
            <a:spLocks noChangeArrowheads="1"/>
          </p:cNvSpPr>
          <p:nvPr/>
        </p:nvSpPr>
        <p:spPr bwMode="auto">
          <a:xfrm>
            <a:off x="6172200" y="2133600"/>
            <a:ext cx="381000" cy="381000"/>
          </a:xfrm>
          <a:prstGeom prst="smileyFace">
            <a:avLst>
              <a:gd name="adj" fmla="val 625"/>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66" name="AutoShape 46"/>
          <p:cNvSpPr>
            <a:spLocks noChangeArrowheads="1"/>
          </p:cNvSpPr>
          <p:nvPr/>
        </p:nvSpPr>
        <p:spPr bwMode="auto">
          <a:xfrm>
            <a:off x="2895600" y="289560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pPr algn="ctr"/>
            <a:endParaRPr lang="en-US">
              <a:solidFill>
                <a:prstClr val="black"/>
              </a:solidFill>
              <a:latin typeface="Comic Sans MS" pitchFamily="66" charset="0"/>
            </a:endParaRPr>
          </a:p>
        </p:txBody>
      </p:sp>
      <p:sp>
        <p:nvSpPr>
          <p:cNvPr id="30767" name="AutoShape 47"/>
          <p:cNvSpPr>
            <a:spLocks noChangeArrowheads="1"/>
          </p:cNvSpPr>
          <p:nvPr/>
        </p:nvSpPr>
        <p:spPr bwMode="auto">
          <a:xfrm>
            <a:off x="6096000" y="129540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pPr algn="ctr"/>
            <a:endParaRPr lang="en-US">
              <a:solidFill>
                <a:prstClr val="black"/>
              </a:solidFill>
              <a:latin typeface="Comic Sans MS" pitchFamily="66" charset="0"/>
            </a:endParaRPr>
          </a:p>
        </p:txBody>
      </p:sp>
      <p:sp>
        <p:nvSpPr>
          <p:cNvPr id="30768" name="AutoShape 48"/>
          <p:cNvSpPr>
            <a:spLocks noChangeArrowheads="1"/>
          </p:cNvSpPr>
          <p:nvPr/>
        </p:nvSpPr>
        <p:spPr bwMode="auto">
          <a:xfrm>
            <a:off x="2286000" y="3352800"/>
            <a:ext cx="381000" cy="381000"/>
          </a:xfrm>
          <a:prstGeom prst="smileyFace">
            <a:avLst>
              <a:gd name="adj" fmla="val 4653"/>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69" name="AutoShape 49"/>
          <p:cNvSpPr>
            <a:spLocks noChangeArrowheads="1"/>
          </p:cNvSpPr>
          <p:nvPr/>
        </p:nvSpPr>
        <p:spPr bwMode="auto">
          <a:xfrm>
            <a:off x="7620000" y="3505200"/>
            <a:ext cx="381000" cy="381000"/>
          </a:xfrm>
          <a:prstGeom prst="smileyFace">
            <a:avLst>
              <a:gd name="adj" fmla="val 4653"/>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70" name="AutoShape 50"/>
          <p:cNvSpPr>
            <a:spLocks noChangeArrowheads="1"/>
          </p:cNvSpPr>
          <p:nvPr/>
        </p:nvSpPr>
        <p:spPr bwMode="auto">
          <a:xfrm>
            <a:off x="2133600" y="1143000"/>
            <a:ext cx="381000" cy="381000"/>
          </a:xfrm>
          <a:prstGeom prst="smileyFace">
            <a:avLst>
              <a:gd name="adj" fmla="val 4653"/>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71" name="AutoShape 51"/>
          <p:cNvSpPr>
            <a:spLocks noChangeArrowheads="1"/>
          </p:cNvSpPr>
          <p:nvPr/>
        </p:nvSpPr>
        <p:spPr bwMode="auto">
          <a:xfrm>
            <a:off x="6629400" y="2819400"/>
            <a:ext cx="381000" cy="381000"/>
          </a:xfrm>
          <a:prstGeom prst="smileyFace">
            <a:avLst>
              <a:gd name="adj" fmla="val 4653"/>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72" name="AutoShape 52"/>
          <p:cNvSpPr>
            <a:spLocks noChangeArrowheads="1"/>
          </p:cNvSpPr>
          <p:nvPr/>
        </p:nvSpPr>
        <p:spPr bwMode="auto">
          <a:xfrm>
            <a:off x="1219200" y="114300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30773" name="AutoShape 53"/>
          <p:cNvSpPr>
            <a:spLocks noChangeArrowheads="1"/>
          </p:cNvSpPr>
          <p:nvPr/>
        </p:nvSpPr>
        <p:spPr bwMode="auto">
          <a:xfrm>
            <a:off x="6553200" y="358140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30774" name="AutoShape 54"/>
          <p:cNvSpPr>
            <a:spLocks noChangeArrowheads="1"/>
          </p:cNvSpPr>
          <p:nvPr/>
        </p:nvSpPr>
        <p:spPr bwMode="auto">
          <a:xfrm>
            <a:off x="2514600" y="2438400"/>
            <a:ext cx="381000" cy="381000"/>
          </a:xfrm>
          <a:prstGeom prst="smileyFace">
            <a:avLst>
              <a:gd name="adj" fmla="val -4653"/>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75" name="AutoShape 55"/>
          <p:cNvSpPr>
            <a:spLocks noChangeArrowheads="1"/>
          </p:cNvSpPr>
          <p:nvPr/>
        </p:nvSpPr>
        <p:spPr bwMode="auto">
          <a:xfrm>
            <a:off x="5486400" y="3581400"/>
            <a:ext cx="381000" cy="381000"/>
          </a:xfrm>
          <a:prstGeom prst="smileyFace">
            <a:avLst>
              <a:gd name="adj" fmla="val -4653"/>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30776" name="AutoShape 56"/>
          <p:cNvSpPr>
            <a:spLocks noChangeArrowheads="1"/>
          </p:cNvSpPr>
          <p:nvPr/>
        </p:nvSpPr>
        <p:spPr bwMode="auto">
          <a:xfrm>
            <a:off x="2159000" y="1812925"/>
            <a:ext cx="381000" cy="381000"/>
          </a:xfrm>
          <a:prstGeom prst="smileyFace">
            <a:avLst>
              <a:gd name="adj" fmla="val 625"/>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30777" name="AutoShape 57"/>
          <p:cNvSpPr>
            <a:spLocks noChangeArrowheads="1"/>
          </p:cNvSpPr>
          <p:nvPr/>
        </p:nvSpPr>
        <p:spPr bwMode="auto">
          <a:xfrm>
            <a:off x="7239000" y="2971800"/>
            <a:ext cx="381000" cy="381000"/>
          </a:xfrm>
          <a:prstGeom prst="smileyFace">
            <a:avLst>
              <a:gd name="adj" fmla="val 625"/>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30778" name="Text Box 58"/>
          <p:cNvSpPr txBox="1">
            <a:spLocks noChangeArrowheads="1"/>
          </p:cNvSpPr>
          <p:nvPr/>
        </p:nvSpPr>
        <p:spPr bwMode="auto">
          <a:xfrm>
            <a:off x="962025" y="4343400"/>
            <a:ext cx="716280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3000" b="1" dirty="0">
                <a:solidFill>
                  <a:srgbClr val="FF0000"/>
                </a:solidFill>
                <a:latin typeface="Comic Sans MS" pitchFamily="66" charset="0"/>
              </a:rPr>
              <a:t>This is one way to do a matched pairs design – another way is to have </a:t>
            </a:r>
            <a:r>
              <a:rPr lang="en-US" sz="3000" b="1" dirty="0" smtClean="0">
                <a:solidFill>
                  <a:srgbClr val="FF0000"/>
                </a:solidFill>
                <a:latin typeface="Comic Sans MS" pitchFamily="66" charset="0"/>
              </a:rPr>
              <a:t>each individual </a:t>
            </a:r>
            <a:r>
              <a:rPr lang="en-US" sz="3000" b="1" dirty="0">
                <a:solidFill>
                  <a:srgbClr val="FF0000"/>
                </a:solidFill>
                <a:latin typeface="Comic Sans MS" pitchFamily="66" charset="0"/>
              </a:rPr>
              <a:t>unit do both treatments (as in a taste test).</a:t>
            </a:r>
          </a:p>
        </p:txBody>
      </p:sp>
      <p:sp>
        <p:nvSpPr>
          <p:cNvPr id="30744" name="AutoShape 24"/>
          <p:cNvSpPr>
            <a:spLocks noChangeArrowheads="1"/>
          </p:cNvSpPr>
          <p:nvPr/>
        </p:nvSpPr>
        <p:spPr bwMode="auto">
          <a:xfrm>
            <a:off x="3657600" y="2057400"/>
            <a:ext cx="3962400" cy="2133600"/>
          </a:xfrm>
          <a:prstGeom prst="wedgeRoundRectCallout">
            <a:avLst>
              <a:gd name="adj1" fmla="val -22755"/>
              <a:gd name="adj2" fmla="val 67856"/>
              <a:gd name="adj3" fmla="val 16667"/>
            </a:avLst>
          </a:prstGeom>
          <a:solidFill>
            <a:srgbClr val="CC99FF"/>
          </a:solidFill>
          <a:ln w="9525">
            <a:solidFill>
              <a:schemeClr val="tx1"/>
            </a:solidFill>
            <a:miter lim="800000"/>
            <a:headEnd/>
            <a:tailEnd/>
          </a:ln>
        </p:spPr>
        <p:txBody>
          <a:bodyPr/>
          <a:lstStyle/>
          <a:p>
            <a:pPr algn="ctr"/>
            <a:r>
              <a:rPr lang="en-US" sz="3000" b="1" dirty="0">
                <a:solidFill>
                  <a:prstClr val="black"/>
                </a:solidFill>
                <a:effectLst>
                  <a:outerShdw blurRad="38100" dist="38100" dir="2700000" algn="tl">
                    <a:srgbClr val="000000">
                      <a:alpha val="43137"/>
                    </a:srgbClr>
                  </a:outerShdw>
                </a:effectLst>
                <a:latin typeface="Comic Sans MS" pitchFamily="66" charset="0"/>
              </a:rPr>
              <a:t>Pair</a:t>
            </a:r>
            <a:r>
              <a:rPr lang="en-US" sz="3000" dirty="0">
                <a:solidFill>
                  <a:prstClr val="black"/>
                </a:solidFill>
                <a:effectLst>
                  <a:outerShdw blurRad="38100" dist="38100" dir="2700000" algn="tl">
                    <a:srgbClr val="000000">
                      <a:alpha val="43137"/>
                    </a:srgbClr>
                  </a:outerShdw>
                </a:effectLst>
                <a:latin typeface="Comic Sans MS" pitchFamily="66" charset="0"/>
              </a:rPr>
              <a:t> </a:t>
            </a:r>
            <a:r>
              <a:rPr lang="en-US" sz="3000" dirty="0">
                <a:solidFill>
                  <a:prstClr val="black"/>
                </a:solidFill>
                <a:latin typeface="Comic Sans MS" pitchFamily="66" charset="0"/>
              </a:rPr>
              <a:t>experimental units </a:t>
            </a:r>
            <a:r>
              <a:rPr lang="en-US" sz="3000" b="1" dirty="0">
                <a:solidFill>
                  <a:prstClr val="black"/>
                </a:solidFill>
                <a:effectLst>
                  <a:outerShdw blurRad="38100" dist="38100" dir="2700000" algn="tl">
                    <a:srgbClr val="000000">
                      <a:alpha val="43137"/>
                    </a:srgbClr>
                  </a:outerShdw>
                </a:effectLst>
                <a:latin typeface="Comic Sans MS" pitchFamily="66" charset="0"/>
              </a:rPr>
              <a:t>according to specific characteristics</a:t>
            </a:r>
            <a:r>
              <a:rPr lang="en-US" sz="3000" dirty="0">
                <a:solidFill>
                  <a:prstClr val="black"/>
                </a:solidFill>
                <a:latin typeface="Comic Sans MS" pitchFamily="66" charset="0"/>
              </a:rPr>
              <a:t>.</a:t>
            </a:r>
          </a:p>
        </p:txBody>
      </p:sp>
    </p:spTree>
    <p:extLst>
      <p:ext uri="{BB962C8B-B14F-4D97-AF65-F5344CB8AC3E}">
        <p14:creationId xmlns:p14="http://schemas.microsoft.com/office/powerpoint/2010/main" val="41635585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32" fill="hold" grpId="0" nodeType="clickEffect">
                                  <p:stCondLst>
                                    <p:cond delay="0"/>
                                  </p:stCondLst>
                                  <p:childTnLst>
                                    <p:set>
                                      <p:cBhvr>
                                        <p:cTn id="6" dur="1" fill="hold">
                                          <p:stCondLst>
                                            <p:cond delay="0"/>
                                          </p:stCondLst>
                                        </p:cTn>
                                        <p:tgtEl>
                                          <p:spTgt spid="30744"/>
                                        </p:tgtEl>
                                        <p:attrNameLst>
                                          <p:attrName>style.visibility</p:attrName>
                                        </p:attrNameLst>
                                      </p:cBhvr>
                                      <p:to>
                                        <p:strVal val="visible"/>
                                      </p:to>
                                    </p:set>
                                    <p:animEffect transition="in" filter="diamond(out)">
                                      <p:cBhvr>
                                        <p:cTn id="7" dur="500"/>
                                        <p:tgtEl>
                                          <p:spTgt spid="30744"/>
                                        </p:tgtEl>
                                      </p:cBhvr>
                                    </p:animEffect>
                                  </p:childTnLst>
                                  <p:subTnLst>
                                    <p:set>
                                      <p:cBhvr override="childStyle">
                                        <p:cTn dur="1" fill="hold" display="0" masterRel="nextClick" afterEffect="1"/>
                                        <p:tgtEl>
                                          <p:spTgt spid="30744"/>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30727"/>
                                        </p:tgtEl>
                                        <p:attrNameLst>
                                          <p:attrName>style.visibility</p:attrName>
                                        </p:attrNameLst>
                                      </p:cBhvr>
                                      <p:to>
                                        <p:strVal val="hidden"/>
                                      </p:to>
                                    </p:set>
                                  </p:childTnLst>
                                </p:cTn>
                              </p:par>
                              <p:par>
                                <p:cTn id="12" presetID="1" presetClass="entr" presetSubtype="0" fill="hold" grpId="0" nodeType="withEffect">
                                  <p:stCondLst>
                                    <p:cond delay="0"/>
                                  </p:stCondLst>
                                  <p:childTnLst>
                                    <p:set>
                                      <p:cBhvr>
                                        <p:cTn id="13" dur="1" fill="hold">
                                          <p:stCondLst>
                                            <p:cond delay="0"/>
                                          </p:stCondLst>
                                        </p:cTn>
                                        <p:tgtEl>
                                          <p:spTgt spid="30745"/>
                                        </p:tgtEl>
                                        <p:attrNameLst>
                                          <p:attrName>style.visibility</p:attrName>
                                        </p:attrNameLst>
                                      </p:cBhvr>
                                      <p:to>
                                        <p:strVal val="visible"/>
                                      </p:to>
                                    </p:set>
                                  </p:childTnLst>
                                </p:cTn>
                              </p:par>
                            </p:childTnLst>
                          </p:cTn>
                        </p:par>
                        <p:par>
                          <p:cTn id="14" fill="hold" nodeType="afterGroup">
                            <p:stCondLst>
                              <p:cond delay="0"/>
                            </p:stCondLst>
                            <p:childTnLst>
                              <p:par>
                                <p:cTn id="15" presetID="1" presetClass="exit" presetSubtype="0" fill="hold" grpId="0" nodeType="afterEffect">
                                  <p:stCondLst>
                                    <p:cond delay="500"/>
                                  </p:stCondLst>
                                  <p:childTnLst>
                                    <p:set>
                                      <p:cBhvr>
                                        <p:cTn id="16" dur="1" fill="hold">
                                          <p:stCondLst>
                                            <p:cond delay="0"/>
                                          </p:stCondLst>
                                        </p:cTn>
                                        <p:tgtEl>
                                          <p:spTgt spid="30734"/>
                                        </p:tgtEl>
                                        <p:attrNameLst>
                                          <p:attrName>style.visibility</p:attrName>
                                        </p:attrNameLst>
                                      </p:cBhvr>
                                      <p:to>
                                        <p:strVal val="hidden"/>
                                      </p:to>
                                    </p:set>
                                  </p:childTnLst>
                                </p:cTn>
                              </p:par>
                              <p:par>
                                <p:cTn id="17" presetID="1" presetClass="entr" presetSubtype="0" fill="hold" grpId="0" nodeType="withEffect">
                                  <p:stCondLst>
                                    <p:cond delay="500"/>
                                  </p:stCondLst>
                                  <p:childTnLst>
                                    <p:set>
                                      <p:cBhvr>
                                        <p:cTn id="18" dur="1" fill="hold">
                                          <p:stCondLst>
                                            <p:cond delay="0"/>
                                          </p:stCondLst>
                                        </p:cTn>
                                        <p:tgtEl>
                                          <p:spTgt spid="30746"/>
                                        </p:tgtEl>
                                        <p:attrNameLst>
                                          <p:attrName>style.visibility</p:attrName>
                                        </p:attrNameLst>
                                      </p:cBhvr>
                                      <p:to>
                                        <p:strVal val="visible"/>
                                      </p:to>
                                    </p:set>
                                  </p:childTnLst>
                                </p:cTn>
                              </p:par>
                            </p:childTnLst>
                          </p:cTn>
                        </p:par>
                        <p:par>
                          <p:cTn id="19" fill="hold" nodeType="afterGroup">
                            <p:stCondLst>
                              <p:cond delay="500"/>
                            </p:stCondLst>
                            <p:childTnLst>
                              <p:par>
                                <p:cTn id="20" presetID="1" presetClass="exit" presetSubtype="0" fill="hold" grpId="0" nodeType="afterEffect">
                                  <p:stCondLst>
                                    <p:cond delay="500"/>
                                  </p:stCondLst>
                                  <p:childTnLst>
                                    <p:set>
                                      <p:cBhvr>
                                        <p:cTn id="21" dur="1" fill="hold">
                                          <p:stCondLst>
                                            <p:cond delay="0"/>
                                          </p:stCondLst>
                                        </p:cTn>
                                        <p:tgtEl>
                                          <p:spTgt spid="30730"/>
                                        </p:tgtEl>
                                        <p:attrNameLst>
                                          <p:attrName>style.visibility</p:attrName>
                                        </p:attrNameLst>
                                      </p:cBhvr>
                                      <p:to>
                                        <p:strVal val="hidden"/>
                                      </p:to>
                                    </p:set>
                                  </p:childTnLst>
                                </p:cTn>
                              </p:par>
                              <p:par>
                                <p:cTn id="22" presetID="1" presetClass="entr" presetSubtype="0" fill="hold" grpId="0" nodeType="withEffect">
                                  <p:stCondLst>
                                    <p:cond delay="500"/>
                                  </p:stCondLst>
                                  <p:childTnLst>
                                    <p:set>
                                      <p:cBhvr>
                                        <p:cTn id="23" dur="1" fill="hold">
                                          <p:stCondLst>
                                            <p:cond delay="0"/>
                                          </p:stCondLst>
                                        </p:cTn>
                                        <p:tgtEl>
                                          <p:spTgt spid="30747"/>
                                        </p:tgtEl>
                                        <p:attrNameLst>
                                          <p:attrName>style.visibility</p:attrName>
                                        </p:attrNameLst>
                                      </p:cBhvr>
                                      <p:to>
                                        <p:strVal val="visible"/>
                                      </p:to>
                                    </p:set>
                                  </p:childTnLst>
                                </p:cTn>
                              </p:par>
                            </p:childTnLst>
                          </p:cTn>
                        </p:par>
                        <p:par>
                          <p:cTn id="24" fill="hold" nodeType="afterGroup">
                            <p:stCondLst>
                              <p:cond delay="1000"/>
                            </p:stCondLst>
                            <p:childTnLst>
                              <p:par>
                                <p:cTn id="25" presetID="1" presetClass="exit" presetSubtype="0" fill="hold" grpId="0" nodeType="afterEffect">
                                  <p:stCondLst>
                                    <p:cond delay="500"/>
                                  </p:stCondLst>
                                  <p:childTnLst>
                                    <p:set>
                                      <p:cBhvr>
                                        <p:cTn id="26" dur="1" fill="hold">
                                          <p:stCondLst>
                                            <p:cond delay="0"/>
                                          </p:stCondLst>
                                        </p:cTn>
                                        <p:tgtEl>
                                          <p:spTgt spid="30743"/>
                                        </p:tgtEl>
                                        <p:attrNameLst>
                                          <p:attrName>style.visibility</p:attrName>
                                        </p:attrNameLst>
                                      </p:cBhvr>
                                      <p:to>
                                        <p:strVal val="hidden"/>
                                      </p:to>
                                    </p:set>
                                  </p:childTnLst>
                                </p:cTn>
                              </p:par>
                              <p:par>
                                <p:cTn id="27" presetID="1" presetClass="entr" presetSubtype="0" fill="hold" grpId="0" nodeType="withEffect">
                                  <p:stCondLst>
                                    <p:cond delay="500"/>
                                  </p:stCondLst>
                                  <p:childTnLst>
                                    <p:set>
                                      <p:cBhvr>
                                        <p:cTn id="28" dur="1" fill="hold">
                                          <p:stCondLst>
                                            <p:cond delay="0"/>
                                          </p:stCondLst>
                                        </p:cTn>
                                        <p:tgtEl>
                                          <p:spTgt spid="30748"/>
                                        </p:tgtEl>
                                        <p:attrNameLst>
                                          <p:attrName>style.visibility</p:attrName>
                                        </p:attrNameLst>
                                      </p:cBhvr>
                                      <p:to>
                                        <p:strVal val="visible"/>
                                      </p:to>
                                    </p:set>
                                  </p:childTnLst>
                                </p:cTn>
                              </p:par>
                            </p:childTnLst>
                          </p:cTn>
                        </p:par>
                        <p:par>
                          <p:cTn id="29" fill="hold" nodeType="afterGroup">
                            <p:stCondLst>
                              <p:cond delay="1500"/>
                            </p:stCondLst>
                            <p:childTnLst>
                              <p:par>
                                <p:cTn id="30" presetID="1" presetClass="exit" presetSubtype="0" fill="hold" grpId="0" nodeType="afterEffect">
                                  <p:stCondLst>
                                    <p:cond delay="500"/>
                                  </p:stCondLst>
                                  <p:childTnLst>
                                    <p:set>
                                      <p:cBhvr>
                                        <p:cTn id="31" dur="1" fill="hold">
                                          <p:stCondLst>
                                            <p:cond delay="0"/>
                                          </p:stCondLst>
                                        </p:cTn>
                                        <p:tgtEl>
                                          <p:spTgt spid="30733"/>
                                        </p:tgtEl>
                                        <p:attrNameLst>
                                          <p:attrName>style.visibility</p:attrName>
                                        </p:attrNameLst>
                                      </p:cBhvr>
                                      <p:to>
                                        <p:strVal val="hidden"/>
                                      </p:to>
                                    </p:set>
                                  </p:childTnLst>
                                </p:cTn>
                              </p:par>
                              <p:par>
                                <p:cTn id="32" presetID="1" presetClass="entr" presetSubtype="0" fill="hold" grpId="0" nodeType="withEffect">
                                  <p:stCondLst>
                                    <p:cond delay="500"/>
                                  </p:stCondLst>
                                  <p:childTnLst>
                                    <p:set>
                                      <p:cBhvr>
                                        <p:cTn id="33" dur="1" fill="hold">
                                          <p:stCondLst>
                                            <p:cond delay="0"/>
                                          </p:stCondLst>
                                        </p:cTn>
                                        <p:tgtEl>
                                          <p:spTgt spid="30749"/>
                                        </p:tgtEl>
                                        <p:attrNameLst>
                                          <p:attrName>style.visibility</p:attrName>
                                        </p:attrNameLst>
                                      </p:cBhvr>
                                      <p:to>
                                        <p:strVal val="visible"/>
                                      </p:to>
                                    </p:set>
                                  </p:childTnLst>
                                </p:cTn>
                              </p:par>
                            </p:childTnLst>
                          </p:cTn>
                        </p:par>
                        <p:par>
                          <p:cTn id="34" fill="hold" nodeType="afterGroup">
                            <p:stCondLst>
                              <p:cond delay="2000"/>
                            </p:stCondLst>
                            <p:childTnLst>
                              <p:par>
                                <p:cTn id="35" presetID="1" presetClass="exit" presetSubtype="0" fill="hold" grpId="0" nodeType="afterEffect">
                                  <p:stCondLst>
                                    <p:cond delay="500"/>
                                  </p:stCondLst>
                                  <p:childTnLst>
                                    <p:set>
                                      <p:cBhvr>
                                        <p:cTn id="36" dur="1" fill="hold">
                                          <p:stCondLst>
                                            <p:cond delay="0"/>
                                          </p:stCondLst>
                                        </p:cTn>
                                        <p:tgtEl>
                                          <p:spTgt spid="30741"/>
                                        </p:tgtEl>
                                        <p:attrNameLst>
                                          <p:attrName>style.visibility</p:attrName>
                                        </p:attrNameLst>
                                      </p:cBhvr>
                                      <p:to>
                                        <p:strVal val="hidden"/>
                                      </p:to>
                                    </p:set>
                                  </p:childTnLst>
                                </p:cTn>
                              </p:par>
                              <p:par>
                                <p:cTn id="37" presetID="1" presetClass="entr" presetSubtype="0" fill="hold" grpId="0" nodeType="withEffect">
                                  <p:stCondLst>
                                    <p:cond delay="500"/>
                                  </p:stCondLst>
                                  <p:childTnLst>
                                    <p:set>
                                      <p:cBhvr>
                                        <p:cTn id="38" dur="1" fill="hold">
                                          <p:stCondLst>
                                            <p:cond delay="0"/>
                                          </p:stCondLst>
                                        </p:cTn>
                                        <p:tgtEl>
                                          <p:spTgt spid="30750"/>
                                        </p:tgtEl>
                                        <p:attrNameLst>
                                          <p:attrName>style.visibility</p:attrName>
                                        </p:attrNameLst>
                                      </p:cBhvr>
                                      <p:to>
                                        <p:strVal val="visible"/>
                                      </p:to>
                                    </p:set>
                                  </p:childTnLst>
                                </p:cTn>
                              </p:par>
                            </p:childTnLst>
                          </p:cTn>
                        </p:par>
                        <p:par>
                          <p:cTn id="39" fill="hold" nodeType="afterGroup">
                            <p:stCondLst>
                              <p:cond delay="2500"/>
                            </p:stCondLst>
                            <p:childTnLst>
                              <p:par>
                                <p:cTn id="40" presetID="1" presetClass="exit" presetSubtype="0" fill="hold" grpId="0" nodeType="afterEffect">
                                  <p:stCondLst>
                                    <p:cond delay="500"/>
                                  </p:stCondLst>
                                  <p:childTnLst>
                                    <p:set>
                                      <p:cBhvr>
                                        <p:cTn id="41" dur="1" fill="hold">
                                          <p:stCondLst>
                                            <p:cond delay="0"/>
                                          </p:stCondLst>
                                        </p:cTn>
                                        <p:tgtEl>
                                          <p:spTgt spid="30729"/>
                                        </p:tgtEl>
                                        <p:attrNameLst>
                                          <p:attrName>style.visibility</p:attrName>
                                        </p:attrNameLst>
                                      </p:cBhvr>
                                      <p:to>
                                        <p:strVal val="hidden"/>
                                      </p:to>
                                    </p:set>
                                  </p:childTnLst>
                                </p:cTn>
                              </p:par>
                              <p:par>
                                <p:cTn id="42" presetID="1" presetClass="entr" presetSubtype="0" fill="hold" grpId="0" nodeType="withEffect">
                                  <p:stCondLst>
                                    <p:cond delay="500"/>
                                  </p:stCondLst>
                                  <p:childTnLst>
                                    <p:set>
                                      <p:cBhvr>
                                        <p:cTn id="43" dur="1" fill="hold">
                                          <p:stCondLst>
                                            <p:cond delay="0"/>
                                          </p:stCondLst>
                                        </p:cTn>
                                        <p:tgtEl>
                                          <p:spTgt spid="30751"/>
                                        </p:tgtEl>
                                        <p:attrNameLst>
                                          <p:attrName>style.visibility</p:attrName>
                                        </p:attrNameLst>
                                      </p:cBhvr>
                                      <p:to>
                                        <p:strVal val="visible"/>
                                      </p:to>
                                    </p:set>
                                  </p:childTnLst>
                                </p:cTn>
                              </p:par>
                            </p:childTnLst>
                          </p:cTn>
                        </p:par>
                        <p:par>
                          <p:cTn id="44" fill="hold" nodeType="afterGroup">
                            <p:stCondLst>
                              <p:cond delay="3000"/>
                            </p:stCondLst>
                            <p:childTnLst>
                              <p:par>
                                <p:cTn id="45" presetID="1" presetClass="exit" presetSubtype="0" fill="hold" grpId="0" nodeType="afterEffect">
                                  <p:stCondLst>
                                    <p:cond delay="500"/>
                                  </p:stCondLst>
                                  <p:childTnLst>
                                    <p:set>
                                      <p:cBhvr>
                                        <p:cTn id="46" dur="1" fill="hold">
                                          <p:stCondLst>
                                            <p:cond delay="0"/>
                                          </p:stCondLst>
                                        </p:cTn>
                                        <p:tgtEl>
                                          <p:spTgt spid="30732"/>
                                        </p:tgtEl>
                                        <p:attrNameLst>
                                          <p:attrName>style.visibility</p:attrName>
                                        </p:attrNameLst>
                                      </p:cBhvr>
                                      <p:to>
                                        <p:strVal val="hidden"/>
                                      </p:to>
                                    </p:set>
                                  </p:childTnLst>
                                </p:cTn>
                              </p:par>
                              <p:par>
                                <p:cTn id="47" presetID="1" presetClass="entr" presetSubtype="0" fill="hold" grpId="0" nodeType="withEffect">
                                  <p:stCondLst>
                                    <p:cond delay="500"/>
                                  </p:stCondLst>
                                  <p:childTnLst>
                                    <p:set>
                                      <p:cBhvr>
                                        <p:cTn id="48" dur="1" fill="hold">
                                          <p:stCondLst>
                                            <p:cond delay="0"/>
                                          </p:stCondLst>
                                        </p:cTn>
                                        <p:tgtEl>
                                          <p:spTgt spid="30752"/>
                                        </p:tgtEl>
                                        <p:attrNameLst>
                                          <p:attrName>style.visibility</p:attrName>
                                        </p:attrNameLst>
                                      </p:cBhvr>
                                      <p:to>
                                        <p:strVal val="visible"/>
                                      </p:to>
                                    </p:set>
                                  </p:childTnLst>
                                </p:cTn>
                              </p:par>
                              <p:par>
                                <p:cTn id="49" presetID="1" presetClass="exit" presetSubtype="0" fill="hold" grpId="0" nodeType="withEffect">
                                  <p:stCondLst>
                                    <p:cond delay="500"/>
                                  </p:stCondLst>
                                  <p:childTnLst>
                                    <p:set>
                                      <p:cBhvr>
                                        <p:cTn id="50" dur="1" fill="hold">
                                          <p:stCondLst>
                                            <p:cond delay="0"/>
                                          </p:stCondLst>
                                        </p:cTn>
                                        <p:tgtEl>
                                          <p:spTgt spid="30735"/>
                                        </p:tgtEl>
                                        <p:attrNameLst>
                                          <p:attrName>style.visibility</p:attrName>
                                        </p:attrNameLst>
                                      </p:cBhvr>
                                      <p:to>
                                        <p:strVal val="hidden"/>
                                      </p:to>
                                    </p:set>
                                  </p:childTnLst>
                                </p:cTn>
                              </p:par>
                              <p:par>
                                <p:cTn id="51" presetID="1" presetClass="entr" presetSubtype="0" fill="hold" grpId="0" nodeType="withEffect">
                                  <p:stCondLst>
                                    <p:cond delay="500"/>
                                  </p:stCondLst>
                                  <p:childTnLst>
                                    <p:set>
                                      <p:cBhvr>
                                        <p:cTn id="52" dur="1" fill="hold">
                                          <p:stCondLst>
                                            <p:cond delay="0"/>
                                          </p:stCondLst>
                                        </p:cTn>
                                        <p:tgtEl>
                                          <p:spTgt spid="30753"/>
                                        </p:tgtEl>
                                        <p:attrNameLst>
                                          <p:attrName>style.visibility</p:attrName>
                                        </p:attrNameLst>
                                      </p:cBhvr>
                                      <p:to>
                                        <p:strVal val="visible"/>
                                      </p:to>
                                    </p:set>
                                  </p:childTnLst>
                                </p:cTn>
                              </p:par>
                              <p:par>
                                <p:cTn id="53" presetID="1" presetClass="exit" presetSubtype="0" fill="hold" grpId="0" nodeType="withEffect">
                                  <p:stCondLst>
                                    <p:cond delay="500"/>
                                  </p:stCondLst>
                                  <p:childTnLst>
                                    <p:set>
                                      <p:cBhvr>
                                        <p:cTn id="54" dur="1" fill="hold">
                                          <p:stCondLst>
                                            <p:cond delay="0"/>
                                          </p:stCondLst>
                                        </p:cTn>
                                        <p:tgtEl>
                                          <p:spTgt spid="30736"/>
                                        </p:tgtEl>
                                        <p:attrNameLst>
                                          <p:attrName>style.visibility</p:attrName>
                                        </p:attrNameLst>
                                      </p:cBhvr>
                                      <p:to>
                                        <p:strVal val="hidden"/>
                                      </p:to>
                                    </p:set>
                                  </p:childTnLst>
                                </p:cTn>
                              </p:par>
                              <p:par>
                                <p:cTn id="55" presetID="1" presetClass="entr" presetSubtype="0" fill="hold" grpId="0" nodeType="withEffect">
                                  <p:stCondLst>
                                    <p:cond delay="500"/>
                                  </p:stCondLst>
                                  <p:childTnLst>
                                    <p:set>
                                      <p:cBhvr>
                                        <p:cTn id="56" dur="1" fill="hold">
                                          <p:stCondLst>
                                            <p:cond delay="0"/>
                                          </p:stCondLst>
                                        </p:cTn>
                                        <p:tgtEl>
                                          <p:spTgt spid="30754"/>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8" presetClass="entr" presetSubtype="32" fill="hold" grpId="0" nodeType="clickEffect">
                                  <p:stCondLst>
                                    <p:cond delay="0"/>
                                  </p:stCondLst>
                                  <p:childTnLst>
                                    <p:set>
                                      <p:cBhvr>
                                        <p:cTn id="60" dur="1" fill="hold">
                                          <p:stCondLst>
                                            <p:cond delay="0"/>
                                          </p:stCondLst>
                                        </p:cTn>
                                        <p:tgtEl>
                                          <p:spTgt spid="30755"/>
                                        </p:tgtEl>
                                        <p:attrNameLst>
                                          <p:attrName>style.visibility</p:attrName>
                                        </p:attrNameLst>
                                      </p:cBhvr>
                                      <p:to>
                                        <p:strVal val="visible"/>
                                      </p:to>
                                    </p:set>
                                    <p:animEffect transition="in" filter="diamond(out)">
                                      <p:cBhvr>
                                        <p:cTn id="61" dur="500"/>
                                        <p:tgtEl>
                                          <p:spTgt spid="30755"/>
                                        </p:tgtEl>
                                      </p:cBhvr>
                                    </p:animEffect>
                                  </p:childTnLst>
                                  <p:subTnLst>
                                    <p:set>
                                      <p:cBhvr override="childStyle">
                                        <p:cTn dur="1" fill="hold" display="0" masterRel="nextClick" afterEffect="1"/>
                                        <p:tgtEl>
                                          <p:spTgt spid="30755"/>
                                        </p:tgtEl>
                                        <p:attrNameLst>
                                          <p:attrName>style.visibility</p:attrName>
                                        </p:attrNameLst>
                                      </p:cBhvr>
                                      <p:to>
                                        <p:strVal val="hidden"/>
                                      </p:to>
                                    </p:set>
                                  </p:subTnLst>
                                </p:cTn>
                              </p:par>
                            </p:childTnLst>
                          </p:cTn>
                        </p:par>
                      </p:childTnLst>
                    </p:cTn>
                  </p:par>
                  <p:par>
                    <p:cTn id="62" fill="hold" nodeType="clickPar">
                      <p:stCondLst>
                        <p:cond delay="indefinite"/>
                      </p:stCondLst>
                      <p:childTnLst>
                        <p:par>
                          <p:cTn id="63" fill="hold" nodeType="withGroup">
                            <p:stCondLst>
                              <p:cond delay="0"/>
                            </p:stCondLst>
                            <p:childTnLst>
                              <p:par>
                                <p:cTn id="64" presetID="1" presetClass="exit" presetSubtype="0" fill="hold" grpId="1" nodeType="clickEffect">
                                  <p:stCondLst>
                                    <p:cond delay="500"/>
                                  </p:stCondLst>
                                  <p:childTnLst>
                                    <p:set>
                                      <p:cBhvr>
                                        <p:cTn id="65" dur="1" fill="hold">
                                          <p:stCondLst>
                                            <p:cond delay="0"/>
                                          </p:stCondLst>
                                        </p:cTn>
                                        <p:tgtEl>
                                          <p:spTgt spid="30749"/>
                                        </p:tgtEl>
                                        <p:attrNameLst>
                                          <p:attrName>style.visibility</p:attrName>
                                        </p:attrNameLst>
                                      </p:cBhvr>
                                      <p:to>
                                        <p:strVal val="hidden"/>
                                      </p:to>
                                    </p:set>
                                  </p:childTnLst>
                                </p:cTn>
                              </p:par>
                              <p:par>
                                <p:cTn id="66" presetID="1" presetClass="entr" presetSubtype="0" fill="hold" grpId="0" nodeType="withEffect">
                                  <p:stCondLst>
                                    <p:cond delay="500"/>
                                  </p:stCondLst>
                                  <p:childTnLst>
                                    <p:set>
                                      <p:cBhvr>
                                        <p:cTn id="67" dur="1" fill="hold">
                                          <p:stCondLst>
                                            <p:cond delay="0"/>
                                          </p:stCondLst>
                                        </p:cTn>
                                        <p:tgtEl>
                                          <p:spTgt spid="30758"/>
                                        </p:tgtEl>
                                        <p:attrNameLst>
                                          <p:attrName>style.visibility</p:attrName>
                                        </p:attrNameLst>
                                      </p:cBhvr>
                                      <p:to>
                                        <p:strVal val="visible"/>
                                      </p:to>
                                    </p:set>
                                  </p:childTnLst>
                                </p:cTn>
                              </p:par>
                            </p:childTnLst>
                          </p:cTn>
                        </p:par>
                        <p:par>
                          <p:cTn id="68" fill="hold" nodeType="afterGroup">
                            <p:stCondLst>
                              <p:cond delay="500"/>
                            </p:stCondLst>
                            <p:childTnLst>
                              <p:par>
                                <p:cTn id="69" presetID="1" presetClass="exit" presetSubtype="0" fill="hold" grpId="0" nodeType="afterEffect">
                                  <p:stCondLst>
                                    <p:cond delay="500"/>
                                  </p:stCondLst>
                                  <p:childTnLst>
                                    <p:set>
                                      <p:cBhvr>
                                        <p:cTn id="70" dur="1" fill="hold">
                                          <p:stCondLst>
                                            <p:cond delay="0"/>
                                          </p:stCondLst>
                                        </p:cTn>
                                        <p:tgtEl>
                                          <p:spTgt spid="30739"/>
                                        </p:tgtEl>
                                        <p:attrNameLst>
                                          <p:attrName>style.visibility</p:attrName>
                                        </p:attrNameLst>
                                      </p:cBhvr>
                                      <p:to>
                                        <p:strVal val="hidden"/>
                                      </p:to>
                                    </p:set>
                                  </p:childTnLst>
                                </p:cTn>
                              </p:par>
                              <p:par>
                                <p:cTn id="71" presetID="1" presetClass="entr" presetSubtype="0" fill="hold" grpId="0" nodeType="withEffect">
                                  <p:stCondLst>
                                    <p:cond delay="500"/>
                                  </p:stCondLst>
                                  <p:childTnLst>
                                    <p:set>
                                      <p:cBhvr>
                                        <p:cTn id="72" dur="1" fill="hold">
                                          <p:stCondLst>
                                            <p:cond delay="0"/>
                                          </p:stCondLst>
                                        </p:cTn>
                                        <p:tgtEl>
                                          <p:spTgt spid="30759"/>
                                        </p:tgtEl>
                                        <p:attrNameLst>
                                          <p:attrName>style.visibility</p:attrName>
                                        </p:attrNameLst>
                                      </p:cBhvr>
                                      <p:to>
                                        <p:strVal val="visible"/>
                                      </p:to>
                                    </p:set>
                                  </p:childTnLst>
                                </p:cTn>
                              </p:par>
                            </p:childTnLst>
                          </p:cTn>
                        </p:par>
                        <p:par>
                          <p:cTn id="73" fill="hold" nodeType="afterGroup">
                            <p:stCondLst>
                              <p:cond delay="1000"/>
                            </p:stCondLst>
                            <p:childTnLst>
                              <p:par>
                                <p:cTn id="74" presetID="1" presetClass="exit" presetSubtype="0" fill="hold" grpId="1" nodeType="afterEffect">
                                  <p:stCondLst>
                                    <p:cond delay="500"/>
                                  </p:stCondLst>
                                  <p:childTnLst>
                                    <p:set>
                                      <p:cBhvr>
                                        <p:cTn id="75" dur="1" fill="hold">
                                          <p:stCondLst>
                                            <p:cond delay="0"/>
                                          </p:stCondLst>
                                        </p:cTn>
                                        <p:tgtEl>
                                          <p:spTgt spid="30745"/>
                                        </p:tgtEl>
                                        <p:attrNameLst>
                                          <p:attrName>style.visibility</p:attrName>
                                        </p:attrNameLst>
                                      </p:cBhvr>
                                      <p:to>
                                        <p:strVal val="hidden"/>
                                      </p:to>
                                    </p:set>
                                  </p:childTnLst>
                                </p:cTn>
                              </p:par>
                              <p:par>
                                <p:cTn id="76" presetID="1" presetClass="entr" presetSubtype="0" fill="hold" grpId="0" nodeType="withEffect">
                                  <p:stCondLst>
                                    <p:cond delay="500"/>
                                  </p:stCondLst>
                                  <p:childTnLst>
                                    <p:set>
                                      <p:cBhvr>
                                        <p:cTn id="77" dur="1" fill="hold">
                                          <p:stCondLst>
                                            <p:cond delay="0"/>
                                          </p:stCondLst>
                                        </p:cTn>
                                        <p:tgtEl>
                                          <p:spTgt spid="30760"/>
                                        </p:tgtEl>
                                        <p:attrNameLst>
                                          <p:attrName>style.visibility</p:attrName>
                                        </p:attrNameLst>
                                      </p:cBhvr>
                                      <p:to>
                                        <p:strVal val="visible"/>
                                      </p:to>
                                    </p:set>
                                  </p:childTnLst>
                                </p:cTn>
                              </p:par>
                            </p:childTnLst>
                          </p:cTn>
                        </p:par>
                        <p:par>
                          <p:cTn id="78" fill="hold" nodeType="afterGroup">
                            <p:stCondLst>
                              <p:cond delay="1500"/>
                            </p:stCondLst>
                            <p:childTnLst>
                              <p:par>
                                <p:cTn id="79" presetID="1" presetClass="exit" presetSubtype="0" fill="hold" grpId="0" nodeType="afterEffect">
                                  <p:stCondLst>
                                    <p:cond delay="500"/>
                                  </p:stCondLst>
                                  <p:childTnLst>
                                    <p:set>
                                      <p:cBhvr>
                                        <p:cTn id="80" dur="1" fill="hold">
                                          <p:stCondLst>
                                            <p:cond delay="0"/>
                                          </p:stCondLst>
                                        </p:cTn>
                                        <p:tgtEl>
                                          <p:spTgt spid="30724"/>
                                        </p:tgtEl>
                                        <p:attrNameLst>
                                          <p:attrName>style.visibility</p:attrName>
                                        </p:attrNameLst>
                                      </p:cBhvr>
                                      <p:to>
                                        <p:strVal val="hidden"/>
                                      </p:to>
                                    </p:set>
                                  </p:childTnLst>
                                </p:cTn>
                              </p:par>
                              <p:par>
                                <p:cTn id="81" presetID="1" presetClass="entr" presetSubtype="0" fill="hold" grpId="0" nodeType="withEffect">
                                  <p:stCondLst>
                                    <p:cond delay="500"/>
                                  </p:stCondLst>
                                  <p:childTnLst>
                                    <p:set>
                                      <p:cBhvr>
                                        <p:cTn id="82" dur="1" fill="hold">
                                          <p:stCondLst>
                                            <p:cond delay="0"/>
                                          </p:stCondLst>
                                        </p:cTn>
                                        <p:tgtEl>
                                          <p:spTgt spid="30761"/>
                                        </p:tgtEl>
                                        <p:attrNameLst>
                                          <p:attrName>style.visibility</p:attrName>
                                        </p:attrNameLst>
                                      </p:cBhvr>
                                      <p:to>
                                        <p:strVal val="visible"/>
                                      </p:to>
                                    </p:set>
                                  </p:childTnLst>
                                </p:cTn>
                              </p:par>
                            </p:childTnLst>
                          </p:cTn>
                        </p:par>
                        <p:par>
                          <p:cTn id="83" fill="hold" nodeType="afterGroup">
                            <p:stCondLst>
                              <p:cond delay="2000"/>
                            </p:stCondLst>
                            <p:childTnLst>
                              <p:par>
                                <p:cTn id="84" presetID="1" presetClass="exit" presetSubtype="0" fill="hold" grpId="1" nodeType="afterEffect">
                                  <p:stCondLst>
                                    <p:cond delay="500"/>
                                  </p:stCondLst>
                                  <p:childTnLst>
                                    <p:set>
                                      <p:cBhvr>
                                        <p:cTn id="85" dur="1" fill="hold">
                                          <p:stCondLst>
                                            <p:cond delay="0"/>
                                          </p:stCondLst>
                                        </p:cTn>
                                        <p:tgtEl>
                                          <p:spTgt spid="30751"/>
                                        </p:tgtEl>
                                        <p:attrNameLst>
                                          <p:attrName>style.visibility</p:attrName>
                                        </p:attrNameLst>
                                      </p:cBhvr>
                                      <p:to>
                                        <p:strVal val="hidden"/>
                                      </p:to>
                                    </p:set>
                                  </p:childTnLst>
                                </p:cTn>
                              </p:par>
                              <p:par>
                                <p:cTn id="86" presetID="1" presetClass="entr" presetSubtype="0" fill="hold" grpId="0" nodeType="withEffect">
                                  <p:stCondLst>
                                    <p:cond delay="500"/>
                                  </p:stCondLst>
                                  <p:childTnLst>
                                    <p:set>
                                      <p:cBhvr>
                                        <p:cTn id="87" dur="1" fill="hold">
                                          <p:stCondLst>
                                            <p:cond delay="0"/>
                                          </p:stCondLst>
                                        </p:cTn>
                                        <p:tgtEl>
                                          <p:spTgt spid="30762"/>
                                        </p:tgtEl>
                                        <p:attrNameLst>
                                          <p:attrName>style.visibility</p:attrName>
                                        </p:attrNameLst>
                                      </p:cBhvr>
                                      <p:to>
                                        <p:strVal val="visible"/>
                                      </p:to>
                                    </p:set>
                                  </p:childTnLst>
                                </p:cTn>
                              </p:par>
                            </p:childTnLst>
                          </p:cTn>
                        </p:par>
                        <p:par>
                          <p:cTn id="88" fill="hold" nodeType="afterGroup">
                            <p:stCondLst>
                              <p:cond delay="2500"/>
                            </p:stCondLst>
                            <p:childTnLst>
                              <p:par>
                                <p:cTn id="89" presetID="1" presetClass="exit" presetSubtype="0" fill="hold" grpId="0" nodeType="afterEffect">
                                  <p:stCondLst>
                                    <p:cond delay="500"/>
                                  </p:stCondLst>
                                  <p:childTnLst>
                                    <p:set>
                                      <p:cBhvr>
                                        <p:cTn id="90" dur="1" fill="hold">
                                          <p:stCondLst>
                                            <p:cond delay="0"/>
                                          </p:stCondLst>
                                        </p:cTn>
                                        <p:tgtEl>
                                          <p:spTgt spid="30731"/>
                                        </p:tgtEl>
                                        <p:attrNameLst>
                                          <p:attrName>style.visibility</p:attrName>
                                        </p:attrNameLst>
                                      </p:cBhvr>
                                      <p:to>
                                        <p:strVal val="hidden"/>
                                      </p:to>
                                    </p:set>
                                  </p:childTnLst>
                                </p:cTn>
                              </p:par>
                              <p:par>
                                <p:cTn id="91" presetID="1" presetClass="entr" presetSubtype="0" fill="hold" grpId="0" nodeType="withEffect">
                                  <p:stCondLst>
                                    <p:cond delay="500"/>
                                  </p:stCondLst>
                                  <p:childTnLst>
                                    <p:set>
                                      <p:cBhvr>
                                        <p:cTn id="92" dur="1" fill="hold">
                                          <p:stCondLst>
                                            <p:cond delay="0"/>
                                          </p:stCondLst>
                                        </p:cTn>
                                        <p:tgtEl>
                                          <p:spTgt spid="30763"/>
                                        </p:tgtEl>
                                        <p:attrNameLst>
                                          <p:attrName>style.visibility</p:attrName>
                                        </p:attrNameLst>
                                      </p:cBhvr>
                                      <p:to>
                                        <p:strVal val="visible"/>
                                      </p:to>
                                    </p:set>
                                  </p:childTnLst>
                                </p:cTn>
                              </p:par>
                            </p:childTnLst>
                          </p:cTn>
                        </p:par>
                        <p:par>
                          <p:cTn id="93" fill="hold" nodeType="afterGroup">
                            <p:stCondLst>
                              <p:cond delay="3000"/>
                            </p:stCondLst>
                            <p:childTnLst>
                              <p:par>
                                <p:cTn id="94" presetID="1" presetClass="exit" presetSubtype="0" fill="hold" grpId="1" nodeType="afterEffect">
                                  <p:stCondLst>
                                    <p:cond delay="500"/>
                                  </p:stCondLst>
                                  <p:childTnLst>
                                    <p:set>
                                      <p:cBhvr>
                                        <p:cTn id="95" dur="1" fill="hold">
                                          <p:stCondLst>
                                            <p:cond delay="0"/>
                                          </p:stCondLst>
                                        </p:cTn>
                                        <p:tgtEl>
                                          <p:spTgt spid="30748"/>
                                        </p:tgtEl>
                                        <p:attrNameLst>
                                          <p:attrName>style.visibility</p:attrName>
                                        </p:attrNameLst>
                                      </p:cBhvr>
                                      <p:to>
                                        <p:strVal val="hidden"/>
                                      </p:to>
                                    </p:set>
                                  </p:childTnLst>
                                </p:cTn>
                              </p:par>
                              <p:par>
                                <p:cTn id="96" presetID="1" presetClass="entr" presetSubtype="0" fill="hold" grpId="0" nodeType="withEffect">
                                  <p:stCondLst>
                                    <p:cond delay="500"/>
                                  </p:stCondLst>
                                  <p:childTnLst>
                                    <p:set>
                                      <p:cBhvr>
                                        <p:cTn id="97" dur="1" fill="hold">
                                          <p:stCondLst>
                                            <p:cond delay="0"/>
                                          </p:stCondLst>
                                        </p:cTn>
                                        <p:tgtEl>
                                          <p:spTgt spid="30764"/>
                                        </p:tgtEl>
                                        <p:attrNameLst>
                                          <p:attrName>style.visibility</p:attrName>
                                        </p:attrNameLst>
                                      </p:cBhvr>
                                      <p:to>
                                        <p:strVal val="visible"/>
                                      </p:to>
                                    </p:set>
                                  </p:childTnLst>
                                </p:cTn>
                              </p:par>
                            </p:childTnLst>
                          </p:cTn>
                        </p:par>
                        <p:par>
                          <p:cTn id="98" fill="hold" nodeType="afterGroup">
                            <p:stCondLst>
                              <p:cond delay="3500"/>
                            </p:stCondLst>
                            <p:childTnLst>
                              <p:par>
                                <p:cTn id="99" presetID="1" presetClass="exit" presetSubtype="0" fill="hold" grpId="0" nodeType="afterEffect">
                                  <p:stCondLst>
                                    <p:cond delay="500"/>
                                  </p:stCondLst>
                                  <p:childTnLst>
                                    <p:set>
                                      <p:cBhvr>
                                        <p:cTn id="100" dur="1" fill="hold">
                                          <p:stCondLst>
                                            <p:cond delay="0"/>
                                          </p:stCondLst>
                                        </p:cTn>
                                        <p:tgtEl>
                                          <p:spTgt spid="30742"/>
                                        </p:tgtEl>
                                        <p:attrNameLst>
                                          <p:attrName>style.visibility</p:attrName>
                                        </p:attrNameLst>
                                      </p:cBhvr>
                                      <p:to>
                                        <p:strVal val="hidden"/>
                                      </p:to>
                                    </p:set>
                                  </p:childTnLst>
                                </p:cTn>
                              </p:par>
                              <p:par>
                                <p:cTn id="101" presetID="1" presetClass="entr" presetSubtype="0" fill="hold" grpId="0" nodeType="withEffect">
                                  <p:stCondLst>
                                    <p:cond delay="500"/>
                                  </p:stCondLst>
                                  <p:childTnLst>
                                    <p:set>
                                      <p:cBhvr>
                                        <p:cTn id="102" dur="1" fill="hold">
                                          <p:stCondLst>
                                            <p:cond delay="0"/>
                                          </p:stCondLst>
                                        </p:cTn>
                                        <p:tgtEl>
                                          <p:spTgt spid="30765"/>
                                        </p:tgtEl>
                                        <p:attrNameLst>
                                          <p:attrName>style.visibility</p:attrName>
                                        </p:attrNameLst>
                                      </p:cBhvr>
                                      <p:to>
                                        <p:strVal val="visible"/>
                                      </p:to>
                                    </p:set>
                                  </p:childTnLst>
                                </p:cTn>
                              </p:par>
                            </p:childTnLst>
                          </p:cTn>
                        </p:par>
                        <p:par>
                          <p:cTn id="103" fill="hold" nodeType="afterGroup">
                            <p:stCondLst>
                              <p:cond delay="4000"/>
                            </p:stCondLst>
                            <p:childTnLst>
                              <p:par>
                                <p:cTn id="104" presetID="1" presetClass="exit" presetSubtype="0" fill="hold" grpId="0" nodeType="afterEffect">
                                  <p:stCondLst>
                                    <p:cond delay="500"/>
                                  </p:stCondLst>
                                  <p:childTnLst>
                                    <p:set>
                                      <p:cBhvr>
                                        <p:cTn id="105" dur="1" fill="hold">
                                          <p:stCondLst>
                                            <p:cond delay="0"/>
                                          </p:stCondLst>
                                        </p:cTn>
                                        <p:tgtEl>
                                          <p:spTgt spid="30725"/>
                                        </p:tgtEl>
                                        <p:attrNameLst>
                                          <p:attrName>style.visibility</p:attrName>
                                        </p:attrNameLst>
                                      </p:cBhvr>
                                      <p:to>
                                        <p:strVal val="hidden"/>
                                      </p:to>
                                    </p:set>
                                  </p:childTnLst>
                                </p:cTn>
                              </p:par>
                              <p:par>
                                <p:cTn id="106" presetID="1" presetClass="entr" presetSubtype="0" fill="hold" grpId="0" nodeType="withEffect">
                                  <p:stCondLst>
                                    <p:cond delay="500"/>
                                  </p:stCondLst>
                                  <p:childTnLst>
                                    <p:set>
                                      <p:cBhvr>
                                        <p:cTn id="107" dur="1" fill="hold">
                                          <p:stCondLst>
                                            <p:cond delay="0"/>
                                          </p:stCondLst>
                                        </p:cTn>
                                        <p:tgtEl>
                                          <p:spTgt spid="30766"/>
                                        </p:tgtEl>
                                        <p:attrNameLst>
                                          <p:attrName>style.visibility</p:attrName>
                                        </p:attrNameLst>
                                      </p:cBhvr>
                                      <p:to>
                                        <p:strVal val="visible"/>
                                      </p:to>
                                    </p:set>
                                  </p:childTnLst>
                                </p:cTn>
                              </p:par>
                            </p:childTnLst>
                          </p:cTn>
                        </p:par>
                        <p:par>
                          <p:cTn id="108" fill="hold" nodeType="afterGroup">
                            <p:stCondLst>
                              <p:cond delay="4500"/>
                            </p:stCondLst>
                            <p:childTnLst>
                              <p:par>
                                <p:cTn id="109" presetID="1" presetClass="exit" presetSubtype="0" fill="hold" grpId="1" nodeType="afterEffect">
                                  <p:stCondLst>
                                    <p:cond delay="500"/>
                                  </p:stCondLst>
                                  <p:childTnLst>
                                    <p:set>
                                      <p:cBhvr>
                                        <p:cTn id="110" dur="1" fill="hold">
                                          <p:stCondLst>
                                            <p:cond delay="0"/>
                                          </p:stCondLst>
                                        </p:cTn>
                                        <p:tgtEl>
                                          <p:spTgt spid="30747"/>
                                        </p:tgtEl>
                                        <p:attrNameLst>
                                          <p:attrName>style.visibility</p:attrName>
                                        </p:attrNameLst>
                                      </p:cBhvr>
                                      <p:to>
                                        <p:strVal val="hidden"/>
                                      </p:to>
                                    </p:set>
                                  </p:childTnLst>
                                </p:cTn>
                              </p:par>
                              <p:par>
                                <p:cTn id="111" presetID="1" presetClass="entr" presetSubtype="0" fill="hold" grpId="0" nodeType="withEffect">
                                  <p:stCondLst>
                                    <p:cond delay="500"/>
                                  </p:stCondLst>
                                  <p:childTnLst>
                                    <p:set>
                                      <p:cBhvr>
                                        <p:cTn id="112" dur="1" fill="hold">
                                          <p:stCondLst>
                                            <p:cond delay="0"/>
                                          </p:stCondLst>
                                        </p:cTn>
                                        <p:tgtEl>
                                          <p:spTgt spid="30767"/>
                                        </p:tgtEl>
                                        <p:attrNameLst>
                                          <p:attrName>style.visibility</p:attrName>
                                        </p:attrNameLst>
                                      </p:cBhvr>
                                      <p:to>
                                        <p:strVal val="visible"/>
                                      </p:to>
                                    </p:set>
                                  </p:childTnLst>
                                </p:cTn>
                              </p:par>
                            </p:childTnLst>
                          </p:cTn>
                        </p:par>
                        <p:par>
                          <p:cTn id="113" fill="hold" nodeType="afterGroup">
                            <p:stCondLst>
                              <p:cond delay="5000"/>
                            </p:stCondLst>
                            <p:childTnLst>
                              <p:par>
                                <p:cTn id="114" presetID="1" presetClass="exit" presetSubtype="0" fill="hold" grpId="0" nodeType="afterEffect">
                                  <p:stCondLst>
                                    <p:cond delay="500"/>
                                  </p:stCondLst>
                                  <p:childTnLst>
                                    <p:set>
                                      <p:cBhvr>
                                        <p:cTn id="115" dur="1" fill="hold">
                                          <p:stCondLst>
                                            <p:cond delay="0"/>
                                          </p:stCondLst>
                                        </p:cTn>
                                        <p:tgtEl>
                                          <p:spTgt spid="30740"/>
                                        </p:tgtEl>
                                        <p:attrNameLst>
                                          <p:attrName>style.visibility</p:attrName>
                                        </p:attrNameLst>
                                      </p:cBhvr>
                                      <p:to>
                                        <p:strVal val="hidden"/>
                                      </p:to>
                                    </p:set>
                                  </p:childTnLst>
                                </p:cTn>
                              </p:par>
                              <p:par>
                                <p:cTn id="116" presetID="1" presetClass="entr" presetSubtype="0" fill="hold" grpId="0" nodeType="withEffect">
                                  <p:stCondLst>
                                    <p:cond delay="500"/>
                                  </p:stCondLst>
                                  <p:childTnLst>
                                    <p:set>
                                      <p:cBhvr>
                                        <p:cTn id="117" dur="1" fill="hold">
                                          <p:stCondLst>
                                            <p:cond delay="0"/>
                                          </p:stCondLst>
                                        </p:cTn>
                                        <p:tgtEl>
                                          <p:spTgt spid="30768"/>
                                        </p:tgtEl>
                                        <p:attrNameLst>
                                          <p:attrName>style.visibility</p:attrName>
                                        </p:attrNameLst>
                                      </p:cBhvr>
                                      <p:to>
                                        <p:strVal val="visible"/>
                                      </p:to>
                                    </p:set>
                                  </p:childTnLst>
                                </p:cTn>
                              </p:par>
                            </p:childTnLst>
                          </p:cTn>
                        </p:par>
                        <p:par>
                          <p:cTn id="118" fill="hold" nodeType="afterGroup">
                            <p:stCondLst>
                              <p:cond delay="5500"/>
                            </p:stCondLst>
                            <p:childTnLst>
                              <p:par>
                                <p:cTn id="119" presetID="1" presetClass="exit" presetSubtype="0" fill="hold" grpId="1" nodeType="afterEffect">
                                  <p:stCondLst>
                                    <p:cond delay="500"/>
                                  </p:stCondLst>
                                  <p:childTnLst>
                                    <p:set>
                                      <p:cBhvr>
                                        <p:cTn id="120" dur="1" fill="hold">
                                          <p:stCondLst>
                                            <p:cond delay="0"/>
                                          </p:stCondLst>
                                        </p:cTn>
                                        <p:tgtEl>
                                          <p:spTgt spid="30754"/>
                                        </p:tgtEl>
                                        <p:attrNameLst>
                                          <p:attrName>style.visibility</p:attrName>
                                        </p:attrNameLst>
                                      </p:cBhvr>
                                      <p:to>
                                        <p:strVal val="hidden"/>
                                      </p:to>
                                    </p:set>
                                  </p:childTnLst>
                                </p:cTn>
                              </p:par>
                              <p:par>
                                <p:cTn id="121" presetID="1" presetClass="entr" presetSubtype="0" fill="hold" grpId="0" nodeType="withEffect">
                                  <p:stCondLst>
                                    <p:cond delay="500"/>
                                  </p:stCondLst>
                                  <p:childTnLst>
                                    <p:set>
                                      <p:cBhvr>
                                        <p:cTn id="122" dur="1" fill="hold">
                                          <p:stCondLst>
                                            <p:cond delay="0"/>
                                          </p:stCondLst>
                                        </p:cTn>
                                        <p:tgtEl>
                                          <p:spTgt spid="30769"/>
                                        </p:tgtEl>
                                        <p:attrNameLst>
                                          <p:attrName>style.visibility</p:attrName>
                                        </p:attrNameLst>
                                      </p:cBhvr>
                                      <p:to>
                                        <p:strVal val="visible"/>
                                      </p:to>
                                    </p:set>
                                  </p:childTnLst>
                                </p:cTn>
                              </p:par>
                            </p:childTnLst>
                          </p:cTn>
                        </p:par>
                        <p:par>
                          <p:cTn id="123" fill="hold" nodeType="afterGroup">
                            <p:stCondLst>
                              <p:cond delay="6000"/>
                            </p:stCondLst>
                            <p:childTnLst>
                              <p:par>
                                <p:cTn id="124" presetID="1" presetClass="exit" presetSubtype="0" fill="hold" grpId="0" nodeType="afterEffect">
                                  <p:stCondLst>
                                    <p:cond delay="500"/>
                                  </p:stCondLst>
                                  <p:childTnLst>
                                    <p:set>
                                      <p:cBhvr>
                                        <p:cTn id="125" dur="1" fill="hold">
                                          <p:stCondLst>
                                            <p:cond delay="0"/>
                                          </p:stCondLst>
                                        </p:cTn>
                                        <p:tgtEl>
                                          <p:spTgt spid="30737"/>
                                        </p:tgtEl>
                                        <p:attrNameLst>
                                          <p:attrName>style.visibility</p:attrName>
                                        </p:attrNameLst>
                                      </p:cBhvr>
                                      <p:to>
                                        <p:strVal val="hidden"/>
                                      </p:to>
                                    </p:set>
                                  </p:childTnLst>
                                </p:cTn>
                              </p:par>
                              <p:par>
                                <p:cTn id="126" presetID="1" presetClass="entr" presetSubtype="0" fill="hold" grpId="0" nodeType="withEffect">
                                  <p:stCondLst>
                                    <p:cond delay="500"/>
                                  </p:stCondLst>
                                  <p:childTnLst>
                                    <p:set>
                                      <p:cBhvr>
                                        <p:cTn id="127" dur="1" fill="hold">
                                          <p:stCondLst>
                                            <p:cond delay="0"/>
                                          </p:stCondLst>
                                        </p:cTn>
                                        <p:tgtEl>
                                          <p:spTgt spid="30770"/>
                                        </p:tgtEl>
                                        <p:attrNameLst>
                                          <p:attrName>style.visibility</p:attrName>
                                        </p:attrNameLst>
                                      </p:cBhvr>
                                      <p:to>
                                        <p:strVal val="visible"/>
                                      </p:to>
                                    </p:set>
                                  </p:childTnLst>
                                </p:cTn>
                              </p:par>
                            </p:childTnLst>
                          </p:cTn>
                        </p:par>
                        <p:par>
                          <p:cTn id="128" fill="hold" nodeType="afterGroup">
                            <p:stCondLst>
                              <p:cond delay="6500"/>
                            </p:stCondLst>
                            <p:childTnLst>
                              <p:par>
                                <p:cTn id="129" presetID="1" presetClass="exit" presetSubtype="0" fill="hold" grpId="1" nodeType="afterEffect">
                                  <p:stCondLst>
                                    <p:cond delay="500"/>
                                  </p:stCondLst>
                                  <p:childTnLst>
                                    <p:set>
                                      <p:cBhvr>
                                        <p:cTn id="130" dur="1" fill="hold">
                                          <p:stCondLst>
                                            <p:cond delay="0"/>
                                          </p:stCondLst>
                                        </p:cTn>
                                        <p:tgtEl>
                                          <p:spTgt spid="30753"/>
                                        </p:tgtEl>
                                        <p:attrNameLst>
                                          <p:attrName>style.visibility</p:attrName>
                                        </p:attrNameLst>
                                      </p:cBhvr>
                                      <p:to>
                                        <p:strVal val="hidden"/>
                                      </p:to>
                                    </p:set>
                                  </p:childTnLst>
                                </p:cTn>
                              </p:par>
                              <p:par>
                                <p:cTn id="131" presetID="1" presetClass="entr" presetSubtype="0" fill="hold" grpId="0" nodeType="withEffect">
                                  <p:stCondLst>
                                    <p:cond delay="500"/>
                                  </p:stCondLst>
                                  <p:childTnLst>
                                    <p:set>
                                      <p:cBhvr>
                                        <p:cTn id="132" dur="1" fill="hold">
                                          <p:stCondLst>
                                            <p:cond delay="0"/>
                                          </p:stCondLst>
                                        </p:cTn>
                                        <p:tgtEl>
                                          <p:spTgt spid="30771"/>
                                        </p:tgtEl>
                                        <p:attrNameLst>
                                          <p:attrName>style.visibility</p:attrName>
                                        </p:attrNameLst>
                                      </p:cBhvr>
                                      <p:to>
                                        <p:strVal val="visible"/>
                                      </p:to>
                                    </p:set>
                                  </p:childTnLst>
                                </p:cTn>
                              </p:par>
                            </p:childTnLst>
                          </p:cTn>
                        </p:par>
                        <p:par>
                          <p:cTn id="133" fill="hold" nodeType="afterGroup">
                            <p:stCondLst>
                              <p:cond delay="7000"/>
                            </p:stCondLst>
                            <p:childTnLst>
                              <p:par>
                                <p:cTn id="134" presetID="1" presetClass="exit" presetSubtype="0" fill="hold" grpId="1" nodeType="afterEffect">
                                  <p:stCondLst>
                                    <p:cond delay="500"/>
                                  </p:stCondLst>
                                  <p:childTnLst>
                                    <p:set>
                                      <p:cBhvr>
                                        <p:cTn id="135" dur="1" fill="hold">
                                          <p:stCondLst>
                                            <p:cond delay="0"/>
                                          </p:stCondLst>
                                        </p:cTn>
                                        <p:tgtEl>
                                          <p:spTgt spid="30752"/>
                                        </p:tgtEl>
                                        <p:attrNameLst>
                                          <p:attrName>style.visibility</p:attrName>
                                        </p:attrNameLst>
                                      </p:cBhvr>
                                      <p:to>
                                        <p:strVal val="hidden"/>
                                      </p:to>
                                    </p:set>
                                  </p:childTnLst>
                                </p:cTn>
                              </p:par>
                              <p:par>
                                <p:cTn id="136" presetID="1" presetClass="entr" presetSubtype="0" fill="hold" grpId="0" nodeType="withEffect">
                                  <p:stCondLst>
                                    <p:cond delay="500"/>
                                  </p:stCondLst>
                                  <p:childTnLst>
                                    <p:set>
                                      <p:cBhvr>
                                        <p:cTn id="137" dur="1" fill="hold">
                                          <p:stCondLst>
                                            <p:cond delay="0"/>
                                          </p:stCondLst>
                                        </p:cTn>
                                        <p:tgtEl>
                                          <p:spTgt spid="30772"/>
                                        </p:tgtEl>
                                        <p:attrNameLst>
                                          <p:attrName>style.visibility</p:attrName>
                                        </p:attrNameLst>
                                      </p:cBhvr>
                                      <p:to>
                                        <p:strVal val="visible"/>
                                      </p:to>
                                    </p:set>
                                  </p:childTnLst>
                                </p:cTn>
                              </p:par>
                            </p:childTnLst>
                          </p:cTn>
                        </p:par>
                        <p:par>
                          <p:cTn id="138" fill="hold" nodeType="afterGroup">
                            <p:stCondLst>
                              <p:cond delay="7500"/>
                            </p:stCondLst>
                            <p:childTnLst>
                              <p:par>
                                <p:cTn id="139" presetID="1" presetClass="exit" presetSubtype="0" fill="hold" grpId="0" nodeType="afterEffect">
                                  <p:stCondLst>
                                    <p:cond delay="500"/>
                                  </p:stCondLst>
                                  <p:childTnLst>
                                    <p:set>
                                      <p:cBhvr>
                                        <p:cTn id="140" dur="1" fill="hold">
                                          <p:stCondLst>
                                            <p:cond delay="0"/>
                                          </p:stCondLst>
                                        </p:cTn>
                                        <p:tgtEl>
                                          <p:spTgt spid="30728"/>
                                        </p:tgtEl>
                                        <p:attrNameLst>
                                          <p:attrName>style.visibility</p:attrName>
                                        </p:attrNameLst>
                                      </p:cBhvr>
                                      <p:to>
                                        <p:strVal val="hidden"/>
                                      </p:to>
                                    </p:set>
                                  </p:childTnLst>
                                </p:cTn>
                              </p:par>
                              <p:par>
                                <p:cTn id="141" presetID="1" presetClass="entr" presetSubtype="0" fill="hold" grpId="0" nodeType="withEffect">
                                  <p:stCondLst>
                                    <p:cond delay="500"/>
                                  </p:stCondLst>
                                  <p:childTnLst>
                                    <p:set>
                                      <p:cBhvr>
                                        <p:cTn id="142" dur="1" fill="hold">
                                          <p:stCondLst>
                                            <p:cond delay="0"/>
                                          </p:stCondLst>
                                        </p:cTn>
                                        <p:tgtEl>
                                          <p:spTgt spid="30773"/>
                                        </p:tgtEl>
                                        <p:attrNameLst>
                                          <p:attrName>style.visibility</p:attrName>
                                        </p:attrNameLst>
                                      </p:cBhvr>
                                      <p:to>
                                        <p:strVal val="visible"/>
                                      </p:to>
                                    </p:set>
                                  </p:childTnLst>
                                </p:cTn>
                              </p:par>
                            </p:childTnLst>
                          </p:cTn>
                        </p:par>
                        <p:par>
                          <p:cTn id="143" fill="hold" nodeType="afterGroup">
                            <p:stCondLst>
                              <p:cond delay="8000"/>
                            </p:stCondLst>
                            <p:childTnLst>
                              <p:par>
                                <p:cTn id="144" presetID="1" presetClass="exit" presetSubtype="0" fill="hold" grpId="1" nodeType="afterEffect">
                                  <p:stCondLst>
                                    <p:cond delay="500"/>
                                  </p:stCondLst>
                                  <p:childTnLst>
                                    <p:set>
                                      <p:cBhvr>
                                        <p:cTn id="145" dur="1" fill="hold">
                                          <p:stCondLst>
                                            <p:cond delay="0"/>
                                          </p:stCondLst>
                                        </p:cTn>
                                        <p:tgtEl>
                                          <p:spTgt spid="30746"/>
                                        </p:tgtEl>
                                        <p:attrNameLst>
                                          <p:attrName>style.visibility</p:attrName>
                                        </p:attrNameLst>
                                      </p:cBhvr>
                                      <p:to>
                                        <p:strVal val="hidden"/>
                                      </p:to>
                                    </p:set>
                                  </p:childTnLst>
                                </p:cTn>
                              </p:par>
                              <p:par>
                                <p:cTn id="146" presetID="1" presetClass="entr" presetSubtype="0" fill="hold" grpId="0" nodeType="withEffect">
                                  <p:stCondLst>
                                    <p:cond delay="500"/>
                                  </p:stCondLst>
                                  <p:childTnLst>
                                    <p:set>
                                      <p:cBhvr>
                                        <p:cTn id="147" dur="1" fill="hold">
                                          <p:stCondLst>
                                            <p:cond delay="0"/>
                                          </p:stCondLst>
                                        </p:cTn>
                                        <p:tgtEl>
                                          <p:spTgt spid="30774"/>
                                        </p:tgtEl>
                                        <p:attrNameLst>
                                          <p:attrName>style.visibility</p:attrName>
                                        </p:attrNameLst>
                                      </p:cBhvr>
                                      <p:to>
                                        <p:strVal val="visible"/>
                                      </p:to>
                                    </p:set>
                                  </p:childTnLst>
                                </p:cTn>
                              </p:par>
                            </p:childTnLst>
                          </p:cTn>
                        </p:par>
                        <p:par>
                          <p:cTn id="148" fill="hold" nodeType="afterGroup">
                            <p:stCondLst>
                              <p:cond delay="8500"/>
                            </p:stCondLst>
                            <p:childTnLst>
                              <p:par>
                                <p:cTn id="149" presetID="1" presetClass="exit" presetSubtype="0" fill="hold" grpId="0" nodeType="afterEffect">
                                  <p:stCondLst>
                                    <p:cond delay="500"/>
                                  </p:stCondLst>
                                  <p:childTnLst>
                                    <p:set>
                                      <p:cBhvr>
                                        <p:cTn id="150" dur="1" fill="hold">
                                          <p:stCondLst>
                                            <p:cond delay="0"/>
                                          </p:stCondLst>
                                        </p:cTn>
                                        <p:tgtEl>
                                          <p:spTgt spid="30738"/>
                                        </p:tgtEl>
                                        <p:attrNameLst>
                                          <p:attrName>style.visibility</p:attrName>
                                        </p:attrNameLst>
                                      </p:cBhvr>
                                      <p:to>
                                        <p:strVal val="hidden"/>
                                      </p:to>
                                    </p:set>
                                  </p:childTnLst>
                                </p:cTn>
                              </p:par>
                              <p:par>
                                <p:cTn id="151" presetID="1" presetClass="entr" presetSubtype="0" fill="hold" grpId="0" nodeType="withEffect">
                                  <p:stCondLst>
                                    <p:cond delay="500"/>
                                  </p:stCondLst>
                                  <p:childTnLst>
                                    <p:set>
                                      <p:cBhvr>
                                        <p:cTn id="152" dur="1" fill="hold">
                                          <p:stCondLst>
                                            <p:cond delay="0"/>
                                          </p:stCondLst>
                                        </p:cTn>
                                        <p:tgtEl>
                                          <p:spTgt spid="30775"/>
                                        </p:tgtEl>
                                        <p:attrNameLst>
                                          <p:attrName>style.visibility</p:attrName>
                                        </p:attrNameLst>
                                      </p:cBhvr>
                                      <p:to>
                                        <p:strVal val="visible"/>
                                      </p:to>
                                    </p:set>
                                  </p:childTnLst>
                                </p:cTn>
                              </p:par>
                            </p:childTnLst>
                          </p:cTn>
                        </p:par>
                        <p:par>
                          <p:cTn id="153" fill="hold" nodeType="afterGroup">
                            <p:stCondLst>
                              <p:cond delay="9000"/>
                            </p:stCondLst>
                            <p:childTnLst>
                              <p:par>
                                <p:cTn id="154" presetID="1" presetClass="exit" presetSubtype="0" fill="hold" grpId="1" nodeType="afterEffect">
                                  <p:stCondLst>
                                    <p:cond delay="500"/>
                                  </p:stCondLst>
                                  <p:childTnLst>
                                    <p:set>
                                      <p:cBhvr>
                                        <p:cTn id="155" dur="1" fill="hold">
                                          <p:stCondLst>
                                            <p:cond delay="0"/>
                                          </p:stCondLst>
                                        </p:cTn>
                                        <p:tgtEl>
                                          <p:spTgt spid="30750"/>
                                        </p:tgtEl>
                                        <p:attrNameLst>
                                          <p:attrName>style.visibility</p:attrName>
                                        </p:attrNameLst>
                                      </p:cBhvr>
                                      <p:to>
                                        <p:strVal val="hidden"/>
                                      </p:to>
                                    </p:set>
                                  </p:childTnLst>
                                </p:cTn>
                              </p:par>
                              <p:par>
                                <p:cTn id="156" presetID="1" presetClass="entr" presetSubtype="0" fill="hold" grpId="0" nodeType="withEffect">
                                  <p:stCondLst>
                                    <p:cond delay="500"/>
                                  </p:stCondLst>
                                  <p:childTnLst>
                                    <p:set>
                                      <p:cBhvr>
                                        <p:cTn id="157" dur="1" fill="hold">
                                          <p:stCondLst>
                                            <p:cond delay="0"/>
                                          </p:stCondLst>
                                        </p:cTn>
                                        <p:tgtEl>
                                          <p:spTgt spid="30776"/>
                                        </p:tgtEl>
                                        <p:attrNameLst>
                                          <p:attrName>style.visibility</p:attrName>
                                        </p:attrNameLst>
                                      </p:cBhvr>
                                      <p:to>
                                        <p:strVal val="visible"/>
                                      </p:to>
                                    </p:set>
                                  </p:childTnLst>
                                </p:cTn>
                              </p:par>
                            </p:childTnLst>
                          </p:cTn>
                        </p:par>
                        <p:par>
                          <p:cTn id="158" fill="hold" nodeType="afterGroup">
                            <p:stCondLst>
                              <p:cond delay="9500"/>
                            </p:stCondLst>
                            <p:childTnLst>
                              <p:par>
                                <p:cTn id="159" presetID="1" presetClass="exit" presetSubtype="0" fill="hold" grpId="0" nodeType="afterEffect">
                                  <p:stCondLst>
                                    <p:cond delay="500"/>
                                  </p:stCondLst>
                                  <p:childTnLst>
                                    <p:set>
                                      <p:cBhvr>
                                        <p:cTn id="160" dur="1" fill="hold">
                                          <p:stCondLst>
                                            <p:cond delay="0"/>
                                          </p:stCondLst>
                                        </p:cTn>
                                        <p:tgtEl>
                                          <p:spTgt spid="30726"/>
                                        </p:tgtEl>
                                        <p:attrNameLst>
                                          <p:attrName>style.visibility</p:attrName>
                                        </p:attrNameLst>
                                      </p:cBhvr>
                                      <p:to>
                                        <p:strVal val="hidden"/>
                                      </p:to>
                                    </p:set>
                                  </p:childTnLst>
                                </p:cTn>
                              </p:par>
                              <p:par>
                                <p:cTn id="161" presetID="1" presetClass="entr" presetSubtype="0" fill="hold" grpId="0" nodeType="withEffect">
                                  <p:stCondLst>
                                    <p:cond delay="500"/>
                                  </p:stCondLst>
                                  <p:childTnLst>
                                    <p:set>
                                      <p:cBhvr>
                                        <p:cTn id="162" dur="1" fill="hold">
                                          <p:stCondLst>
                                            <p:cond delay="0"/>
                                          </p:stCondLst>
                                        </p:cTn>
                                        <p:tgtEl>
                                          <p:spTgt spid="30777"/>
                                        </p:tgtEl>
                                        <p:attrNameLst>
                                          <p:attrName>style.visibility</p:attrName>
                                        </p:attrNameLst>
                                      </p:cBhvr>
                                      <p:to>
                                        <p:strVal val="visible"/>
                                      </p:to>
                                    </p:set>
                                  </p:childTnLst>
                                </p:cTn>
                              </p:par>
                            </p:childTnLst>
                          </p:cTn>
                        </p:par>
                      </p:childTnLst>
                    </p:cTn>
                  </p:par>
                  <p:par>
                    <p:cTn id="163" fill="hold" nodeType="clickPar">
                      <p:stCondLst>
                        <p:cond delay="indefinite"/>
                      </p:stCondLst>
                      <p:childTnLst>
                        <p:par>
                          <p:cTn id="164" fill="hold" nodeType="withGroup">
                            <p:stCondLst>
                              <p:cond delay="0"/>
                            </p:stCondLst>
                            <p:childTnLst>
                              <p:par>
                                <p:cTn id="165" presetID="8" presetClass="entr" presetSubtype="32" fill="hold" grpId="0" nodeType="clickEffect">
                                  <p:stCondLst>
                                    <p:cond delay="0"/>
                                  </p:stCondLst>
                                  <p:childTnLst>
                                    <p:set>
                                      <p:cBhvr>
                                        <p:cTn id="166" dur="1" fill="hold">
                                          <p:stCondLst>
                                            <p:cond delay="0"/>
                                          </p:stCondLst>
                                        </p:cTn>
                                        <p:tgtEl>
                                          <p:spTgt spid="30778"/>
                                        </p:tgtEl>
                                        <p:attrNameLst>
                                          <p:attrName>style.visibility</p:attrName>
                                        </p:attrNameLst>
                                      </p:cBhvr>
                                      <p:to>
                                        <p:strVal val="visible"/>
                                      </p:to>
                                    </p:set>
                                    <p:animEffect transition="in" filter="diamond(out)">
                                      <p:cBhvr>
                                        <p:cTn id="167" dur="500"/>
                                        <p:tgtEl>
                                          <p:spTgt spid="307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animBg="1"/>
      <p:bldP spid="30725" grpId="0" animBg="1"/>
      <p:bldP spid="30726" grpId="0" animBg="1"/>
      <p:bldP spid="30727" grpId="0" animBg="1"/>
      <p:bldP spid="30728" grpId="0" animBg="1"/>
      <p:bldP spid="30729" grpId="0" animBg="1"/>
      <p:bldP spid="30730" grpId="0" animBg="1"/>
      <p:bldP spid="30731" grpId="0" animBg="1"/>
      <p:bldP spid="30732" grpId="0" animBg="1"/>
      <p:bldP spid="30733" grpId="0" animBg="1"/>
      <p:bldP spid="30734" grpId="0" animBg="1"/>
      <p:bldP spid="30735" grpId="0" animBg="1"/>
      <p:bldP spid="30736" grpId="0" animBg="1"/>
      <p:bldP spid="30737" grpId="0" animBg="1"/>
      <p:bldP spid="30738" grpId="0" animBg="1"/>
      <p:bldP spid="30739" grpId="0" animBg="1"/>
      <p:bldP spid="30740" grpId="0" animBg="1"/>
      <p:bldP spid="30741" grpId="0" animBg="1"/>
      <p:bldP spid="30742" grpId="0" animBg="1"/>
      <p:bldP spid="30743" grpId="0" animBg="1"/>
      <p:bldP spid="30745" grpId="0" animBg="1"/>
      <p:bldP spid="30745" grpId="1" animBg="1"/>
      <p:bldP spid="30746" grpId="0" animBg="1"/>
      <p:bldP spid="30746" grpId="1" animBg="1"/>
      <p:bldP spid="30747" grpId="0" animBg="1"/>
      <p:bldP spid="30747" grpId="1" animBg="1"/>
      <p:bldP spid="30748" grpId="0" animBg="1"/>
      <p:bldP spid="30748" grpId="1" animBg="1"/>
      <p:bldP spid="30749" grpId="0" animBg="1"/>
      <p:bldP spid="30749" grpId="1" animBg="1"/>
      <p:bldP spid="30750" grpId="0" animBg="1"/>
      <p:bldP spid="30750" grpId="1" animBg="1"/>
      <p:bldP spid="30751" grpId="0" animBg="1"/>
      <p:bldP spid="30751" grpId="1" animBg="1"/>
      <p:bldP spid="30752" grpId="0" animBg="1"/>
      <p:bldP spid="30752" grpId="1" animBg="1"/>
      <p:bldP spid="30753" grpId="0" animBg="1"/>
      <p:bldP spid="30753" grpId="1" animBg="1"/>
      <p:bldP spid="30754" grpId="0" animBg="1"/>
      <p:bldP spid="30754" grpId="1" animBg="1"/>
      <p:bldP spid="30755" grpId="0" animBg="1"/>
      <p:bldP spid="30758" grpId="0" animBg="1"/>
      <p:bldP spid="30759" grpId="0" animBg="1"/>
      <p:bldP spid="30760" grpId="0" animBg="1"/>
      <p:bldP spid="30761" grpId="0" animBg="1"/>
      <p:bldP spid="30762" grpId="0" animBg="1"/>
      <p:bldP spid="30763" grpId="0" animBg="1"/>
      <p:bldP spid="30764" grpId="0" animBg="1"/>
      <p:bldP spid="30765" grpId="0" animBg="1"/>
      <p:bldP spid="30766" grpId="0" animBg="1"/>
      <p:bldP spid="30767" grpId="0" animBg="1"/>
      <p:bldP spid="30768" grpId="0" animBg="1"/>
      <p:bldP spid="30769" grpId="0" animBg="1"/>
      <p:bldP spid="30770" grpId="0" animBg="1"/>
      <p:bldP spid="30771" grpId="0" animBg="1"/>
      <p:bldP spid="30772" grpId="0" animBg="1"/>
      <p:bldP spid="30773" grpId="0" animBg="1"/>
      <p:bldP spid="30774" grpId="0" animBg="1"/>
      <p:bldP spid="30775" grpId="0" animBg="1"/>
      <p:bldP spid="30776" grpId="0" animBg="1"/>
      <p:bldP spid="30777" grpId="0" animBg="1"/>
      <p:bldP spid="30778" grpId="0"/>
      <p:bldP spid="3074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128587" y="88612"/>
            <a:ext cx="2971800" cy="1828800"/>
          </a:xfrm>
          <a:prstGeom prst="rect">
            <a:avLst/>
          </a:prstGeom>
          <a:solidFill>
            <a:srgbClr val="66FF66"/>
          </a:solidFill>
          <a:ln w="9525">
            <a:solidFill>
              <a:schemeClr val="tx1"/>
            </a:solidFill>
            <a:miter lim="800000"/>
            <a:headEnd/>
            <a:tailEnd/>
          </a:ln>
        </p:spPr>
        <p:txBody>
          <a:bodyPr wrap="none" anchor="ctr"/>
          <a:lstStyle/>
          <a:p>
            <a:endParaRPr lang="en-US">
              <a:solidFill>
                <a:prstClr val="black"/>
              </a:solidFill>
            </a:endParaRPr>
          </a:p>
        </p:txBody>
      </p:sp>
      <p:sp>
        <p:nvSpPr>
          <p:cNvPr id="60452" name="Text Box 36"/>
          <p:cNvSpPr txBox="1">
            <a:spLocks noChangeArrowheads="1"/>
          </p:cNvSpPr>
          <p:nvPr/>
        </p:nvSpPr>
        <p:spPr bwMode="auto">
          <a:xfrm>
            <a:off x="357187" y="37237"/>
            <a:ext cx="2743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3200" b="1" dirty="0">
                <a:solidFill>
                  <a:prstClr val="black"/>
                </a:solidFill>
                <a:effectLst>
                  <a:outerShdw blurRad="38100" dist="38100" dir="2700000" algn="tl">
                    <a:srgbClr val="000000">
                      <a:alpha val="43137"/>
                    </a:srgbClr>
                  </a:outerShdw>
                </a:effectLst>
                <a:latin typeface="Arial" pitchFamily="34" charset="0"/>
                <a:cs typeface="Arial" pitchFamily="34" charset="0"/>
              </a:rPr>
              <a:t>Treatment A</a:t>
            </a:r>
          </a:p>
        </p:txBody>
      </p:sp>
      <p:sp>
        <p:nvSpPr>
          <p:cNvPr id="59" name="Rectangle 2"/>
          <p:cNvSpPr>
            <a:spLocks noChangeArrowheads="1"/>
          </p:cNvSpPr>
          <p:nvPr/>
        </p:nvSpPr>
        <p:spPr bwMode="auto">
          <a:xfrm>
            <a:off x="4090987" y="88612"/>
            <a:ext cx="2971800" cy="1828800"/>
          </a:xfrm>
          <a:prstGeom prst="rect">
            <a:avLst/>
          </a:prstGeom>
          <a:solidFill>
            <a:srgbClr val="66FF66"/>
          </a:solidFill>
          <a:ln w="9525">
            <a:solidFill>
              <a:schemeClr val="tx1"/>
            </a:solidFill>
            <a:miter lim="800000"/>
            <a:headEnd/>
            <a:tailEnd/>
          </a:ln>
        </p:spPr>
        <p:txBody>
          <a:bodyPr wrap="none" anchor="ctr"/>
          <a:lstStyle/>
          <a:p>
            <a:endParaRPr lang="en-US">
              <a:solidFill>
                <a:prstClr val="black"/>
              </a:solidFill>
            </a:endParaRPr>
          </a:p>
        </p:txBody>
      </p:sp>
      <p:sp>
        <p:nvSpPr>
          <p:cNvPr id="60453" name="Text Box 37"/>
          <p:cNvSpPr txBox="1">
            <a:spLocks noChangeArrowheads="1"/>
          </p:cNvSpPr>
          <p:nvPr/>
        </p:nvSpPr>
        <p:spPr bwMode="auto">
          <a:xfrm>
            <a:off x="4319587" y="37237"/>
            <a:ext cx="2743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3200" b="1" dirty="0">
                <a:solidFill>
                  <a:prstClr val="black"/>
                </a:solidFill>
                <a:effectLst>
                  <a:outerShdw blurRad="38100" dist="38100" dir="2700000" algn="tl">
                    <a:srgbClr val="000000">
                      <a:alpha val="43137"/>
                    </a:srgbClr>
                  </a:outerShdw>
                </a:effectLst>
                <a:latin typeface="Arial" pitchFamily="34" charset="0"/>
                <a:cs typeface="Arial" pitchFamily="34" charset="0"/>
              </a:rPr>
              <a:t>Treatment B</a:t>
            </a:r>
          </a:p>
        </p:txBody>
      </p:sp>
      <p:sp>
        <p:nvSpPr>
          <p:cNvPr id="60" name="AutoShape 4"/>
          <p:cNvSpPr>
            <a:spLocks noChangeArrowheads="1"/>
          </p:cNvSpPr>
          <p:nvPr/>
        </p:nvSpPr>
        <p:spPr bwMode="auto">
          <a:xfrm>
            <a:off x="5133973" y="251301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61" name="AutoShape 11"/>
          <p:cNvSpPr>
            <a:spLocks noChangeArrowheads="1"/>
          </p:cNvSpPr>
          <p:nvPr/>
        </p:nvSpPr>
        <p:spPr bwMode="auto">
          <a:xfrm>
            <a:off x="7329487" y="2541587"/>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pPr algn="ctr"/>
            <a:endParaRPr lang="en-US">
              <a:solidFill>
                <a:prstClr val="black"/>
              </a:solidFill>
              <a:latin typeface="Comic Sans MS" pitchFamily="66" charset="0"/>
            </a:endParaRPr>
          </a:p>
        </p:txBody>
      </p:sp>
      <p:sp>
        <p:nvSpPr>
          <p:cNvPr id="62" name="AutoShape 17"/>
          <p:cNvSpPr>
            <a:spLocks noChangeArrowheads="1"/>
          </p:cNvSpPr>
          <p:nvPr/>
        </p:nvSpPr>
        <p:spPr bwMode="auto">
          <a:xfrm>
            <a:off x="5210173" y="3884610"/>
            <a:ext cx="381000" cy="381000"/>
          </a:xfrm>
          <a:prstGeom prst="smileyFace">
            <a:avLst>
              <a:gd name="adj" fmla="val 4653"/>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63" name="AutoShape 22"/>
          <p:cNvSpPr>
            <a:spLocks noChangeArrowheads="1"/>
          </p:cNvSpPr>
          <p:nvPr/>
        </p:nvSpPr>
        <p:spPr bwMode="auto">
          <a:xfrm>
            <a:off x="7329487" y="3746499"/>
            <a:ext cx="381000" cy="381000"/>
          </a:xfrm>
          <a:prstGeom prst="smileyFace">
            <a:avLst>
              <a:gd name="adj" fmla="val 625"/>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64" name="AutoShape 25"/>
          <p:cNvSpPr>
            <a:spLocks noChangeArrowheads="1"/>
          </p:cNvSpPr>
          <p:nvPr/>
        </p:nvSpPr>
        <p:spPr bwMode="auto">
          <a:xfrm>
            <a:off x="5591173" y="251301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65" name="AutoShape 28"/>
          <p:cNvSpPr>
            <a:spLocks noChangeArrowheads="1"/>
          </p:cNvSpPr>
          <p:nvPr/>
        </p:nvSpPr>
        <p:spPr bwMode="auto">
          <a:xfrm>
            <a:off x="6872287" y="3746499"/>
            <a:ext cx="381000" cy="381000"/>
          </a:xfrm>
          <a:prstGeom prst="smileyFace">
            <a:avLst>
              <a:gd name="adj" fmla="val 625"/>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66" name="AutoShape 31"/>
          <p:cNvSpPr>
            <a:spLocks noChangeArrowheads="1"/>
          </p:cNvSpPr>
          <p:nvPr/>
        </p:nvSpPr>
        <p:spPr bwMode="auto">
          <a:xfrm>
            <a:off x="6872287" y="2535237"/>
            <a:ext cx="381000" cy="381000"/>
          </a:xfrm>
          <a:prstGeom prst="smileyFace">
            <a:avLst>
              <a:gd name="adj" fmla="val -4653"/>
            </a:avLst>
          </a:prstGeom>
          <a:solidFill>
            <a:schemeClr val="accent1"/>
          </a:solidFill>
          <a:ln w="9525">
            <a:solidFill>
              <a:schemeClr val="tx1"/>
            </a:solidFill>
            <a:round/>
            <a:headEnd/>
            <a:tailEnd/>
          </a:ln>
        </p:spPr>
        <p:txBody>
          <a:bodyPr wrap="none" anchor="ctr"/>
          <a:lstStyle/>
          <a:p>
            <a:endParaRPr lang="en-US">
              <a:solidFill>
                <a:prstClr val="black"/>
              </a:solidFill>
            </a:endParaRPr>
          </a:p>
        </p:txBody>
      </p:sp>
      <p:sp>
        <p:nvSpPr>
          <p:cNvPr id="67" name="AutoShape 33"/>
          <p:cNvSpPr>
            <a:spLocks noChangeArrowheads="1"/>
          </p:cNvSpPr>
          <p:nvPr/>
        </p:nvSpPr>
        <p:spPr bwMode="auto">
          <a:xfrm>
            <a:off x="5667373" y="3884610"/>
            <a:ext cx="381000" cy="381000"/>
          </a:xfrm>
          <a:prstGeom prst="smileyFace">
            <a:avLst>
              <a:gd name="adj" fmla="val 4653"/>
            </a:avLst>
          </a:prstGeom>
          <a:solidFill>
            <a:schemeClr val="accent6">
              <a:lumMod val="40000"/>
              <a:lumOff val="60000"/>
            </a:schemeClr>
          </a:solidFill>
          <a:ln w="9525">
            <a:solidFill>
              <a:schemeClr val="tx1"/>
            </a:solidFill>
            <a:round/>
            <a:headEnd/>
            <a:tailEnd/>
          </a:ln>
        </p:spPr>
        <p:txBody>
          <a:bodyPr wrap="none" anchor="ctr"/>
          <a:lstStyle/>
          <a:p>
            <a:endParaRPr lang="en-US">
              <a:solidFill>
                <a:prstClr val="black"/>
              </a:solidFill>
            </a:endParaRPr>
          </a:p>
        </p:txBody>
      </p:sp>
      <p:sp>
        <p:nvSpPr>
          <p:cNvPr id="2" name="TextBox 1"/>
          <p:cNvSpPr txBox="1"/>
          <p:nvPr/>
        </p:nvSpPr>
        <p:spPr>
          <a:xfrm>
            <a:off x="57149" y="2016112"/>
            <a:ext cx="5076824" cy="3231654"/>
          </a:xfrm>
          <a:prstGeom prst="rect">
            <a:avLst/>
          </a:prstGeom>
          <a:noFill/>
        </p:spPr>
        <p:txBody>
          <a:bodyPr wrap="square" rtlCol="0">
            <a:spAutoFit/>
          </a:bodyPr>
          <a:lstStyle/>
          <a:p>
            <a:r>
              <a:rPr lang="en-US" sz="2400" dirty="0" smtClean="0">
                <a:solidFill>
                  <a:prstClr val="black"/>
                </a:solidFill>
              </a:rPr>
              <a:t>In each pair, assign one unit the number “1” and the other the # “2”.</a:t>
            </a:r>
          </a:p>
          <a:p>
            <a:pPr marL="342900" indent="-342900">
              <a:buFont typeface="Arial" pitchFamily="34" charset="0"/>
              <a:buChar char="•"/>
            </a:pPr>
            <a:r>
              <a:rPr lang="en-US" sz="2400" b="1" dirty="0" smtClean="0">
                <a:solidFill>
                  <a:prstClr val="black"/>
                </a:solidFill>
              </a:rPr>
              <a:t>In each block</a:t>
            </a:r>
            <a:r>
              <a:rPr lang="en-US" sz="2400" dirty="0" smtClean="0">
                <a:solidFill>
                  <a:prstClr val="black"/>
                </a:solidFill>
              </a:rPr>
              <a:t> (pair), we will flip a fair coin such that if the side of the coin facing up is…</a:t>
            </a:r>
          </a:p>
          <a:p>
            <a:pPr marL="342900" indent="-342900">
              <a:buFont typeface="Arial" pitchFamily="34" charset="0"/>
              <a:buChar char="•"/>
            </a:pPr>
            <a:r>
              <a:rPr lang="en-US" sz="2400" b="1" dirty="0" smtClean="0">
                <a:solidFill>
                  <a:srgbClr val="FF0000"/>
                </a:solidFill>
                <a:effectLst>
                  <a:outerShdw blurRad="38100" dist="38100" dir="2700000" algn="tl">
                    <a:srgbClr val="000000">
                      <a:alpha val="43137"/>
                    </a:srgbClr>
                  </a:outerShdw>
                </a:effectLst>
              </a:rPr>
              <a:t>“heads”</a:t>
            </a:r>
            <a:r>
              <a:rPr lang="en-US" sz="2400" dirty="0" smtClean="0">
                <a:solidFill>
                  <a:prstClr val="black"/>
                </a:solidFill>
              </a:rPr>
              <a:t>, #1 will get treatment A </a:t>
            </a:r>
            <a:r>
              <a:rPr lang="en-US" i="1" dirty="0" smtClean="0">
                <a:solidFill>
                  <a:prstClr val="black"/>
                </a:solidFill>
              </a:rPr>
              <a:t>(and #2 will get treatment B)</a:t>
            </a:r>
          </a:p>
          <a:p>
            <a:pPr marL="342900" indent="-342900">
              <a:buFont typeface="Arial" pitchFamily="34" charset="0"/>
              <a:buChar char="•"/>
            </a:pPr>
            <a:r>
              <a:rPr lang="en-US" sz="2400" b="1" dirty="0" smtClean="0">
                <a:solidFill>
                  <a:srgbClr val="7030A0"/>
                </a:solidFill>
                <a:effectLst>
                  <a:outerShdw blurRad="38100" dist="38100" dir="2700000" algn="tl">
                    <a:srgbClr val="000000">
                      <a:alpha val="43137"/>
                    </a:srgbClr>
                  </a:outerShdw>
                </a:effectLst>
              </a:rPr>
              <a:t>“tails”</a:t>
            </a:r>
            <a:r>
              <a:rPr lang="en-US" sz="2400" dirty="0" smtClean="0">
                <a:solidFill>
                  <a:prstClr val="black"/>
                </a:solidFill>
              </a:rPr>
              <a:t>, #2 will get treatment A </a:t>
            </a:r>
            <a:r>
              <a:rPr lang="en-US" i="1" dirty="0" smtClean="0">
                <a:solidFill>
                  <a:prstClr val="black"/>
                </a:solidFill>
              </a:rPr>
              <a:t>(and #1 will get treatment B)</a:t>
            </a:r>
          </a:p>
        </p:txBody>
      </p:sp>
      <p:sp>
        <p:nvSpPr>
          <p:cNvPr id="3" name="TextBox 2"/>
          <p:cNvSpPr txBox="1"/>
          <p:nvPr/>
        </p:nvSpPr>
        <p:spPr>
          <a:xfrm>
            <a:off x="5105400" y="2143678"/>
            <a:ext cx="825867" cy="369332"/>
          </a:xfrm>
          <a:prstGeom prst="rect">
            <a:avLst/>
          </a:prstGeom>
          <a:noFill/>
        </p:spPr>
        <p:txBody>
          <a:bodyPr wrap="none" rtlCol="0">
            <a:spAutoFit/>
          </a:bodyPr>
          <a:lstStyle/>
          <a:p>
            <a:r>
              <a:rPr lang="en-US" b="1" dirty="0" smtClean="0">
                <a:solidFill>
                  <a:prstClr val="black"/>
                </a:solidFill>
                <a:effectLst>
                  <a:outerShdw blurRad="38100" dist="38100" dir="2700000" algn="tl">
                    <a:srgbClr val="000000">
                      <a:alpha val="43137"/>
                    </a:srgbClr>
                  </a:outerShdw>
                </a:effectLst>
              </a:rPr>
              <a:t>1      2</a:t>
            </a:r>
            <a:endParaRPr lang="en-US" b="1" dirty="0">
              <a:solidFill>
                <a:prstClr val="black"/>
              </a:solidFill>
              <a:effectLst>
                <a:outerShdw blurRad="38100" dist="38100" dir="2700000" algn="tl">
                  <a:srgbClr val="000000">
                    <a:alpha val="43137"/>
                  </a:srgbClr>
                </a:outerShdw>
              </a:effectLst>
            </a:endParaRPr>
          </a:p>
        </p:txBody>
      </p:sp>
      <p:sp>
        <p:nvSpPr>
          <p:cNvPr id="70" name="TextBox 69"/>
          <p:cNvSpPr txBox="1"/>
          <p:nvPr/>
        </p:nvSpPr>
        <p:spPr>
          <a:xfrm>
            <a:off x="5181600" y="3516868"/>
            <a:ext cx="825867" cy="369332"/>
          </a:xfrm>
          <a:prstGeom prst="rect">
            <a:avLst/>
          </a:prstGeom>
          <a:noFill/>
        </p:spPr>
        <p:txBody>
          <a:bodyPr wrap="none" rtlCol="0">
            <a:spAutoFit/>
          </a:bodyPr>
          <a:lstStyle/>
          <a:p>
            <a:r>
              <a:rPr lang="en-US" b="1" dirty="0" smtClean="0">
                <a:solidFill>
                  <a:prstClr val="black"/>
                </a:solidFill>
                <a:effectLst>
                  <a:outerShdw blurRad="38100" dist="38100" dir="2700000" algn="tl">
                    <a:srgbClr val="000000">
                      <a:alpha val="43137"/>
                    </a:srgbClr>
                  </a:outerShdw>
                </a:effectLst>
              </a:rPr>
              <a:t>1      2</a:t>
            </a:r>
            <a:endParaRPr lang="en-US" b="1" dirty="0">
              <a:solidFill>
                <a:prstClr val="black"/>
              </a:solidFill>
              <a:effectLst>
                <a:outerShdw blurRad="38100" dist="38100" dir="2700000" algn="tl">
                  <a:srgbClr val="000000">
                    <a:alpha val="43137"/>
                  </a:srgbClr>
                </a:outerShdw>
              </a:effectLst>
            </a:endParaRPr>
          </a:p>
        </p:txBody>
      </p:sp>
      <p:sp>
        <p:nvSpPr>
          <p:cNvPr id="71" name="TextBox 70"/>
          <p:cNvSpPr txBox="1"/>
          <p:nvPr/>
        </p:nvSpPr>
        <p:spPr>
          <a:xfrm>
            <a:off x="6872287" y="3377167"/>
            <a:ext cx="825867" cy="369332"/>
          </a:xfrm>
          <a:prstGeom prst="rect">
            <a:avLst/>
          </a:prstGeom>
          <a:noFill/>
        </p:spPr>
        <p:txBody>
          <a:bodyPr wrap="none" rtlCol="0">
            <a:spAutoFit/>
          </a:bodyPr>
          <a:lstStyle/>
          <a:p>
            <a:r>
              <a:rPr lang="en-US" b="1" dirty="0" smtClean="0">
                <a:solidFill>
                  <a:prstClr val="black"/>
                </a:solidFill>
                <a:effectLst>
                  <a:outerShdw blurRad="38100" dist="38100" dir="2700000" algn="tl">
                    <a:srgbClr val="000000">
                      <a:alpha val="43137"/>
                    </a:srgbClr>
                  </a:outerShdw>
                </a:effectLst>
              </a:rPr>
              <a:t>1      2</a:t>
            </a:r>
            <a:endParaRPr lang="en-US" b="1" dirty="0">
              <a:solidFill>
                <a:prstClr val="black"/>
              </a:solidFill>
              <a:effectLst>
                <a:outerShdw blurRad="38100" dist="38100" dir="2700000" algn="tl">
                  <a:srgbClr val="000000">
                    <a:alpha val="43137"/>
                  </a:srgbClr>
                </a:outerShdw>
              </a:effectLst>
            </a:endParaRPr>
          </a:p>
        </p:txBody>
      </p:sp>
      <p:sp>
        <p:nvSpPr>
          <p:cNvPr id="72" name="TextBox 71"/>
          <p:cNvSpPr txBox="1"/>
          <p:nvPr/>
        </p:nvSpPr>
        <p:spPr>
          <a:xfrm>
            <a:off x="6840353" y="2165905"/>
            <a:ext cx="825867" cy="369332"/>
          </a:xfrm>
          <a:prstGeom prst="rect">
            <a:avLst/>
          </a:prstGeom>
          <a:noFill/>
        </p:spPr>
        <p:txBody>
          <a:bodyPr wrap="none" rtlCol="0">
            <a:spAutoFit/>
          </a:bodyPr>
          <a:lstStyle/>
          <a:p>
            <a:r>
              <a:rPr lang="en-US" b="1" dirty="0" smtClean="0">
                <a:solidFill>
                  <a:prstClr val="black"/>
                </a:solidFill>
                <a:effectLst>
                  <a:outerShdw blurRad="38100" dist="38100" dir="2700000" algn="tl">
                    <a:srgbClr val="000000">
                      <a:alpha val="43137"/>
                    </a:srgbClr>
                  </a:outerShdw>
                </a:effectLst>
              </a:rPr>
              <a:t>1      2</a:t>
            </a:r>
            <a:endParaRPr lang="en-US" b="1" dirty="0">
              <a:solidFill>
                <a:prstClr val="black"/>
              </a:solidFill>
              <a:effectLst>
                <a:outerShdw blurRad="38100" dist="38100" dir="2700000" algn="tl">
                  <a:srgbClr val="000000">
                    <a:alpha val="43137"/>
                  </a:srgbClr>
                </a:outerShdw>
              </a:effectLst>
            </a:endParaRPr>
          </a:p>
        </p:txBody>
      </p:sp>
      <p:cxnSp>
        <p:nvCxnSpPr>
          <p:cNvPr id="5" name="Straight Arrow Connector 4"/>
          <p:cNvCxnSpPr>
            <a:stCxn id="60" idx="1"/>
          </p:cNvCxnSpPr>
          <p:nvPr/>
        </p:nvCxnSpPr>
        <p:spPr>
          <a:xfrm flipH="1" flipV="1">
            <a:off x="2438402" y="1447801"/>
            <a:ext cx="2751367" cy="1121005"/>
          </a:xfrm>
          <a:prstGeom prst="straightConnector1">
            <a:avLst/>
          </a:prstGeom>
          <a:ln w="1016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stCxn id="64" idx="7"/>
          </p:cNvCxnSpPr>
          <p:nvPr/>
        </p:nvCxnSpPr>
        <p:spPr>
          <a:xfrm flipV="1">
            <a:off x="5916377" y="1051720"/>
            <a:ext cx="416896" cy="1517086"/>
          </a:xfrm>
          <a:prstGeom prst="straightConnector1">
            <a:avLst/>
          </a:prstGeom>
          <a:ln w="1016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flipH="1" flipV="1">
            <a:off x="2362200" y="1159605"/>
            <a:ext cx="3305174" cy="1370582"/>
          </a:xfrm>
          <a:prstGeom prst="straightConnector1">
            <a:avLst/>
          </a:prstGeom>
          <a:ln w="1016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flipV="1">
            <a:off x="5354150" y="995924"/>
            <a:ext cx="416896" cy="1517086"/>
          </a:xfrm>
          <a:prstGeom prst="straightConnector1">
            <a:avLst/>
          </a:prstGeom>
          <a:ln w="1016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42956" y="5181600"/>
            <a:ext cx="8367644" cy="954107"/>
          </a:xfrm>
          <a:prstGeom prst="rect">
            <a:avLst/>
          </a:prstGeom>
          <a:noFill/>
        </p:spPr>
        <p:txBody>
          <a:bodyPr wrap="square" rtlCol="0">
            <a:spAutoFit/>
          </a:bodyPr>
          <a:lstStyle/>
          <a:p>
            <a:r>
              <a:rPr lang="en-US" sz="2800" b="1" dirty="0">
                <a:solidFill>
                  <a:srgbClr val="C00000"/>
                </a:solidFill>
                <a:effectLst>
                  <a:outerShdw blurRad="38100" dist="38100" dir="2700000" algn="tl">
                    <a:srgbClr val="000000">
                      <a:alpha val="43137"/>
                    </a:srgbClr>
                  </a:outerShdw>
                </a:effectLst>
              </a:rPr>
              <a:t>Just make sure you flip a coin for EACH pair!</a:t>
            </a:r>
          </a:p>
          <a:p>
            <a:endParaRPr lang="en-US" sz="2800" b="1" dirty="0">
              <a:solidFill>
                <a:srgbClr val="C00000"/>
              </a:solidFill>
              <a:effectLst>
                <a:outerShdw blurRad="38100" dist="38100" dir="2700000" algn="tl">
                  <a:srgbClr val="000000">
                    <a:alpha val="43137"/>
                  </a:srgbClr>
                </a:outerShdw>
              </a:effectLst>
            </a:endParaRPr>
          </a:p>
        </p:txBody>
      </p:sp>
      <p:sp>
        <p:nvSpPr>
          <p:cNvPr id="86" name="TextBox 85"/>
          <p:cNvSpPr txBox="1"/>
          <p:nvPr/>
        </p:nvSpPr>
        <p:spPr>
          <a:xfrm>
            <a:off x="438148" y="88612"/>
            <a:ext cx="8058083" cy="5047536"/>
          </a:xfrm>
          <a:prstGeom prst="rect">
            <a:avLst/>
          </a:prstGeom>
          <a:solidFill>
            <a:srgbClr val="FFFF00"/>
          </a:solidFill>
          <a:effectLst>
            <a:outerShdw blurRad="50800" dist="38100" dir="2700000" algn="tl" rotWithShape="0">
              <a:prstClr val="black">
                <a:alpha val="40000"/>
              </a:prstClr>
            </a:outerShdw>
          </a:effectLst>
        </p:spPr>
        <p:txBody>
          <a:bodyPr wrap="square" rtlCol="0">
            <a:spAutoFit/>
          </a:bodyPr>
          <a:lstStyle/>
          <a:p>
            <a:r>
              <a:rPr lang="en-US" sz="4800" b="1" dirty="0" smtClean="0">
                <a:solidFill>
                  <a:srgbClr val="FF0000"/>
                </a:solidFill>
                <a:effectLst>
                  <a:outerShdw blurRad="38100" dist="38100" dir="2700000" algn="tl">
                    <a:srgbClr val="000000">
                      <a:alpha val="43137"/>
                    </a:srgbClr>
                  </a:outerShdw>
                </a:effectLst>
              </a:rPr>
              <a:t>Do </a:t>
            </a:r>
            <a:r>
              <a:rPr lang="en-US" sz="8800" b="1" dirty="0" smtClean="0">
                <a:solidFill>
                  <a:srgbClr val="FF0000"/>
                </a:solidFill>
                <a:effectLst>
                  <a:outerShdw blurRad="38100" dist="38100" dir="2700000" algn="tl">
                    <a:srgbClr val="000000">
                      <a:alpha val="43137"/>
                    </a:srgbClr>
                  </a:outerShdw>
                </a:effectLst>
              </a:rPr>
              <a:t>not</a:t>
            </a:r>
            <a:r>
              <a:rPr lang="en-US" sz="4800" b="1" dirty="0" smtClean="0">
                <a:solidFill>
                  <a:srgbClr val="FF0000"/>
                </a:solidFill>
                <a:effectLst>
                  <a:outerShdw blurRad="38100" dist="38100" dir="2700000" algn="tl">
                    <a:srgbClr val="000000">
                      <a:alpha val="43137"/>
                    </a:srgbClr>
                  </a:outerShdw>
                </a:effectLst>
              </a:rPr>
              <a:t> write:</a:t>
            </a:r>
          </a:p>
          <a:p>
            <a:pPr marL="285750" indent="-285750">
              <a:buFont typeface="Arial" pitchFamily="34" charset="0"/>
              <a:buChar char="•"/>
            </a:pPr>
            <a:r>
              <a:rPr lang="en-US" sz="3600" i="1" dirty="0" smtClean="0">
                <a:solidFill>
                  <a:prstClr val="black"/>
                </a:solidFill>
              </a:rPr>
              <a:t>If we flip “heads”, then </a:t>
            </a:r>
            <a:r>
              <a:rPr lang="en-US" sz="5400" b="1" i="1" dirty="0" smtClean="0">
                <a:solidFill>
                  <a:prstClr val="black"/>
                </a:solidFill>
                <a:effectLst>
                  <a:outerShdw blurRad="38100" dist="38100" dir="2700000" algn="tl">
                    <a:srgbClr val="000000">
                      <a:alpha val="43137"/>
                    </a:srgbClr>
                  </a:outerShdw>
                </a:effectLst>
              </a:rPr>
              <a:t>ALL</a:t>
            </a:r>
            <a:r>
              <a:rPr lang="en-US" sz="3600" i="1" dirty="0" smtClean="0">
                <a:solidFill>
                  <a:prstClr val="black"/>
                </a:solidFill>
                <a:effectLst>
                  <a:outerShdw blurRad="38100" dist="38100" dir="2700000" algn="tl">
                    <a:srgbClr val="000000">
                      <a:alpha val="43137"/>
                    </a:srgbClr>
                  </a:outerShdw>
                </a:effectLst>
              </a:rPr>
              <a:t> </a:t>
            </a:r>
            <a:r>
              <a:rPr lang="en-US" sz="3600" i="1" dirty="0" smtClean="0">
                <a:solidFill>
                  <a:prstClr val="black"/>
                </a:solidFill>
              </a:rPr>
              <a:t>of the #1’s get treatment A </a:t>
            </a:r>
            <a:br>
              <a:rPr lang="en-US" sz="3600" i="1" dirty="0" smtClean="0">
                <a:solidFill>
                  <a:prstClr val="black"/>
                </a:solidFill>
              </a:rPr>
            </a:br>
            <a:r>
              <a:rPr lang="en-US" sz="2400" i="1" dirty="0" smtClean="0">
                <a:solidFill>
                  <a:prstClr val="black"/>
                </a:solidFill>
              </a:rPr>
              <a:t>(and ALL of the #2’s get treatment B)</a:t>
            </a:r>
            <a:r>
              <a:rPr lang="en-US" sz="3600" i="1" dirty="0" smtClean="0">
                <a:solidFill>
                  <a:prstClr val="black"/>
                </a:solidFill>
              </a:rPr>
              <a:t>…</a:t>
            </a:r>
            <a:br>
              <a:rPr lang="en-US" sz="3600" i="1" dirty="0" smtClean="0">
                <a:solidFill>
                  <a:prstClr val="black"/>
                </a:solidFill>
              </a:rPr>
            </a:br>
            <a:endParaRPr lang="en-US" sz="3600" i="1" dirty="0" smtClean="0">
              <a:solidFill>
                <a:prstClr val="black"/>
              </a:solidFill>
            </a:endParaRPr>
          </a:p>
          <a:p>
            <a:pPr marL="285750" indent="-285750">
              <a:buFont typeface="Arial" pitchFamily="34" charset="0"/>
              <a:buChar char="•"/>
            </a:pPr>
            <a:r>
              <a:rPr lang="en-US" sz="3600" dirty="0" smtClean="0">
                <a:solidFill>
                  <a:prstClr val="black"/>
                </a:solidFill>
              </a:rPr>
              <a:t>You should give each #1 (and #2) a </a:t>
            </a:r>
            <a:r>
              <a:rPr lang="en-US" sz="3600" b="1" dirty="0" smtClean="0">
                <a:solidFill>
                  <a:prstClr val="black"/>
                </a:solidFill>
                <a:effectLst>
                  <a:outerShdw blurRad="38100" dist="38100" dir="2700000" algn="tl">
                    <a:srgbClr val="000000">
                      <a:alpha val="43137"/>
                    </a:srgbClr>
                  </a:outerShdw>
                </a:effectLst>
              </a:rPr>
              <a:t>fair chance of going either way</a:t>
            </a:r>
            <a:r>
              <a:rPr lang="en-US" sz="3600" dirty="0" smtClean="0">
                <a:solidFill>
                  <a:prstClr val="black"/>
                </a:solidFill>
              </a:rPr>
              <a:t>.</a:t>
            </a:r>
            <a:endParaRPr lang="en-US" sz="3600" dirty="0">
              <a:solidFill>
                <a:prstClr val="black"/>
              </a:solidFill>
            </a:endParaRPr>
          </a:p>
        </p:txBody>
      </p:sp>
    </p:spTree>
    <p:extLst>
      <p:ext uri="{BB962C8B-B14F-4D97-AF65-F5344CB8AC3E}">
        <p14:creationId xmlns:p14="http://schemas.microsoft.com/office/powerpoint/2010/main" val="3939641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72"/>
                                        </p:tgtEl>
                                        <p:attrNameLst>
                                          <p:attrName>style.visibility</p:attrName>
                                        </p:attrNameLst>
                                      </p:cBhvr>
                                      <p:to>
                                        <p:strVal val="visible"/>
                                      </p:to>
                                    </p:set>
                                    <p:anim calcmode="lin" valueType="num">
                                      <p:cBhvr additive="base">
                                        <p:cTn id="16" dur="500" fill="hold"/>
                                        <p:tgtEl>
                                          <p:spTgt spid="72"/>
                                        </p:tgtEl>
                                        <p:attrNameLst>
                                          <p:attrName>ppt_x</p:attrName>
                                        </p:attrNameLst>
                                      </p:cBhvr>
                                      <p:tavLst>
                                        <p:tav tm="0">
                                          <p:val>
                                            <p:strVal val="#ppt_x"/>
                                          </p:val>
                                        </p:tav>
                                        <p:tav tm="100000">
                                          <p:val>
                                            <p:strVal val="#ppt_x"/>
                                          </p:val>
                                        </p:tav>
                                      </p:tavLst>
                                    </p:anim>
                                    <p:anim calcmode="lin" valueType="num">
                                      <p:cBhvr additive="base">
                                        <p:cTn id="17" dur="500" fill="hold"/>
                                        <p:tgtEl>
                                          <p:spTgt spid="72"/>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70"/>
                                        </p:tgtEl>
                                        <p:attrNameLst>
                                          <p:attrName>style.visibility</p:attrName>
                                        </p:attrNameLst>
                                      </p:cBhvr>
                                      <p:to>
                                        <p:strVal val="visible"/>
                                      </p:to>
                                    </p:set>
                                    <p:anim calcmode="lin" valueType="num">
                                      <p:cBhvr additive="base">
                                        <p:cTn id="20" dur="500" fill="hold"/>
                                        <p:tgtEl>
                                          <p:spTgt spid="70"/>
                                        </p:tgtEl>
                                        <p:attrNameLst>
                                          <p:attrName>ppt_x</p:attrName>
                                        </p:attrNameLst>
                                      </p:cBhvr>
                                      <p:tavLst>
                                        <p:tav tm="0">
                                          <p:val>
                                            <p:strVal val="#ppt_x"/>
                                          </p:val>
                                        </p:tav>
                                        <p:tav tm="100000">
                                          <p:val>
                                            <p:strVal val="#ppt_x"/>
                                          </p:val>
                                        </p:tav>
                                      </p:tavLst>
                                    </p:anim>
                                    <p:anim calcmode="lin" valueType="num">
                                      <p:cBhvr additive="base">
                                        <p:cTn id="21" dur="500" fill="hold"/>
                                        <p:tgtEl>
                                          <p:spTgt spid="70"/>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71"/>
                                        </p:tgtEl>
                                        <p:attrNameLst>
                                          <p:attrName>style.visibility</p:attrName>
                                        </p:attrNameLst>
                                      </p:cBhvr>
                                      <p:to>
                                        <p:strVal val="visible"/>
                                      </p:to>
                                    </p:set>
                                    <p:anim calcmode="lin" valueType="num">
                                      <p:cBhvr additive="base">
                                        <p:cTn id="24" dur="500" fill="hold"/>
                                        <p:tgtEl>
                                          <p:spTgt spid="71"/>
                                        </p:tgtEl>
                                        <p:attrNameLst>
                                          <p:attrName>ppt_x</p:attrName>
                                        </p:attrNameLst>
                                      </p:cBhvr>
                                      <p:tavLst>
                                        <p:tav tm="0">
                                          <p:val>
                                            <p:strVal val="#ppt_x"/>
                                          </p:val>
                                        </p:tav>
                                        <p:tav tm="100000">
                                          <p:val>
                                            <p:strVal val="#ppt_x"/>
                                          </p:val>
                                        </p:tav>
                                      </p:tavLst>
                                    </p:anim>
                                    <p:anim calcmode="lin" valueType="num">
                                      <p:cBhvr additive="base">
                                        <p:cTn id="25" dur="500" fill="hold"/>
                                        <p:tgtEl>
                                          <p:spTgt spid="71"/>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2">
                                            <p:txEl>
                                              <p:pRg st="1" end="1"/>
                                            </p:txEl>
                                          </p:spTgt>
                                        </p:tgtEl>
                                        <p:attrNameLst>
                                          <p:attrName>style.visibility</p:attrName>
                                        </p:attrNameLst>
                                      </p:cBhvr>
                                      <p:to>
                                        <p:strVal val="visible"/>
                                      </p:to>
                                    </p:set>
                                    <p:animEffect transition="in" filter="randombar(horizontal)">
                                      <p:cBhvr>
                                        <p:cTn id="30" dur="500"/>
                                        <p:tgtEl>
                                          <p:spTgt spid="2">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nodeType="clickEffect">
                                  <p:stCondLst>
                                    <p:cond delay="0"/>
                                  </p:stCondLst>
                                  <p:childTnLst>
                                    <p:set>
                                      <p:cBhvr>
                                        <p:cTn id="34" dur="1" fill="hold">
                                          <p:stCondLst>
                                            <p:cond delay="0"/>
                                          </p:stCondLst>
                                        </p:cTn>
                                        <p:tgtEl>
                                          <p:spTgt spid="2">
                                            <p:txEl>
                                              <p:pRg st="2" end="2"/>
                                            </p:txEl>
                                          </p:spTgt>
                                        </p:tgtEl>
                                        <p:attrNameLst>
                                          <p:attrName>style.visibility</p:attrName>
                                        </p:attrNameLst>
                                      </p:cBhvr>
                                      <p:to>
                                        <p:strVal val="visible"/>
                                      </p:to>
                                    </p:set>
                                    <p:animEffect transition="in" filter="randombar(horizontal)">
                                      <p:cBhvr>
                                        <p:cTn id="35" dur="500"/>
                                        <p:tgtEl>
                                          <p:spTgt spid="2">
                                            <p:txEl>
                                              <p:pRg st="2" end="2"/>
                                            </p:txEl>
                                          </p:spTgt>
                                        </p:tgtEl>
                                      </p:cBhvr>
                                    </p:animEffect>
                                  </p:childTnLst>
                                </p:cTn>
                              </p:par>
                              <p:par>
                                <p:cTn id="36" presetID="22" presetClass="entr" presetSubtype="4" fill="hold" nodeType="with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wipe(down)">
                                      <p:cBhvr>
                                        <p:cTn id="38" dur="500"/>
                                        <p:tgtEl>
                                          <p:spTgt spid="5"/>
                                        </p:tgtEl>
                                      </p:cBhvr>
                                    </p:animEffect>
                                  </p:childTnLst>
                                </p:cTn>
                              </p:par>
                              <p:par>
                                <p:cTn id="39" presetID="22" presetClass="entr" presetSubtype="4" fill="hold" nodeType="withEffect">
                                  <p:stCondLst>
                                    <p:cond delay="0"/>
                                  </p:stCondLst>
                                  <p:childTnLst>
                                    <p:set>
                                      <p:cBhvr>
                                        <p:cTn id="40" dur="1" fill="hold">
                                          <p:stCondLst>
                                            <p:cond delay="0"/>
                                          </p:stCondLst>
                                        </p:cTn>
                                        <p:tgtEl>
                                          <p:spTgt spid="77"/>
                                        </p:tgtEl>
                                        <p:attrNameLst>
                                          <p:attrName>style.visibility</p:attrName>
                                        </p:attrNameLst>
                                      </p:cBhvr>
                                      <p:to>
                                        <p:strVal val="visible"/>
                                      </p:to>
                                    </p:set>
                                    <p:animEffect transition="in" filter="wipe(down)">
                                      <p:cBhvr>
                                        <p:cTn id="41" dur="500"/>
                                        <p:tgtEl>
                                          <p:spTgt spid="77"/>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xit" presetSubtype="4" fill="hold" nodeType="clickEffect">
                                  <p:stCondLst>
                                    <p:cond delay="0"/>
                                  </p:stCondLst>
                                  <p:childTnLst>
                                    <p:animEffect transition="out" filter="wipe(down)">
                                      <p:cBhvr>
                                        <p:cTn id="45" dur="500"/>
                                        <p:tgtEl>
                                          <p:spTgt spid="5"/>
                                        </p:tgtEl>
                                      </p:cBhvr>
                                    </p:animEffect>
                                    <p:set>
                                      <p:cBhvr>
                                        <p:cTn id="46" dur="1" fill="hold">
                                          <p:stCondLst>
                                            <p:cond delay="499"/>
                                          </p:stCondLst>
                                        </p:cTn>
                                        <p:tgtEl>
                                          <p:spTgt spid="5"/>
                                        </p:tgtEl>
                                        <p:attrNameLst>
                                          <p:attrName>style.visibility</p:attrName>
                                        </p:attrNameLst>
                                      </p:cBhvr>
                                      <p:to>
                                        <p:strVal val="hidden"/>
                                      </p:to>
                                    </p:set>
                                  </p:childTnLst>
                                </p:cTn>
                              </p:par>
                              <p:par>
                                <p:cTn id="47" presetID="22" presetClass="exit" presetSubtype="4" fill="hold" nodeType="withEffect">
                                  <p:stCondLst>
                                    <p:cond delay="0"/>
                                  </p:stCondLst>
                                  <p:childTnLst>
                                    <p:animEffect transition="out" filter="wipe(down)">
                                      <p:cBhvr>
                                        <p:cTn id="48" dur="500"/>
                                        <p:tgtEl>
                                          <p:spTgt spid="77"/>
                                        </p:tgtEl>
                                      </p:cBhvr>
                                    </p:animEffect>
                                    <p:set>
                                      <p:cBhvr>
                                        <p:cTn id="49" dur="1" fill="hold">
                                          <p:stCondLst>
                                            <p:cond delay="499"/>
                                          </p:stCondLst>
                                        </p:cTn>
                                        <p:tgtEl>
                                          <p:spTgt spid="77"/>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14" presetClass="entr" presetSubtype="10" fill="hold" nodeType="clickEffect">
                                  <p:stCondLst>
                                    <p:cond delay="0"/>
                                  </p:stCondLst>
                                  <p:childTnLst>
                                    <p:set>
                                      <p:cBhvr>
                                        <p:cTn id="53" dur="1" fill="hold">
                                          <p:stCondLst>
                                            <p:cond delay="0"/>
                                          </p:stCondLst>
                                        </p:cTn>
                                        <p:tgtEl>
                                          <p:spTgt spid="2">
                                            <p:txEl>
                                              <p:pRg st="3" end="3"/>
                                            </p:txEl>
                                          </p:spTgt>
                                        </p:tgtEl>
                                        <p:attrNameLst>
                                          <p:attrName>style.visibility</p:attrName>
                                        </p:attrNameLst>
                                      </p:cBhvr>
                                      <p:to>
                                        <p:strVal val="visible"/>
                                      </p:to>
                                    </p:set>
                                    <p:animEffect transition="in" filter="randombar(horizontal)">
                                      <p:cBhvr>
                                        <p:cTn id="54" dur="500"/>
                                        <p:tgtEl>
                                          <p:spTgt spid="2">
                                            <p:txEl>
                                              <p:pRg st="3" end="3"/>
                                            </p:txEl>
                                          </p:spTgt>
                                        </p:tgtEl>
                                      </p:cBhvr>
                                    </p:animEffect>
                                  </p:childTnLst>
                                </p:cTn>
                              </p:par>
                              <p:par>
                                <p:cTn id="55" presetID="22" presetClass="entr" presetSubtype="4" fill="hold" nodeType="withEffect">
                                  <p:stCondLst>
                                    <p:cond delay="0"/>
                                  </p:stCondLst>
                                  <p:childTnLst>
                                    <p:set>
                                      <p:cBhvr>
                                        <p:cTn id="56" dur="1" fill="hold">
                                          <p:stCondLst>
                                            <p:cond delay="0"/>
                                          </p:stCondLst>
                                        </p:cTn>
                                        <p:tgtEl>
                                          <p:spTgt spid="81"/>
                                        </p:tgtEl>
                                        <p:attrNameLst>
                                          <p:attrName>style.visibility</p:attrName>
                                        </p:attrNameLst>
                                      </p:cBhvr>
                                      <p:to>
                                        <p:strVal val="visible"/>
                                      </p:to>
                                    </p:set>
                                    <p:animEffect transition="in" filter="wipe(down)">
                                      <p:cBhvr>
                                        <p:cTn id="57" dur="500"/>
                                        <p:tgtEl>
                                          <p:spTgt spid="81"/>
                                        </p:tgtEl>
                                      </p:cBhvr>
                                    </p:animEffect>
                                  </p:childTnLst>
                                </p:cTn>
                              </p:par>
                              <p:par>
                                <p:cTn id="58" presetID="22" presetClass="entr" presetSubtype="4" fill="hold" nodeType="withEffect">
                                  <p:stCondLst>
                                    <p:cond delay="0"/>
                                  </p:stCondLst>
                                  <p:childTnLst>
                                    <p:set>
                                      <p:cBhvr>
                                        <p:cTn id="59" dur="1" fill="hold">
                                          <p:stCondLst>
                                            <p:cond delay="0"/>
                                          </p:stCondLst>
                                        </p:cTn>
                                        <p:tgtEl>
                                          <p:spTgt spid="82"/>
                                        </p:tgtEl>
                                        <p:attrNameLst>
                                          <p:attrName>style.visibility</p:attrName>
                                        </p:attrNameLst>
                                      </p:cBhvr>
                                      <p:to>
                                        <p:strVal val="visible"/>
                                      </p:to>
                                    </p:set>
                                    <p:animEffect transition="in" filter="wipe(down)">
                                      <p:cBhvr>
                                        <p:cTn id="60" dur="500"/>
                                        <p:tgtEl>
                                          <p:spTgt spid="82"/>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xit" presetSubtype="4" fill="hold" nodeType="clickEffect">
                                  <p:stCondLst>
                                    <p:cond delay="0"/>
                                  </p:stCondLst>
                                  <p:childTnLst>
                                    <p:animEffect transition="out" filter="wipe(down)">
                                      <p:cBhvr>
                                        <p:cTn id="64" dur="500"/>
                                        <p:tgtEl>
                                          <p:spTgt spid="81"/>
                                        </p:tgtEl>
                                      </p:cBhvr>
                                    </p:animEffect>
                                    <p:set>
                                      <p:cBhvr>
                                        <p:cTn id="65" dur="1" fill="hold">
                                          <p:stCondLst>
                                            <p:cond delay="499"/>
                                          </p:stCondLst>
                                        </p:cTn>
                                        <p:tgtEl>
                                          <p:spTgt spid="81"/>
                                        </p:tgtEl>
                                        <p:attrNameLst>
                                          <p:attrName>style.visibility</p:attrName>
                                        </p:attrNameLst>
                                      </p:cBhvr>
                                      <p:to>
                                        <p:strVal val="hidden"/>
                                      </p:to>
                                    </p:set>
                                  </p:childTnLst>
                                </p:cTn>
                              </p:par>
                              <p:par>
                                <p:cTn id="66" presetID="22" presetClass="exit" presetSubtype="4" fill="hold" nodeType="withEffect">
                                  <p:stCondLst>
                                    <p:cond delay="0"/>
                                  </p:stCondLst>
                                  <p:childTnLst>
                                    <p:animEffect transition="out" filter="wipe(down)">
                                      <p:cBhvr>
                                        <p:cTn id="67" dur="500"/>
                                        <p:tgtEl>
                                          <p:spTgt spid="82"/>
                                        </p:tgtEl>
                                      </p:cBhvr>
                                    </p:animEffect>
                                    <p:set>
                                      <p:cBhvr>
                                        <p:cTn id="68" dur="1" fill="hold">
                                          <p:stCondLst>
                                            <p:cond delay="499"/>
                                          </p:stCondLst>
                                        </p:cTn>
                                        <p:tgtEl>
                                          <p:spTgt spid="82"/>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6" presetClass="entr" presetSubtype="21" fill="hold" grpId="0" nodeType="clickEffect">
                                  <p:stCondLst>
                                    <p:cond delay="0"/>
                                  </p:stCondLst>
                                  <p:childTnLst>
                                    <p:set>
                                      <p:cBhvr>
                                        <p:cTn id="72" dur="1" fill="hold">
                                          <p:stCondLst>
                                            <p:cond delay="0"/>
                                          </p:stCondLst>
                                        </p:cTn>
                                        <p:tgtEl>
                                          <p:spTgt spid="13"/>
                                        </p:tgtEl>
                                        <p:attrNameLst>
                                          <p:attrName>style.visibility</p:attrName>
                                        </p:attrNameLst>
                                      </p:cBhvr>
                                      <p:to>
                                        <p:strVal val="visible"/>
                                      </p:to>
                                    </p:set>
                                    <p:animEffect transition="in" filter="barn(inVertical)">
                                      <p:cBhvr>
                                        <p:cTn id="73" dur="500"/>
                                        <p:tgtEl>
                                          <p:spTgt spid="13"/>
                                        </p:tgtEl>
                                      </p:cBhvr>
                                    </p:animEffect>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86"/>
                                        </p:tgtEl>
                                        <p:attrNameLst>
                                          <p:attrName>style.visibility</p:attrName>
                                        </p:attrNameLst>
                                      </p:cBhvr>
                                      <p:to>
                                        <p:strVal val="visible"/>
                                      </p:to>
                                    </p:set>
                                    <p:anim calcmode="lin" valueType="num">
                                      <p:cBhvr additive="base">
                                        <p:cTn id="78" dur="500" fill="hold"/>
                                        <p:tgtEl>
                                          <p:spTgt spid="86"/>
                                        </p:tgtEl>
                                        <p:attrNameLst>
                                          <p:attrName>ppt_x</p:attrName>
                                        </p:attrNameLst>
                                      </p:cBhvr>
                                      <p:tavLst>
                                        <p:tav tm="0">
                                          <p:val>
                                            <p:strVal val="#ppt_x"/>
                                          </p:val>
                                        </p:tav>
                                        <p:tav tm="100000">
                                          <p:val>
                                            <p:strVal val="#ppt_x"/>
                                          </p:val>
                                        </p:tav>
                                      </p:tavLst>
                                    </p:anim>
                                    <p:anim calcmode="lin" valueType="num">
                                      <p:cBhvr additive="base">
                                        <p:cTn id="79" dur="500" fill="hold"/>
                                        <p:tgtEl>
                                          <p:spTgt spid="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0" grpId="0"/>
      <p:bldP spid="71" grpId="0"/>
      <p:bldP spid="72" grpId="0"/>
      <p:bldP spid="13" grpId="0"/>
      <p:bldP spid="86"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5">
                <a:lumMod val="50000"/>
              </a:schemeClr>
            </a:gs>
            <a:gs pos="100000">
              <a:schemeClr val="accent5">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911352"/>
          </a:xfrm>
        </p:spPr>
        <p:txBody>
          <a:bodyPr/>
          <a:lstStyle/>
          <a:p>
            <a:r>
              <a:rPr lang="en-US" dirty="0" smtClean="0"/>
              <a:t>Experimental Design</a:t>
            </a:r>
            <a:endParaRPr lang="en-US" dirty="0"/>
          </a:p>
        </p:txBody>
      </p:sp>
      <p:pic>
        <p:nvPicPr>
          <p:cNvPr id="1026" name="Picture 2" descr="http://www.premium4pets.net/contam.jpg"/>
          <p:cNvPicPr>
            <a:picLocks noChangeAspect="1" noChangeArrowheads="1"/>
          </p:cNvPicPr>
          <p:nvPr/>
        </p:nvPicPr>
        <p:blipFill rotWithShape="1">
          <a:blip r:embed="rId2">
            <a:extLst>
              <a:ext uri="{28A0092B-C50C-407E-A947-70E740481C1C}">
                <a14:useLocalDpi xmlns:a14="http://schemas.microsoft.com/office/drawing/2010/main" val="0"/>
              </a:ext>
            </a:extLst>
          </a:blip>
          <a:srcRect l="2679" t="3599" r="4603"/>
          <a:stretch/>
        </p:blipFill>
        <p:spPr bwMode="auto">
          <a:xfrm>
            <a:off x="6096001" y="3200400"/>
            <a:ext cx="2590800" cy="223571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dog-bitelaw.com/wp-content/uploads/2011/07/En-Dog-Foo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3581400"/>
            <a:ext cx="3374339" cy="2910368"/>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76200" y="762000"/>
            <a:ext cx="8229600" cy="5181600"/>
          </a:xfrm>
        </p:spPr>
        <p:txBody>
          <a:bodyPr/>
          <a:lstStyle/>
          <a:p>
            <a:pPr marL="119062" indent="0">
              <a:buNone/>
            </a:pPr>
            <a:r>
              <a:rPr lang="en-US" sz="2800" dirty="0" smtClean="0">
                <a:solidFill>
                  <a:schemeClr val="bg1"/>
                </a:solidFill>
                <a:effectLst>
                  <a:outerShdw blurRad="38100" dist="38100" dir="2700000" algn="tl">
                    <a:srgbClr val="000000">
                      <a:alpha val="43137"/>
                    </a:srgbClr>
                  </a:outerShdw>
                </a:effectLst>
              </a:rPr>
              <a:t>In 2007, deaths of a large number of pet dogs and cats were ultimately traced to contamination of some brands of pet food.  The manufacturer </a:t>
            </a:r>
            <a:r>
              <a:rPr lang="en-US" sz="2800" b="1" dirty="0" smtClean="0">
                <a:solidFill>
                  <a:schemeClr val="bg1"/>
                </a:solidFill>
                <a:effectLst>
                  <a:outerShdw blurRad="38100" dist="38100" dir="2700000" algn="tl">
                    <a:srgbClr val="000000">
                      <a:alpha val="43137"/>
                    </a:srgbClr>
                  </a:outerShdw>
                </a:effectLst>
              </a:rPr>
              <a:t>NOW</a:t>
            </a:r>
            <a:r>
              <a:rPr lang="en-US" sz="2800" dirty="0" smtClean="0">
                <a:solidFill>
                  <a:schemeClr val="bg1"/>
                </a:solidFill>
                <a:effectLst>
                  <a:outerShdw blurRad="38100" dist="38100" dir="2700000" algn="tl">
                    <a:srgbClr val="000000">
                      <a:alpha val="43137"/>
                    </a:srgbClr>
                  </a:outerShdw>
                </a:effectLst>
              </a:rPr>
              <a:t> claims that the food is safe, but before it can be released, an experiment to test whether the food is now safe for dogs  and cats to eat must be conducted.</a:t>
            </a:r>
          </a:p>
          <a:p>
            <a:pPr marL="119062" indent="0">
              <a:buNone/>
            </a:pPr>
            <a:endParaRPr lang="en-US" sz="2800" dirty="0">
              <a:solidFill>
                <a:schemeClr val="bg1"/>
              </a:solidFill>
              <a:effectLst>
                <a:outerShdw blurRad="38100" dist="38100" dir="2700000" algn="tl">
                  <a:srgbClr val="000000">
                    <a:alpha val="43137"/>
                  </a:srgbClr>
                </a:outerShdw>
              </a:effectLst>
            </a:endParaRPr>
          </a:p>
          <a:p>
            <a:pPr marL="119062" indent="0">
              <a:buNone/>
            </a:pPr>
            <a:r>
              <a:rPr lang="en-US" sz="2800" b="1" dirty="0" smtClean="0">
                <a:solidFill>
                  <a:schemeClr val="bg1"/>
                </a:solidFill>
                <a:effectLst>
                  <a:outerShdw blurRad="38100" dist="38100" dir="2700000" algn="tl">
                    <a:srgbClr val="000000">
                      <a:alpha val="43137"/>
                    </a:srgbClr>
                  </a:outerShdw>
                </a:effectLst>
              </a:rPr>
              <a:t>What would the treatments be?</a:t>
            </a:r>
          </a:p>
          <a:p>
            <a:pPr marL="119062" indent="0">
              <a:buNone/>
            </a:pPr>
            <a:endParaRPr lang="en-US" sz="2800" b="1" dirty="0" smtClean="0">
              <a:solidFill>
                <a:schemeClr val="bg1"/>
              </a:solidFill>
              <a:effectLst>
                <a:outerShdw blurRad="38100" dist="38100" dir="2700000" algn="tl">
                  <a:srgbClr val="000000">
                    <a:alpha val="43137"/>
                  </a:srgbClr>
                </a:outerShdw>
              </a:effectLst>
            </a:endParaRPr>
          </a:p>
          <a:p>
            <a:pPr marL="119062" indent="0">
              <a:buNone/>
            </a:pPr>
            <a:endParaRPr lang="en-US" sz="2800" b="1" dirty="0" smtClean="0">
              <a:solidFill>
                <a:schemeClr val="bg1"/>
              </a:solidFill>
              <a:effectLst>
                <a:outerShdw blurRad="38100" dist="38100" dir="2700000" algn="tl">
                  <a:srgbClr val="000000">
                    <a:alpha val="43137"/>
                  </a:srgbClr>
                </a:outerShdw>
              </a:effectLst>
            </a:endParaRPr>
          </a:p>
          <a:p>
            <a:pPr marL="119062" indent="0">
              <a:buNone/>
            </a:pPr>
            <a:r>
              <a:rPr lang="en-US" sz="2800" b="1" dirty="0" smtClean="0">
                <a:solidFill>
                  <a:schemeClr val="bg1"/>
                </a:solidFill>
                <a:effectLst>
                  <a:outerShdw blurRad="38100" dist="38100" dir="2700000" algn="tl">
                    <a:srgbClr val="000000">
                      <a:alpha val="43137"/>
                    </a:srgbClr>
                  </a:outerShdw>
                </a:effectLst>
              </a:rPr>
              <a:t>What would the response variable be?</a:t>
            </a:r>
          </a:p>
          <a:p>
            <a:pPr marL="119062" indent="0">
              <a:buNone/>
            </a:pPr>
            <a:endParaRPr lang="en-US" sz="2800" dirty="0">
              <a:solidFill>
                <a:schemeClr val="bg1"/>
              </a:solidFill>
              <a:effectLst>
                <a:outerShdw blurRad="38100" dist="38100" dir="2700000" algn="tl">
                  <a:srgbClr val="000000">
                    <a:alpha val="43137"/>
                  </a:srgbClr>
                </a:outerShdw>
              </a:effectLst>
            </a:endParaRPr>
          </a:p>
        </p:txBody>
      </p:sp>
      <p:sp>
        <p:nvSpPr>
          <p:cNvPr id="4" name="TextBox 3"/>
          <p:cNvSpPr txBox="1"/>
          <p:nvPr/>
        </p:nvSpPr>
        <p:spPr>
          <a:xfrm>
            <a:off x="990600" y="4262735"/>
            <a:ext cx="5029199" cy="830997"/>
          </a:xfrm>
          <a:prstGeom prst="rect">
            <a:avLst/>
          </a:prstGeom>
          <a:noFill/>
        </p:spPr>
        <p:txBody>
          <a:bodyPr wrap="square" rtlCol="0">
            <a:spAutoFit/>
          </a:bodyPr>
          <a:lstStyle/>
          <a:p>
            <a:pPr algn="r"/>
            <a:r>
              <a:rPr lang="en-US" sz="2400" b="1" dirty="0" smtClean="0">
                <a:solidFill>
                  <a:schemeClr val="accent1">
                    <a:lumMod val="40000"/>
                    <a:lumOff val="60000"/>
                  </a:schemeClr>
                </a:solidFill>
                <a:effectLst>
                  <a:outerShdw blurRad="38100" dist="38100" dir="2700000" algn="tl">
                    <a:srgbClr val="000000">
                      <a:alpha val="43137"/>
                    </a:srgbClr>
                  </a:outerShdw>
                </a:effectLst>
                <a:latin typeface="+mn-lt"/>
              </a:rPr>
              <a:t>New food from the company, and another that I am certain is safe</a:t>
            </a:r>
            <a:endParaRPr lang="en-US" sz="2400" b="1" dirty="0">
              <a:solidFill>
                <a:schemeClr val="accent1">
                  <a:lumMod val="40000"/>
                  <a:lumOff val="60000"/>
                </a:schemeClr>
              </a:solidFill>
              <a:effectLst>
                <a:outerShdw blurRad="38100" dist="38100" dir="2700000" algn="tl">
                  <a:srgbClr val="000000">
                    <a:alpha val="43137"/>
                  </a:srgbClr>
                </a:outerShdw>
              </a:effectLst>
              <a:latin typeface="+mn-lt"/>
            </a:endParaRPr>
          </a:p>
        </p:txBody>
      </p:sp>
      <p:sp>
        <p:nvSpPr>
          <p:cNvPr id="7" name="TextBox 6"/>
          <p:cNvSpPr txBox="1"/>
          <p:nvPr/>
        </p:nvSpPr>
        <p:spPr>
          <a:xfrm>
            <a:off x="838200" y="5562600"/>
            <a:ext cx="6181500" cy="461665"/>
          </a:xfrm>
          <a:prstGeom prst="rect">
            <a:avLst/>
          </a:prstGeom>
          <a:noFill/>
        </p:spPr>
        <p:txBody>
          <a:bodyPr wrap="none" rtlCol="0">
            <a:spAutoFit/>
          </a:bodyPr>
          <a:lstStyle/>
          <a:p>
            <a:pPr algn="r"/>
            <a:r>
              <a:rPr lang="en-US" sz="2400" b="1" dirty="0" smtClean="0">
                <a:solidFill>
                  <a:schemeClr val="accent1">
                    <a:lumMod val="40000"/>
                    <a:lumOff val="60000"/>
                  </a:schemeClr>
                </a:solidFill>
                <a:effectLst>
                  <a:outerShdw blurRad="38100" dist="38100" dir="2700000" algn="tl">
                    <a:srgbClr val="000000">
                      <a:alpha val="43137"/>
                    </a:srgbClr>
                  </a:outerShdw>
                </a:effectLst>
                <a:latin typeface="+mn-lt"/>
              </a:rPr>
              <a:t>Health of the pets, assessed by a veterinarian</a:t>
            </a:r>
            <a:endParaRPr lang="en-US" sz="2400" b="1" dirty="0">
              <a:solidFill>
                <a:schemeClr val="accent1">
                  <a:lumMod val="40000"/>
                  <a:lumOff val="60000"/>
                </a:schemeClr>
              </a:solidFill>
              <a:effectLst>
                <a:outerShdw blurRad="38100" dist="38100" dir="2700000" algn="tl">
                  <a:srgbClr val="000000">
                    <a:alpha val="43137"/>
                  </a:srgbClr>
                </a:outerShdw>
              </a:effectLst>
              <a:latin typeface="+mn-lt"/>
            </a:endParaRPr>
          </a:p>
        </p:txBody>
      </p:sp>
      <p:sp>
        <p:nvSpPr>
          <p:cNvPr id="8" name="TextBox 7"/>
          <p:cNvSpPr txBox="1"/>
          <p:nvPr/>
        </p:nvSpPr>
        <p:spPr>
          <a:xfrm>
            <a:off x="0" y="6596390"/>
            <a:ext cx="9067800" cy="276999"/>
          </a:xfrm>
          <a:prstGeom prst="rect">
            <a:avLst/>
          </a:prstGeom>
          <a:noFill/>
        </p:spPr>
        <p:txBody>
          <a:bodyPr wrap="square" rtlCol="0">
            <a:spAutoFit/>
          </a:bodyPr>
          <a:lstStyle/>
          <a:p>
            <a:r>
              <a:rPr lang="en-US" sz="1200" i="1" dirty="0" smtClean="0">
                <a:solidFill>
                  <a:schemeClr val="accent5">
                    <a:lumMod val="40000"/>
                    <a:lumOff val="60000"/>
                  </a:schemeClr>
                </a:solidFill>
                <a:effectLst>
                  <a:outerShdw blurRad="38100" dist="38100" dir="2700000" algn="tl">
                    <a:srgbClr val="000000">
                      <a:alpha val="43137"/>
                    </a:srgbClr>
                  </a:outerShdw>
                </a:effectLst>
                <a:latin typeface="Arial" pitchFamily="34" charset="0"/>
                <a:cs typeface="Arial" pitchFamily="34" charset="0"/>
              </a:rPr>
              <a:t>*It may disturb you (as it does us) to think of deliberately putting dogs at risk in this experiment, but in fact that is what is done. </a:t>
            </a:r>
            <a:r>
              <a:rPr lang="en-US" sz="1200" dirty="0" smtClean="0">
                <a:solidFill>
                  <a:schemeClr val="accent5">
                    <a:lumMod val="40000"/>
                    <a:lumOff val="60000"/>
                  </a:schemeClr>
                </a:solidFill>
                <a:effectLst>
                  <a:outerShdw blurRad="38100" dist="38100" dir="2700000" algn="tl">
                    <a:srgbClr val="000000">
                      <a:alpha val="43137"/>
                    </a:srgbClr>
                  </a:outerShdw>
                </a:effectLst>
                <a:latin typeface="Arial" pitchFamily="34" charset="0"/>
                <a:cs typeface="Arial" pitchFamily="34" charset="0"/>
                <a:sym typeface="Wingdings" pitchFamily="2" charset="2"/>
              </a:rPr>
              <a:t></a:t>
            </a:r>
            <a:endParaRPr lang="en-US" sz="1200" dirty="0">
              <a:solidFill>
                <a:schemeClr val="accent5">
                  <a:lumMod val="40000"/>
                  <a:lumOff val="60000"/>
                </a:schemeClr>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2160057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nodeType="clickEffect">
                                  <p:stCondLst>
                                    <p:cond delay="0"/>
                                  </p:stCondLst>
                                  <p:childTnLst>
                                    <p:animEffect transition="out" filter="randombar(horizontal)">
                                      <p:cBhvr>
                                        <p:cTn id="6" dur="500"/>
                                        <p:tgtEl>
                                          <p:spTgt spid="1028"/>
                                        </p:tgtEl>
                                      </p:cBhvr>
                                    </p:animEffect>
                                    <p:set>
                                      <p:cBhvr>
                                        <p:cTn id="7" dur="1" fill="hold">
                                          <p:stCondLst>
                                            <p:cond delay="499"/>
                                          </p:stCondLst>
                                        </p:cTn>
                                        <p:tgtEl>
                                          <p:spTgt spid="102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5" dur="500"/>
                                        <p:tgtEl>
                                          <p:spTgt spid="3">
                                            <p:txEl>
                                              <p:pRg st="5" end="5"/>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1026"/>
                                        </p:tgtEl>
                                        <p:attrNameLst>
                                          <p:attrName>style.visibility</p:attrName>
                                        </p:attrNameLst>
                                      </p:cBhvr>
                                      <p:to>
                                        <p:strVal val="visible"/>
                                      </p:to>
                                    </p:set>
                                    <p:animEffect transition="in" filter="randombar(horizontal)">
                                      <p:cBhvr>
                                        <p:cTn id="18" dur="500"/>
                                        <p:tgtEl>
                                          <p:spTgt spid="1026"/>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down)">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ipe(down)">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5">
                <a:lumMod val="50000"/>
              </a:schemeClr>
            </a:gs>
            <a:gs pos="100000">
              <a:schemeClr val="accent5">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911352"/>
          </a:xfrm>
        </p:spPr>
        <p:txBody>
          <a:bodyPr/>
          <a:lstStyle/>
          <a:p>
            <a:r>
              <a:rPr lang="en-US" dirty="0" smtClean="0"/>
              <a:t>Experimental Design</a:t>
            </a:r>
            <a:endParaRPr lang="en-US" dirty="0"/>
          </a:p>
        </p:txBody>
      </p:sp>
      <p:sp>
        <p:nvSpPr>
          <p:cNvPr id="3" name="Content Placeholder 2"/>
          <p:cNvSpPr>
            <a:spLocks noGrp="1"/>
          </p:cNvSpPr>
          <p:nvPr>
            <p:ph idx="1"/>
          </p:nvPr>
        </p:nvSpPr>
        <p:spPr>
          <a:xfrm>
            <a:off x="76200" y="914400"/>
            <a:ext cx="8610600" cy="5181600"/>
          </a:xfrm>
        </p:spPr>
        <p:txBody>
          <a:bodyPr/>
          <a:lstStyle/>
          <a:p>
            <a:r>
              <a:rPr lang="en-US" sz="2800" dirty="0" smtClean="0">
                <a:solidFill>
                  <a:schemeClr val="bg1"/>
                </a:solidFill>
                <a:effectLst>
                  <a:outerShdw blurRad="38100" dist="38100" dir="2700000" algn="tl">
                    <a:srgbClr val="000000">
                      <a:alpha val="43137"/>
                    </a:srgbClr>
                  </a:outerShdw>
                </a:effectLst>
              </a:rPr>
              <a:t>A group of </a:t>
            </a:r>
            <a:r>
              <a:rPr lang="en-US" sz="2800" b="1" dirty="0" smtClean="0">
                <a:solidFill>
                  <a:schemeClr val="accent5">
                    <a:lumMod val="60000"/>
                    <a:lumOff val="40000"/>
                  </a:schemeClr>
                </a:solidFill>
                <a:effectLst>
                  <a:outerShdw blurRad="38100" dist="38100" dir="2700000" algn="tl">
                    <a:srgbClr val="000000">
                      <a:alpha val="43137"/>
                    </a:srgbClr>
                  </a:outerShdw>
                </a:effectLst>
              </a:rPr>
              <a:t>32 dog owners </a:t>
            </a:r>
            <a:r>
              <a:rPr lang="en-US" sz="2800" dirty="0" smtClean="0">
                <a:solidFill>
                  <a:schemeClr val="bg1"/>
                </a:solidFill>
                <a:effectLst>
                  <a:outerShdw blurRad="38100" dist="38100" dir="2700000" algn="tl">
                    <a:srgbClr val="000000">
                      <a:alpha val="43137"/>
                    </a:srgbClr>
                  </a:outerShdw>
                </a:effectLst>
              </a:rPr>
              <a:t>have  volunteered their pets for this experimental study.  Explain how you would carry out a </a:t>
            </a:r>
            <a:r>
              <a:rPr lang="en-US" sz="2800" b="1" dirty="0" smtClean="0">
                <a:solidFill>
                  <a:schemeClr val="accent5">
                    <a:lumMod val="60000"/>
                    <a:lumOff val="40000"/>
                  </a:schemeClr>
                </a:solidFill>
                <a:effectLst>
                  <a:outerShdw blurRad="38100" dist="38100" dir="2700000" algn="tl">
                    <a:srgbClr val="000000">
                      <a:alpha val="43137"/>
                    </a:srgbClr>
                  </a:outerShdw>
                </a:effectLst>
              </a:rPr>
              <a:t>completely* randomized experiment </a:t>
            </a:r>
            <a:r>
              <a:rPr lang="en-US" sz="2800" dirty="0" smtClean="0">
                <a:solidFill>
                  <a:schemeClr val="bg1"/>
                </a:solidFill>
                <a:effectLst>
                  <a:outerShdw blurRad="38100" dist="38100" dir="2700000" algn="tl">
                    <a:srgbClr val="000000">
                      <a:alpha val="43137"/>
                    </a:srgbClr>
                  </a:outerShdw>
                </a:effectLst>
              </a:rPr>
              <a:t>to see if the new food is safe for dogs to eat.  The dogs will eat the assigned food for a period of 6 weeks.</a:t>
            </a:r>
            <a:endParaRPr lang="en-US" sz="2800" dirty="0">
              <a:solidFill>
                <a:schemeClr val="bg1"/>
              </a:solidFill>
              <a:effectLst>
                <a:outerShdw blurRad="38100" dist="38100" dir="2700000" algn="tl">
                  <a:srgbClr val="000000">
                    <a:alpha val="43137"/>
                  </a:srgbClr>
                </a:outerShdw>
              </a:effectLst>
            </a:endParaRPr>
          </a:p>
        </p:txBody>
      </p:sp>
      <p:sp>
        <p:nvSpPr>
          <p:cNvPr id="5" name="TextBox 4"/>
          <p:cNvSpPr txBox="1"/>
          <p:nvPr/>
        </p:nvSpPr>
        <p:spPr>
          <a:xfrm>
            <a:off x="228600" y="6477000"/>
            <a:ext cx="8229600" cy="307777"/>
          </a:xfrm>
          <a:prstGeom prst="rect">
            <a:avLst/>
          </a:prstGeom>
          <a:noFill/>
        </p:spPr>
        <p:txBody>
          <a:bodyPr wrap="square" rtlCol="0">
            <a:spAutoFit/>
          </a:bodyPr>
          <a:lstStyle/>
          <a:p>
            <a:pPr algn="r"/>
            <a:r>
              <a:rPr lang="en-US" sz="1400" b="1" i="1" dirty="0" smtClean="0">
                <a:solidFill>
                  <a:schemeClr val="accent5">
                    <a:lumMod val="20000"/>
                    <a:lumOff val="80000"/>
                  </a:schemeClr>
                </a:solidFill>
                <a:effectLst>
                  <a:outerShdw blurRad="38100" dist="38100" dir="2700000" algn="tl">
                    <a:srgbClr val="000000">
                      <a:alpha val="43137"/>
                    </a:srgbClr>
                  </a:outerShdw>
                </a:effectLst>
                <a:latin typeface="Eurostile LT" pitchFamily="2" charset="0"/>
              </a:rPr>
              <a:t>*completely randomized experiment means NO BLOCKING ALLOWED!!!  </a:t>
            </a:r>
            <a:endParaRPr lang="en-US" sz="1400" i="1" dirty="0">
              <a:solidFill>
                <a:schemeClr val="accent5">
                  <a:lumMod val="20000"/>
                  <a:lumOff val="80000"/>
                </a:schemeClr>
              </a:solidFill>
              <a:effectLst>
                <a:outerShdw blurRad="38100" dist="38100" dir="2700000" algn="tl">
                  <a:srgbClr val="000000">
                    <a:alpha val="43137"/>
                  </a:srgbClr>
                </a:outerShdw>
              </a:effectLst>
              <a:latin typeface="Eurostile LT" pitchFamily="2" charset="0"/>
            </a:endParaRPr>
          </a:p>
        </p:txBody>
      </p:sp>
    </p:spTree>
    <p:extLst>
      <p:ext uri="{BB962C8B-B14F-4D97-AF65-F5344CB8AC3E}">
        <p14:creationId xmlns:p14="http://schemas.microsoft.com/office/powerpoint/2010/main" val="2194580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tx1"/>
            </a:gs>
            <a:gs pos="100000">
              <a:schemeClr val="accent5">
                <a:lumMod val="50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5" name="TextBox 4"/>
          <p:cNvSpPr txBox="1"/>
          <p:nvPr/>
        </p:nvSpPr>
        <p:spPr>
          <a:xfrm>
            <a:off x="228600" y="6477000"/>
            <a:ext cx="8229600" cy="307777"/>
          </a:xfrm>
          <a:prstGeom prst="rect">
            <a:avLst/>
          </a:prstGeom>
          <a:noFill/>
        </p:spPr>
        <p:txBody>
          <a:bodyPr wrap="square" rtlCol="0">
            <a:spAutoFit/>
          </a:bodyPr>
          <a:lstStyle/>
          <a:p>
            <a:pPr algn="r"/>
            <a:r>
              <a:rPr lang="en-US" sz="1400" b="1" i="1" dirty="0" smtClean="0">
                <a:solidFill>
                  <a:schemeClr val="accent5">
                    <a:lumMod val="20000"/>
                    <a:lumOff val="80000"/>
                  </a:schemeClr>
                </a:solidFill>
                <a:effectLst>
                  <a:outerShdw blurRad="38100" dist="38100" dir="2700000" algn="tl">
                    <a:srgbClr val="000000">
                      <a:alpha val="43137"/>
                    </a:srgbClr>
                  </a:outerShdw>
                </a:effectLst>
                <a:latin typeface="Eurostile LT" pitchFamily="2" charset="0"/>
              </a:rPr>
              <a:t>*completely randomized experiment means NO BLOCKING ALLOWED!!!  </a:t>
            </a:r>
            <a:endParaRPr lang="en-US" sz="1400" i="1" dirty="0">
              <a:solidFill>
                <a:schemeClr val="accent5">
                  <a:lumMod val="20000"/>
                  <a:lumOff val="80000"/>
                </a:schemeClr>
              </a:solidFill>
              <a:effectLst>
                <a:outerShdw blurRad="38100" dist="38100" dir="2700000" algn="tl">
                  <a:srgbClr val="000000">
                    <a:alpha val="43137"/>
                  </a:srgbClr>
                </a:outerShdw>
              </a:effectLst>
              <a:latin typeface="Eurostile LT" pitchFamily="2" charset="0"/>
            </a:endParaRPr>
          </a:p>
        </p:txBody>
      </p:sp>
      <p:sp>
        <p:nvSpPr>
          <p:cNvPr id="6" name="Content Placeholder 3"/>
          <p:cNvSpPr>
            <a:spLocks noGrp="1"/>
          </p:cNvSpPr>
          <p:nvPr>
            <p:ph idx="1"/>
          </p:nvPr>
        </p:nvSpPr>
        <p:spPr>
          <a:xfrm>
            <a:off x="0" y="2507956"/>
            <a:ext cx="1883734" cy="1454444"/>
          </a:xfrm>
        </p:spPr>
        <p:txBody>
          <a:bodyPr/>
          <a:lstStyle/>
          <a:p>
            <a:pPr marL="119062" indent="0" algn="ctr">
              <a:buNone/>
            </a:pPr>
            <a:r>
              <a:rPr lang="en-US" sz="2400" dirty="0" smtClean="0">
                <a:solidFill>
                  <a:schemeClr val="bg1"/>
                </a:solidFill>
                <a:latin typeface="Comic Sans MS" pitchFamily="66" charset="0"/>
              </a:rPr>
              <a:t>Group of 32 dog volunteers</a:t>
            </a:r>
            <a:endParaRPr lang="en-US" sz="2400" dirty="0">
              <a:solidFill>
                <a:schemeClr val="bg1"/>
              </a:solidFill>
              <a:latin typeface="Comic Sans MS" pitchFamily="66" charset="0"/>
            </a:endParaRPr>
          </a:p>
        </p:txBody>
      </p:sp>
      <p:sp>
        <p:nvSpPr>
          <p:cNvPr id="8" name="Content Placeholder 3"/>
          <p:cNvSpPr txBox="1">
            <a:spLocks/>
          </p:cNvSpPr>
          <p:nvPr/>
        </p:nvSpPr>
        <p:spPr bwMode="auto">
          <a:xfrm>
            <a:off x="2319709" y="1025598"/>
            <a:ext cx="174019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lgn="ctr">
              <a:buFont typeface="Wingdings 2" pitchFamily="18" charset="2"/>
              <a:buNone/>
            </a:pPr>
            <a:r>
              <a:rPr lang="en-US" sz="2400" b="1" dirty="0" smtClean="0">
                <a:solidFill>
                  <a:schemeClr val="accent5">
                    <a:lumMod val="20000"/>
                    <a:lumOff val="80000"/>
                  </a:schemeClr>
                </a:solidFill>
                <a:effectLst>
                  <a:outerShdw blurRad="38100" dist="38100" dir="2700000" algn="tl">
                    <a:srgbClr val="000000">
                      <a:alpha val="43137"/>
                    </a:srgbClr>
                  </a:outerShdw>
                </a:effectLst>
                <a:latin typeface="Comic Sans MS" pitchFamily="66" charset="0"/>
              </a:rPr>
              <a:t>Group 1: </a:t>
            </a:r>
          </a:p>
          <a:p>
            <a:pPr marL="119062" indent="0" algn="ctr">
              <a:buFont typeface="Wingdings 2" pitchFamily="18" charset="2"/>
              <a:buNone/>
            </a:pPr>
            <a:r>
              <a:rPr lang="en-US" sz="2400" dirty="0" smtClean="0">
                <a:solidFill>
                  <a:schemeClr val="bg1"/>
                </a:solidFill>
                <a:latin typeface="Comic Sans MS" pitchFamily="66" charset="0"/>
              </a:rPr>
              <a:t>16 dogs</a:t>
            </a:r>
            <a:endParaRPr lang="en-US" sz="2400" dirty="0">
              <a:solidFill>
                <a:schemeClr val="bg1"/>
              </a:solidFill>
              <a:latin typeface="Comic Sans MS" pitchFamily="66" charset="0"/>
            </a:endParaRPr>
          </a:p>
        </p:txBody>
      </p:sp>
      <p:sp>
        <p:nvSpPr>
          <p:cNvPr id="9" name="Content Placeholder 3"/>
          <p:cNvSpPr txBox="1">
            <a:spLocks/>
          </p:cNvSpPr>
          <p:nvPr/>
        </p:nvSpPr>
        <p:spPr bwMode="auto">
          <a:xfrm>
            <a:off x="4876800" y="922817"/>
            <a:ext cx="1981200" cy="1302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Font typeface="Wingdings 2" pitchFamily="18" charset="2"/>
              <a:buNone/>
            </a:pPr>
            <a:r>
              <a:rPr lang="en-US" sz="2000" b="1" dirty="0" smtClean="0">
                <a:solidFill>
                  <a:schemeClr val="accent5">
                    <a:lumMod val="20000"/>
                    <a:lumOff val="80000"/>
                  </a:schemeClr>
                </a:solidFill>
                <a:effectLst>
                  <a:outerShdw blurRad="38100" dist="38100" dir="2700000" algn="tl">
                    <a:srgbClr val="000000">
                      <a:alpha val="43137"/>
                    </a:srgbClr>
                  </a:outerShdw>
                </a:effectLst>
                <a:latin typeface="Comic Sans MS" pitchFamily="66" charset="0"/>
              </a:rPr>
              <a:t>Treatment 1: </a:t>
            </a:r>
          </a:p>
          <a:p>
            <a:pPr marL="119062" indent="0">
              <a:buFont typeface="Wingdings 2" pitchFamily="18" charset="2"/>
              <a:buNone/>
            </a:pPr>
            <a:r>
              <a:rPr lang="en-US" sz="2000" dirty="0" smtClean="0">
                <a:solidFill>
                  <a:schemeClr val="bg1"/>
                </a:solidFill>
                <a:latin typeface="Comic Sans MS" pitchFamily="66" charset="0"/>
              </a:rPr>
              <a:t>Dogs eat new food for 6 weeks</a:t>
            </a:r>
            <a:endParaRPr lang="en-US" sz="2000" dirty="0">
              <a:solidFill>
                <a:schemeClr val="bg1"/>
              </a:solidFill>
              <a:latin typeface="Comic Sans MS" pitchFamily="66" charset="0"/>
            </a:endParaRPr>
          </a:p>
        </p:txBody>
      </p:sp>
      <p:cxnSp>
        <p:nvCxnSpPr>
          <p:cNvPr id="10" name="Straight Arrow Connector 9"/>
          <p:cNvCxnSpPr/>
          <p:nvPr/>
        </p:nvCxnSpPr>
        <p:spPr>
          <a:xfrm flipV="1">
            <a:off x="1400839" y="1447800"/>
            <a:ext cx="1037561" cy="1060157"/>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464634" y="3810000"/>
            <a:ext cx="1074733" cy="99060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988095" y="1524000"/>
            <a:ext cx="990600" cy="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038600" y="4876355"/>
            <a:ext cx="1013637" cy="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4" name="Content Placeholder 3"/>
          <p:cNvSpPr txBox="1">
            <a:spLocks/>
          </p:cNvSpPr>
          <p:nvPr/>
        </p:nvSpPr>
        <p:spPr bwMode="auto">
          <a:xfrm>
            <a:off x="2271822" y="4395677"/>
            <a:ext cx="194402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lgn="ctr">
              <a:buFont typeface="Wingdings 2" pitchFamily="18" charset="2"/>
              <a:buNone/>
            </a:pPr>
            <a:r>
              <a:rPr lang="en-US" sz="2400" b="1" dirty="0" smtClean="0">
                <a:solidFill>
                  <a:schemeClr val="accent5">
                    <a:lumMod val="20000"/>
                    <a:lumOff val="80000"/>
                  </a:schemeClr>
                </a:solidFill>
                <a:effectLst>
                  <a:outerShdw blurRad="38100" dist="38100" dir="2700000" algn="tl">
                    <a:srgbClr val="000000">
                      <a:alpha val="43137"/>
                    </a:srgbClr>
                  </a:outerShdw>
                </a:effectLst>
                <a:latin typeface="Comic Sans MS" pitchFamily="66" charset="0"/>
              </a:rPr>
              <a:t>Group 2: </a:t>
            </a:r>
          </a:p>
          <a:p>
            <a:pPr marL="119062" indent="0" algn="ctr">
              <a:buFont typeface="Wingdings 2" pitchFamily="18" charset="2"/>
              <a:buNone/>
            </a:pPr>
            <a:r>
              <a:rPr lang="en-US" sz="2400" dirty="0" smtClean="0">
                <a:solidFill>
                  <a:schemeClr val="bg1"/>
                </a:solidFill>
                <a:latin typeface="Comic Sans MS" pitchFamily="66" charset="0"/>
              </a:rPr>
              <a:t>16 dogs</a:t>
            </a:r>
            <a:endParaRPr lang="en-US" sz="2400" dirty="0">
              <a:solidFill>
                <a:schemeClr val="bg1"/>
              </a:solidFill>
              <a:latin typeface="Comic Sans MS" pitchFamily="66" charset="0"/>
            </a:endParaRPr>
          </a:p>
        </p:txBody>
      </p:sp>
      <p:sp>
        <p:nvSpPr>
          <p:cNvPr id="17" name="Content Placeholder 3"/>
          <p:cNvSpPr txBox="1">
            <a:spLocks/>
          </p:cNvSpPr>
          <p:nvPr/>
        </p:nvSpPr>
        <p:spPr bwMode="auto">
          <a:xfrm>
            <a:off x="4953000" y="4343400"/>
            <a:ext cx="2126512" cy="1302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Font typeface="Wingdings 2" pitchFamily="18" charset="2"/>
              <a:buNone/>
            </a:pPr>
            <a:r>
              <a:rPr lang="en-US" sz="2000" b="1" dirty="0" smtClean="0">
                <a:solidFill>
                  <a:schemeClr val="accent5">
                    <a:lumMod val="20000"/>
                    <a:lumOff val="80000"/>
                  </a:schemeClr>
                </a:solidFill>
                <a:effectLst>
                  <a:outerShdw blurRad="38100" dist="38100" dir="2700000" algn="tl">
                    <a:srgbClr val="000000">
                      <a:alpha val="43137"/>
                    </a:srgbClr>
                  </a:outerShdw>
                </a:effectLst>
                <a:latin typeface="Comic Sans MS" pitchFamily="66" charset="0"/>
              </a:rPr>
              <a:t>Treatment 2: </a:t>
            </a:r>
          </a:p>
          <a:p>
            <a:pPr marL="119062" indent="0">
              <a:buFont typeface="Wingdings 2" pitchFamily="18" charset="2"/>
              <a:buNone/>
            </a:pPr>
            <a:r>
              <a:rPr lang="en-US" sz="2000" dirty="0" smtClean="0">
                <a:solidFill>
                  <a:schemeClr val="bg1"/>
                </a:solidFill>
                <a:latin typeface="Comic Sans MS" pitchFamily="66" charset="0"/>
              </a:rPr>
              <a:t>Dogs eat “safe” food for 6 weeks</a:t>
            </a:r>
            <a:endParaRPr lang="en-US" sz="2000" dirty="0">
              <a:solidFill>
                <a:schemeClr val="bg1"/>
              </a:solidFill>
              <a:latin typeface="Comic Sans MS" pitchFamily="66" charset="0"/>
            </a:endParaRPr>
          </a:p>
        </p:txBody>
      </p:sp>
      <p:cxnSp>
        <p:nvCxnSpPr>
          <p:cNvPr id="18" name="Straight Arrow Connector 17"/>
          <p:cNvCxnSpPr/>
          <p:nvPr/>
        </p:nvCxnSpPr>
        <p:spPr>
          <a:xfrm>
            <a:off x="6629400" y="1609059"/>
            <a:ext cx="838200" cy="814277"/>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6660412" y="3615065"/>
            <a:ext cx="838200" cy="762000"/>
          </a:xfrm>
          <a:prstGeom prst="straightConnector1">
            <a:avLst/>
          </a:prstGeom>
          <a:ln w="1016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20" name="Content Placeholder 3"/>
          <p:cNvSpPr txBox="1">
            <a:spLocks/>
          </p:cNvSpPr>
          <p:nvPr/>
        </p:nvSpPr>
        <p:spPr bwMode="auto">
          <a:xfrm>
            <a:off x="6024230" y="2423336"/>
            <a:ext cx="2819400" cy="1302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buFont typeface="Wingdings 2" pitchFamily="18" charset="2"/>
              <a:buNone/>
            </a:pPr>
            <a:r>
              <a:rPr lang="en-US" sz="2000" b="1" dirty="0" smtClean="0">
                <a:solidFill>
                  <a:schemeClr val="accent5">
                    <a:lumMod val="20000"/>
                    <a:lumOff val="80000"/>
                  </a:schemeClr>
                </a:solidFill>
                <a:latin typeface="Comic Sans MS" pitchFamily="66" charset="0"/>
              </a:rPr>
              <a:t>Compare</a:t>
            </a:r>
            <a:r>
              <a:rPr lang="en-US" sz="2000" dirty="0" smtClean="0">
                <a:solidFill>
                  <a:schemeClr val="accent5">
                    <a:lumMod val="20000"/>
                    <a:lumOff val="80000"/>
                  </a:schemeClr>
                </a:solidFill>
                <a:latin typeface="Comic Sans MS" pitchFamily="66" charset="0"/>
              </a:rPr>
              <a:t> </a:t>
            </a:r>
            <a:r>
              <a:rPr lang="en-US" sz="2000" dirty="0" smtClean="0">
                <a:solidFill>
                  <a:schemeClr val="bg1"/>
                </a:solidFill>
                <a:latin typeface="Comic Sans MS" pitchFamily="66" charset="0"/>
              </a:rPr>
              <a:t>health of dogs, to be evaluated by veterinarian</a:t>
            </a:r>
            <a:endParaRPr lang="en-US" sz="2000" dirty="0">
              <a:solidFill>
                <a:schemeClr val="bg1"/>
              </a:solidFill>
              <a:latin typeface="Comic Sans MS" pitchFamily="66" charset="0"/>
            </a:endParaRPr>
          </a:p>
        </p:txBody>
      </p:sp>
      <p:sp>
        <p:nvSpPr>
          <p:cNvPr id="21" name="TextBox 20"/>
          <p:cNvSpPr txBox="1"/>
          <p:nvPr/>
        </p:nvSpPr>
        <p:spPr>
          <a:xfrm>
            <a:off x="1819939" y="1656113"/>
            <a:ext cx="719428" cy="2766142"/>
          </a:xfrm>
          <a:prstGeom prst="rect">
            <a:avLst/>
          </a:prstGeom>
          <a:noFill/>
        </p:spPr>
        <p:txBody>
          <a:bodyPr vert="wordArtVert" wrap="none" rtlCol="0">
            <a:spAutoFit/>
          </a:bodyPr>
          <a:lstStyle/>
          <a:p>
            <a:pPr algn="ctr"/>
            <a:r>
              <a:rPr lang="en-US" sz="1600" b="1" dirty="0" smtClean="0">
                <a:solidFill>
                  <a:schemeClr val="accent5">
                    <a:lumMod val="20000"/>
                    <a:lumOff val="80000"/>
                  </a:schemeClr>
                </a:solidFill>
                <a:effectLst>
                  <a:outerShdw blurRad="38100" dist="38100" dir="2700000" algn="tl">
                    <a:srgbClr val="000000">
                      <a:alpha val="43137"/>
                    </a:srgbClr>
                  </a:outerShdw>
                </a:effectLst>
              </a:rPr>
              <a:t>RANDOM </a:t>
            </a:r>
            <a:br>
              <a:rPr lang="en-US" sz="1600" b="1" dirty="0" smtClean="0">
                <a:solidFill>
                  <a:schemeClr val="accent5">
                    <a:lumMod val="20000"/>
                    <a:lumOff val="80000"/>
                  </a:schemeClr>
                </a:solidFill>
                <a:effectLst>
                  <a:outerShdw blurRad="38100" dist="38100" dir="2700000" algn="tl">
                    <a:srgbClr val="000000">
                      <a:alpha val="43137"/>
                    </a:srgbClr>
                  </a:outerShdw>
                </a:effectLst>
              </a:rPr>
            </a:br>
            <a:r>
              <a:rPr lang="en-US" sz="1600" b="1" dirty="0" smtClean="0">
                <a:solidFill>
                  <a:schemeClr val="accent5">
                    <a:lumMod val="20000"/>
                    <a:lumOff val="80000"/>
                  </a:schemeClr>
                </a:solidFill>
                <a:effectLst>
                  <a:outerShdw blurRad="38100" dist="38100" dir="2700000" algn="tl">
                    <a:srgbClr val="000000">
                      <a:alpha val="43137"/>
                    </a:srgbClr>
                  </a:outerShdw>
                </a:effectLst>
              </a:rPr>
              <a:t>ASSIGNMENT</a:t>
            </a:r>
            <a:endParaRPr lang="en-US" sz="1600" b="1" dirty="0">
              <a:solidFill>
                <a:schemeClr val="accent5">
                  <a:lumMod val="20000"/>
                  <a:lumOff val="80000"/>
                </a:schemeClr>
              </a:solidFill>
              <a:effectLst>
                <a:outerShdw blurRad="38100" dist="38100" dir="2700000" algn="tl">
                  <a:srgbClr val="000000">
                    <a:alpha val="43137"/>
                  </a:srgbClr>
                </a:outerShdw>
              </a:effectLst>
            </a:endParaRPr>
          </a:p>
        </p:txBody>
      </p:sp>
      <p:sp>
        <p:nvSpPr>
          <p:cNvPr id="22" name="Title 1"/>
          <p:cNvSpPr>
            <a:spLocks noGrp="1"/>
          </p:cNvSpPr>
          <p:nvPr>
            <p:ph type="title"/>
          </p:nvPr>
        </p:nvSpPr>
        <p:spPr>
          <a:xfrm>
            <a:off x="0" y="0"/>
            <a:ext cx="8229600" cy="685800"/>
          </a:xfrm>
        </p:spPr>
        <p:txBody>
          <a:bodyPr>
            <a:normAutofit/>
          </a:bodyPr>
          <a:lstStyle/>
          <a:p>
            <a:r>
              <a:rPr lang="en-US" sz="3200" b="0" dirty="0" smtClean="0">
                <a:solidFill>
                  <a:schemeClr val="bg1"/>
                </a:solidFill>
                <a:effectLst>
                  <a:outerShdw blurRad="38100" dist="38100" dir="2700000" algn="tl">
                    <a:srgbClr val="000000">
                      <a:alpha val="43137"/>
                    </a:srgbClr>
                  </a:outerShdw>
                </a:effectLst>
                <a:latin typeface="Gotham Black" pitchFamily="50" charset="0"/>
              </a:rPr>
              <a:t>COMPLETELY</a:t>
            </a:r>
            <a:r>
              <a:rPr lang="en-US" sz="3200" b="0" dirty="0" smtClean="0">
                <a:solidFill>
                  <a:schemeClr val="bg1"/>
                </a:solidFill>
                <a:effectLst>
                  <a:outerShdw blurRad="38100" dist="38100" dir="2700000" algn="tl">
                    <a:srgbClr val="000000">
                      <a:alpha val="43137"/>
                    </a:srgbClr>
                  </a:outerShdw>
                </a:effectLst>
                <a:latin typeface="Gotham Medium" pitchFamily="50" charset="0"/>
              </a:rPr>
              <a:t> RANDOMIZED DESIGN</a:t>
            </a:r>
            <a:endParaRPr lang="en-US" sz="3200" b="0" i="1" dirty="0">
              <a:solidFill>
                <a:schemeClr val="bg1"/>
              </a:solidFill>
              <a:effectLst>
                <a:outerShdw blurRad="38100" dist="38100" dir="2700000" algn="tl">
                  <a:srgbClr val="000000">
                    <a:alpha val="43137"/>
                  </a:srgbClr>
                </a:outerShdw>
              </a:effectLst>
              <a:latin typeface="Gotham Medium" pitchFamily="50" charset="0"/>
            </a:endParaRPr>
          </a:p>
        </p:txBody>
      </p:sp>
    </p:spTree>
    <p:extLst>
      <p:ext uri="{BB962C8B-B14F-4D97-AF65-F5344CB8AC3E}">
        <p14:creationId xmlns:p14="http://schemas.microsoft.com/office/powerpoint/2010/main" val="146388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randombar(horizontal)">
                                      <p:cBhvr>
                                        <p:cTn id="14" dur="500"/>
                                        <p:tgtEl>
                                          <p:spTgt spid="10"/>
                                        </p:tgtEl>
                                      </p:cBhvr>
                                    </p:animEffect>
                                  </p:childTnLst>
                                </p:cTn>
                              </p:par>
                              <p:par>
                                <p:cTn id="15" presetID="14" presetClass="entr" presetSubtype="1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randombar(horizontal)">
                                      <p:cBhvr>
                                        <p:cTn id="17" dur="500"/>
                                        <p:tgtEl>
                                          <p:spTgt spid="11"/>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randombar(horizontal)">
                                      <p:cBhvr>
                                        <p:cTn id="20" dur="500"/>
                                        <p:tgtEl>
                                          <p:spTgt spid="8"/>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randombar(horizontal)">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1"/>
                                        </p:tgtEl>
                                        <p:attrNameLst>
                                          <p:attrName>style.visibility</p:attrName>
                                        </p:attrNameLst>
                                      </p:cBhvr>
                                      <p:to>
                                        <p:strVal val="visible"/>
                                      </p:to>
                                    </p:set>
                                    <p:anim calcmode="lin" valueType="num">
                                      <p:cBhvr>
                                        <p:cTn id="28" dur="500" fill="hold"/>
                                        <p:tgtEl>
                                          <p:spTgt spid="21"/>
                                        </p:tgtEl>
                                        <p:attrNameLst>
                                          <p:attrName>ppt_w</p:attrName>
                                        </p:attrNameLst>
                                      </p:cBhvr>
                                      <p:tavLst>
                                        <p:tav tm="0">
                                          <p:val>
                                            <p:fltVal val="0"/>
                                          </p:val>
                                        </p:tav>
                                        <p:tav tm="100000">
                                          <p:val>
                                            <p:strVal val="#ppt_w"/>
                                          </p:val>
                                        </p:tav>
                                      </p:tavLst>
                                    </p:anim>
                                    <p:anim calcmode="lin" valueType="num">
                                      <p:cBhvr>
                                        <p:cTn id="29" dur="500" fill="hold"/>
                                        <p:tgtEl>
                                          <p:spTgt spid="21"/>
                                        </p:tgtEl>
                                        <p:attrNameLst>
                                          <p:attrName>ppt_h</p:attrName>
                                        </p:attrNameLst>
                                      </p:cBhvr>
                                      <p:tavLst>
                                        <p:tav tm="0">
                                          <p:val>
                                            <p:fltVal val="0"/>
                                          </p:val>
                                        </p:tav>
                                        <p:tav tm="100000">
                                          <p:val>
                                            <p:strVal val="#ppt_h"/>
                                          </p:val>
                                        </p:tav>
                                      </p:tavLst>
                                    </p:anim>
                                    <p:animEffect transition="in" filter="fade">
                                      <p:cBhvr>
                                        <p:cTn id="30" dur="500"/>
                                        <p:tgtEl>
                                          <p:spTgt spid="21"/>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randombar(horizontal)">
                                      <p:cBhvr>
                                        <p:cTn id="35" dur="500"/>
                                        <p:tgtEl>
                                          <p:spTgt spid="12"/>
                                        </p:tgtEl>
                                      </p:cBhvr>
                                    </p:animEffect>
                                  </p:childTnLst>
                                </p:cTn>
                              </p:par>
                              <p:par>
                                <p:cTn id="36" presetID="14" presetClass="entr" presetSubtype="10" fill="hold"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randombar(horizontal)">
                                      <p:cBhvr>
                                        <p:cTn id="38" dur="500"/>
                                        <p:tgtEl>
                                          <p:spTgt spid="13"/>
                                        </p:tgtEl>
                                      </p:cBhvr>
                                    </p:animEffect>
                                  </p:childTnLst>
                                </p:cTn>
                              </p:par>
                              <p:par>
                                <p:cTn id="39" presetID="14" presetClass="entr" presetSubtype="10"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randombar(horizontal)">
                                      <p:cBhvr>
                                        <p:cTn id="41" dur="500"/>
                                        <p:tgtEl>
                                          <p:spTgt spid="17"/>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randombar(horizontal)">
                                      <p:cBhvr>
                                        <p:cTn id="44" dur="500"/>
                                        <p:tgtEl>
                                          <p:spTgt spid="9"/>
                                        </p:tgtEl>
                                      </p:cBhvr>
                                    </p:animEffect>
                                  </p:childTnLst>
                                </p:cTn>
                              </p:par>
                            </p:childTnLst>
                          </p:cTn>
                        </p:par>
                      </p:childTnLst>
                    </p:cTn>
                  </p:par>
                  <p:par>
                    <p:cTn id="45" fill="hold">
                      <p:stCondLst>
                        <p:cond delay="indefinite"/>
                      </p:stCondLst>
                      <p:childTnLst>
                        <p:par>
                          <p:cTn id="46" fill="hold">
                            <p:stCondLst>
                              <p:cond delay="0"/>
                            </p:stCondLst>
                            <p:childTnLst>
                              <p:par>
                                <p:cTn id="47" presetID="14" presetClass="entr" presetSubtype="10" fill="hold" nodeType="click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randombar(horizontal)">
                                      <p:cBhvr>
                                        <p:cTn id="49" dur="500"/>
                                        <p:tgtEl>
                                          <p:spTgt spid="18"/>
                                        </p:tgtEl>
                                      </p:cBhvr>
                                    </p:animEffect>
                                  </p:childTnLst>
                                </p:cTn>
                              </p:par>
                              <p:par>
                                <p:cTn id="50" presetID="14" presetClass="entr" presetSubtype="10" fill="hold" nodeType="with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randombar(horizontal)">
                                      <p:cBhvr>
                                        <p:cTn id="52" dur="500"/>
                                        <p:tgtEl>
                                          <p:spTgt spid="19"/>
                                        </p:tgtEl>
                                      </p:cBhvr>
                                    </p:animEffect>
                                  </p:childTnLst>
                                </p:cTn>
                              </p:par>
                              <p:par>
                                <p:cTn id="53" presetID="14" presetClass="entr" presetSubtype="10"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randombar(horizontal)">
                                      <p:cBhvr>
                                        <p:cTn id="5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8" grpId="0"/>
      <p:bldP spid="9" grpId="0"/>
      <p:bldP spid="14" grpId="0"/>
      <p:bldP spid="17" grpId="0"/>
      <p:bldP spid="20" grpId="0"/>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5">
                <a:lumMod val="50000"/>
              </a:schemeClr>
            </a:gs>
            <a:gs pos="100000">
              <a:schemeClr val="accent5">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609600"/>
          </a:xfrm>
        </p:spPr>
        <p:txBody>
          <a:bodyPr>
            <a:normAutofit/>
          </a:bodyPr>
          <a:lstStyle/>
          <a:p>
            <a:r>
              <a:rPr lang="en-US" sz="3200" dirty="0" smtClean="0"/>
              <a:t>(explaining the randomization procedure…)</a:t>
            </a:r>
            <a:endParaRPr lang="en-US" sz="3200" dirty="0"/>
          </a:p>
        </p:txBody>
      </p:sp>
      <p:sp>
        <p:nvSpPr>
          <p:cNvPr id="3" name="Content Placeholder 2"/>
          <p:cNvSpPr>
            <a:spLocks noGrp="1"/>
          </p:cNvSpPr>
          <p:nvPr>
            <p:ph idx="1"/>
          </p:nvPr>
        </p:nvSpPr>
        <p:spPr>
          <a:xfrm>
            <a:off x="76200" y="533400"/>
            <a:ext cx="8610600" cy="5181600"/>
          </a:xfrm>
        </p:spPr>
        <p:txBody>
          <a:bodyPr/>
          <a:lstStyle/>
          <a:p>
            <a:r>
              <a:rPr lang="en-US" sz="2800" dirty="0" smtClean="0">
                <a:solidFill>
                  <a:schemeClr val="bg1"/>
                </a:solidFill>
                <a:effectLst>
                  <a:outerShdw blurRad="38100" dist="38100" dir="2700000" algn="tl">
                    <a:srgbClr val="000000">
                      <a:alpha val="43137"/>
                    </a:srgbClr>
                  </a:outerShdw>
                </a:effectLst>
              </a:rPr>
              <a:t>Using a RNG on a calculator/computer, </a:t>
            </a:r>
            <a:r>
              <a:rPr lang="en-US" sz="2800" b="1" dirty="0" smtClean="0">
                <a:solidFill>
                  <a:schemeClr val="bg1"/>
                </a:solidFill>
                <a:effectLst>
                  <a:outerShdw blurRad="38100" dist="38100" dir="2700000" algn="tl">
                    <a:srgbClr val="000000">
                      <a:alpha val="43137"/>
                    </a:srgbClr>
                  </a:outerShdw>
                </a:effectLst>
              </a:rPr>
              <a:t>RANDOMLY</a:t>
            </a:r>
            <a:r>
              <a:rPr lang="en-US" sz="2800" dirty="0" smtClean="0">
                <a:solidFill>
                  <a:schemeClr val="bg1"/>
                </a:solidFill>
                <a:effectLst>
                  <a:outerShdw blurRad="38100" dist="38100" dir="2700000" algn="tl">
                    <a:srgbClr val="000000">
                      <a:alpha val="43137"/>
                    </a:srgbClr>
                  </a:outerShdw>
                </a:effectLst>
              </a:rPr>
              <a:t> assign each dog a unique number from 1 to 32.  </a:t>
            </a:r>
          </a:p>
          <a:p>
            <a:r>
              <a:rPr lang="en-US" sz="2800" dirty="0" smtClean="0">
                <a:solidFill>
                  <a:schemeClr val="bg1"/>
                </a:solidFill>
                <a:effectLst>
                  <a:outerShdw blurRad="38100" dist="38100" dir="2700000" algn="tl">
                    <a:srgbClr val="000000">
                      <a:alpha val="43137"/>
                    </a:srgbClr>
                  </a:outerShdw>
                </a:effectLst>
              </a:rPr>
              <a:t>The dogs with numbers 1 – 16 are placed in treatment group 1.  The rest of the dogs will be placed in treatment group 2 (or the control group).</a:t>
            </a:r>
          </a:p>
          <a:p>
            <a:pPr marL="119062" indent="0" algn="ctr">
              <a:buNone/>
            </a:pPr>
            <a:r>
              <a:rPr lang="en-US" sz="4400" dirty="0" smtClean="0">
                <a:solidFill>
                  <a:schemeClr val="bg1"/>
                </a:solidFill>
                <a:effectLst>
                  <a:outerShdw blurRad="38100" dist="38100" dir="2700000" algn="tl">
                    <a:srgbClr val="000000">
                      <a:alpha val="43137"/>
                    </a:srgbClr>
                  </a:outerShdw>
                </a:effectLst>
                <a:latin typeface="Eurostile LT Bold" pitchFamily="2" charset="0"/>
              </a:rPr>
              <a:t>OR</a:t>
            </a:r>
          </a:p>
          <a:p>
            <a:r>
              <a:rPr lang="en-US" sz="2800" dirty="0" smtClean="0">
                <a:solidFill>
                  <a:schemeClr val="bg1"/>
                </a:solidFill>
                <a:effectLst>
                  <a:outerShdw blurRad="38100" dist="38100" dir="2700000" algn="tl">
                    <a:srgbClr val="000000">
                      <a:alpha val="43137"/>
                    </a:srgbClr>
                  </a:outerShdw>
                </a:effectLst>
              </a:rPr>
              <a:t>We will number the dogs from 1 to 32.  Take 32 slips of paper, number them from 1 to 32, and put them in a hat.  Stir the slips in the hat, then draw 16 of the slips without looking.  The dogs with those numbers are placed in treatment group 1…</a:t>
            </a:r>
            <a:endParaRPr lang="en-US" sz="28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37040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5">
                <a:lumMod val="50000"/>
              </a:schemeClr>
            </a:gs>
            <a:gs pos="100000">
              <a:schemeClr val="accent5">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609600"/>
          </a:xfrm>
        </p:spPr>
        <p:txBody>
          <a:bodyPr>
            <a:normAutofit/>
          </a:bodyPr>
          <a:lstStyle/>
          <a:p>
            <a:r>
              <a:rPr lang="en-US" sz="3200" dirty="0" smtClean="0"/>
              <a:t>why is random assignment important?</a:t>
            </a:r>
            <a:endParaRPr lang="en-US" sz="3200" dirty="0"/>
          </a:p>
        </p:txBody>
      </p:sp>
      <p:sp>
        <p:nvSpPr>
          <p:cNvPr id="3" name="Content Placeholder 2"/>
          <p:cNvSpPr>
            <a:spLocks noGrp="1"/>
          </p:cNvSpPr>
          <p:nvPr>
            <p:ph idx="1"/>
          </p:nvPr>
        </p:nvSpPr>
        <p:spPr>
          <a:xfrm>
            <a:off x="76200" y="533400"/>
            <a:ext cx="8610600" cy="5181600"/>
          </a:xfrm>
        </p:spPr>
        <p:txBody>
          <a:bodyPr/>
          <a:lstStyle/>
          <a:p>
            <a:r>
              <a:rPr lang="en-US" sz="2800" dirty="0" smtClean="0">
                <a:solidFill>
                  <a:schemeClr val="bg1"/>
                </a:solidFill>
                <a:effectLst>
                  <a:outerShdw blurRad="38100" dist="38100" dir="2700000" algn="tl">
                    <a:srgbClr val="000000">
                      <a:alpha val="43137"/>
                    </a:srgbClr>
                  </a:outerShdw>
                </a:effectLst>
              </a:rPr>
              <a:t>In theory, randomization </a:t>
            </a:r>
            <a:r>
              <a:rPr lang="en-US" sz="2800" b="1" dirty="0" smtClean="0">
                <a:solidFill>
                  <a:schemeClr val="bg1"/>
                </a:solidFill>
                <a:effectLst>
                  <a:outerShdw blurRad="38100" dist="38100" dir="2700000" algn="tl">
                    <a:srgbClr val="000000">
                      <a:alpha val="43137"/>
                    </a:srgbClr>
                  </a:outerShdw>
                </a:effectLst>
              </a:rPr>
              <a:t>EQUALIZES</a:t>
            </a:r>
            <a:r>
              <a:rPr lang="en-US" sz="2800" dirty="0" smtClean="0">
                <a:solidFill>
                  <a:schemeClr val="bg1"/>
                </a:solidFill>
                <a:effectLst>
                  <a:outerShdw blurRad="38100" dist="38100" dir="2700000" algn="tl">
                    <a:srgbClr val="000000">
                      <a:alpha val="43137"/>
                    </a:srgbClr>
                  </a:outerShdw>
                </a:effectLst>
              </a:rPr>
              <a:t> all other variables </a:t>
            </a:r>
            <a:r>
              <a:rPr lang="en-US" sz="2800" i="1" dirty="0" smtClean="0">
                <a:solidFill>
                  <a:schemeClr val="bg1"/>
                </a:solidFill>
                <a:effectLst>
                  <a:outerShdw blurRad="38100" dist="38100" dir="2700000" algn="tl">
                    <a:srgbClr val="000000">
                      <a:alpha val="43137"/>
                    </a:srgbClr>
                  </a:outerShdw>
                </a:effectLst>
              </a:rPr>
              <a:t>(including the things we can’t predict)</a:t>
            </a:r>
            <a:r>
              <a:rPr lang="en-US" sz="2800" dirty="0" smtClean="0">
                <a:solidFill>
                  <a:schemeClr val="bg1"/>
                </a:solidFill>
                <a:effectLst>
                  <a:outerShdw blurRad="38100" dist="38100" dir="2700000" algn="tl">
                    <a:srgbClr val="000000">
                      <a:alpha val="43137"/>
                    </a:srgbClr>
                  </a:outerShdw>
                </a:effectLst>
              </a:rPr>
              <a:t>.</a:t>
            </a:r>
          </a:p>
          <a:p>
            <a:pPr marL="119062" indent="0" algn="ctr">
              <a:buNone/>
            </a:pPr>
            <a:endParaRPr lang="en-US" sz="1050" dirty="0" smtClean="0">
              <a:solidFill>
                <a:schemeClr val="bg1"/>
              </a:solidFill>
              <a:effectLst>
                <a:outerShdw blurRad="38100" dist="38100" dir="2700000" algn="tl">
                  <a:srgbClr val="000000">
                    <a:alpha val="43137"/>
                  </a:srgbClr>
                </a:outerShdw>
              </a:effectLst>
              <a:latin typeface="Eurostile LT Bold" pitchFamily="2" charset="0"/>
            </a:endParaRPr>
          </a:p>
          <a:p>
            <a:pPr marL="119062" indent="0" algn="ctr">
              <a:buNone/>
            </a:pPr>
            <a:r>
              <a:rPr lang="en-US" sz="4400" dirty="0" smtClean="0">
                <a:solidFill>
                  <a:schemeClr val="bg1"/>
                </a:solidFill>
                <a:effectLst>
                  <a:outerShdw blurRad="38100" dist="38100" dir="2700000" algn="tl">
                    <a:srgbClr val="000000">
                      <a:alpha val="43137"/>
                    </a:srgbClr>
                  </a:outerShdw>
                </a:effectLst>
                <a:latin typeface="Eurostile LT Bold" pitchFamily="2" charset="0"/>
              </a:rPr>
              <a:t>BUT…</a:t>
            </a:r>
            <a:br>
              <a:rPr lang="en-US" sz="4400" dirty="0" smtClean="0">
                <a:solidFill>
                  <a:schemeClr val="bg1"/>
                </a:solidFill>
                <a:effectLst>
                  <a:outerShdw blurRad="38100" dist="38100" dir="2700000" algn="tl">
                    <a:srgbClr val="000000">
                      <a:alpha val="43137"/>
                    </a:srgbClr>
                  </a:outerShdw>
                </a:effectLst>
                <a:latin typeface="Eurostile LT Bold" pitchFamily="2" charset="0"/>
              </a:rPr>
            </a:br>
            <a:endParaRPr lang="en-US" sz="1050" dirty="0" smtClean="0">
              <a:solidFill>
                <a:schemeClr val="bg1"/>
              </a:solidFill>
              <a:effectLst>
                <a:outerShdw blurRad="38100" dist="38100" dir="2700000" algn="tl">
                  <a:srgbClr val="000000">
                    <a:alpha val="43137"/>
                  </a:srgbClr>
                </a:outerShdw>
              </a:effectLst>
              <a:latin typeface="Eurostile LT Bold" pitchFamily="2" charset="0"/>
            </a:endParaRPr>
          </a:p>
          <a:p>
            <a:r>
              <a:rPr lang="en-US" sz="2800" dirty="0" smtClean="0">
                <a:solidFill>
                  <a:schemeClr val="bg1"/>
                </a:solidFill>
                <a:effectLst>
                  <a:outerShdw blurRad="38100" dist="38100" dir="2700000" algn="tl">
                    <a:srgbClr val="000000">
                      <a:alpha val="43137"/>
                    </a:srgbClr>
                  </a:outerShdw>
                </a:effectLst>
              </a:rPr>
              <a:t>…VARIATION WILL OCCUR.  </a:t>
            </a:r>
            <a:br>
              <a:rPr lang="en-US" sz="2800" dirty="0" smtClean="0">
                <a:solidFill>
                  <a:schemeClr val="bg1"/>
                </a:solidFill>
                <a:effectLst>
                  <a:outerShdw blurRad="38100" dist="38100" dir="2700000" algn="tl">
                    <a:srgbClr val="000000">
                      <a:alpha val="43137"/>
                    </a:srgbClr>
                  </a:outerShdw>
                </a:effectLst>
              </a:rPr>
            </a:br>
            <a:r>
              <a:rPr lang="en-US" sz="2800" dirty="0" smtClean="0">
                <a:solidFill>
                  <a:schemeClr val="bg1"/>
                </a:solidFill>
                <a:effectLst>
                  <a:outerShdw blurRad="38100" dist="38100" dir="2700000" algn="tl">
                    <a:srgbClr val="000000">
                      <a:alpha val="43137"/>
                    </a:srgbClr>
                  </a:outerShdw>
                </a:effectLst>
              </a:rPr>
              <a:t>Sometimes we end up with “unfair” groups…</a:t>
            </a:r>
            <a:br>
              <a:rPr lang="en-US" sz="2800" dirty="0" smtClean="0">
                <a:solidFill>
                  <a:schemeClr val="bg1"/>
                </a:solidFill>
                <a:effectLst>
                  <a:outerShdw blurRad="38100" dist="38100" dir="2700000" algn="tl">
                    <a:srgbClr val="000000">
                      <a:alpha val="43137"/>
                    </a:srgbClr>
                  </a:outerShdw>
                </a:effectLst>
              </a:rPr>
            </a:br>
            <a:r>
              <a:rPr lang="en-US" sz="2800" dirty="0" smtClean="0">
                <a:solidFill>
                  <a:schemeClr val="bg1"/>
                </a:solidFill>
                <a:effectLst>
                  <a:outerShdw blurRad="38100" dist="38100" dir="2700000" algn="tl">
                    <a:srgbClr val="000000">
                      <a:alpha val="43137"/>
                    </a:srgbClr>
                  </a:outerShdw>
                </a:effectLst>
              </a:rPr>
              <a:t/>
            </a:r>
            <a:br>
              <a:rPr lang="en-US" sz="2800" dirty="0" smtClean="0">
                <a:solidFill>
                  <a:schemeClr val="bg1"/>
                </a:solidFill>
                <a:effectLst>
                  <a:outerShdw blurRad="38100" dist="38100" dir="2700000" algn="tl">
                    <a:srgbClr val="000000">
                      <a:alpha val="43137"/>
                    </a:srgbClr>
                  </a:outerShdw>
                </a:effectLst>
              </a:rPr>
            </a:br>
            <a:r>
              <a:rPr lang="en-US" sz="2800" dirty="0" smtClean="0">
                <a:solidFill>
                  <a:schemeClr val="bg1"/>
                </a:solidFill>
                <a:effectLst>
                  <a:outerShdw blurRad="38100" dist="38100" dir="2700000" algn="tl">
                    <a:srgbClr val="000000">
                      <a:alpha val="43137"/>
                    </a:srgbClr>
                  </a:outerShdw>
                </a:effectLst>
              </a:rPr>
              <a:t>That is why we </a:t>
            </a:r>
            <a:r>
              <a:rPr lang="en-US" sz="2800" b="1" dirty="0" smtClean="0">
                <a:solidFill>
                  <a:schemeClr val="bg1"/>
                </a:solidFill>
                <a:effectLst>
                  <a:outerShdw blurRad="38100" dist="38100" dir="2700000" algn="tl">
                    <a:srgbClr val="000000">
                      <a:alpha val="43137"/>
                    </a:srgbClr>
                  </a:outerShdw>
                </a:effectLst>
              </a:rPr>
              <a:t>replicate </a:t>
            </a:r>
            <a:r>
              <a:rPr lang="en-US" sz="2800" dirty="0" smtClean="0">
                <a:solidFill>
                  <a:schemeClr val="bg1"/>
                </a:solidFill>
                <a:effectLst>
                  <a:outerShdw blurRad="38100" dist="38100" dir="2700000" algn="tl">
                    <a:srgbClr val="000000">
                      <a:alpha val="43137"/>
                    </a:srgbClr>
                  </a:outerShdw>
                </a:effectLst>
              </a:rPr>
              <a:t>the experiment </a:t>
            </a:r>
            <a:r>
              <a:rPr lang="en-US" sz="2800" i="1" dirty="0" smtClean="0">
                <a:solidFill>
                  <a:schemeClr val="bg1"/>
                </a:solidFill>
                <a:effectLst>
                  <a:outerShdw blurRad="38100" dist="38100" dir="2700000" algn="tl">
                    <a:srgbClr val="000000">
                      <a:alpha val="43137"/>
                    </a:srgbClr>
                  </a:outerShdw>
                </a:effectLst>
              </a:rPr>
              <a:t>(perform the experiment a number of times, with different groups of subjects, in different locations, </a:t>
            </a:r>
            <a:r>
              <a:rPr lang="en-US" sz="2800" i="1" dirty="0" err="1" smtClean="0">
                <a:solidFill>
                  <a:schemeClr val="bg1"/>
                </a:solidFill>
                <a:effectLst>
                  <a:outerShdw blurRad="38100" dist="38100" dir="2700000" algn="tl">
                    <a:srgbClr val="000000">
                      <a:alpha val="43137"/>
                    </a:srgbClr>
                  </a:outerShdw>
                </a:effectLst>
              </a:rPr>
              <a:t>etc</a:t>
            </a:r>
            <a:r>
              <a:rPr lang="en-US" sz="2800" i="1" dirty="0" smtClean="0">
                <a:solidFill>
                  <a:schemeClr val="bg1"/>
                </a:solidFill>
                <a:effectLst>
                  <a:outerShdw blurRad="38100" dist="38100" dir="2700000" algn="tl">
                    <a:srgbClr val="000000">
                      <a:alpha val="43137"/>
                    </a:srgbClr>
                  </a:outerShdw>
                </a:effectLst>
              </a:rPr>
              <a:t>)</a:t>
            </a:r>
            <a:endParaRPr lang="en-US" sz="2800" i="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7530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idx="4294967295"/>
          </p:nvPr>
        </p:nvSpPr>
        <p:spPr>
          <a:xfrm>
            <a:off x="76200" y="0"/>
            <a:ext cx="7772400" cy="838200"/>
          </a:xfrm>
        </p:spPr>
        <p:txBody>
          <a:bodyPr>
            <a:normAutofit fontScale="90000"/>
          </a:bodyPr>
          <a:lstStyle/>
          <a:p>
            <a:pPr eaLnBrk="1" hangingPunct="1">
              <a:defRPr/>
            </a:pPr>
            <a:r>
              <a:rPr lang="en-US" sz="4000" b="1" dirty="0">
                <a:solidFill>
                  <a:srgbClr val="000066"/>
                </a:solidFill>
                <a:effectLst>
                  <a:outerShdw blurRad="38100" dist="38100" dir="2700000" algn="tl">
                    <a:srgbClr val="000000">
                      <a:alpha val="43137"/>
                    </a:srgbClr>
                  </a:outerShdw>
                </a:effectLst>
                <a:latin typeface="Comic Sans MS" pitchFamily="66" charset="0"/>
              </a:rPr>
              <a:t>Principles of Experimental Design</a:t>
            </a:r>
          </a:p>
        </p:txBody>
      </p:sp>
      <p:sp>
        <p:nvSpPr>
          <p:cNvPr id="95235" name="Rectangle 3"/>
          <p:cNvSpPr>
            <a:spLocks noGrp="1" noChangeArrowheads="1"/>
          </p:cNvSpPr>
          <p:nvPr>
            <p:ph idx="4294967295"/>
          </p:nvPr>
        </p:nvSpPr>
        <p:spPr>
          <a:xfrm>
            <a:off x="304800" y="762000"/>
            <a:ext cx="7772400" cy="5029200"/>
          </a:xfrm>
        </p:spPr>
        <p:txBody>
          <a:bodyPr/>
          <a:lstStyle/>
          <a:p>
            <a:pPr eaLnBrk="1" hangingPunct="1"/>
            <a:r>
              <a:rPr lang="en-US" sz="3000" b="1" u="sng" dirty="0" smtClean="0">
                <a:solidFill>
                  <a:srgbClr val="000066"/>
                </a:solidFill>
                <a:effectLst>
                  <a:outerShdw blurRad="38100" dist="38100" dir="2700000" algn="tl">
                    <a:srgbClr val="000000">
                      <a:alpha val="43137"/>
                    </a:srgbClr>
                  </a:outerShdw>
                </a:effectLst>
                <a:latin typeface="Comic Sans MS" pitchFamily="66" charset="0"/>
              </a:rPr>
              <a:t>Control</a:t>
            </a:r>
            <a:r>
              <a:rPr lang="en-US" sz="3000" b="1" dirty="0" smtClean="0">
                <a:solidFill>
                  <a:srgbClr val="000066"/>
                </a:solidFill>
                <a:effectLst>
                  <a:outerShdw blurRad="38100" dist="38100" dir="2700000" algn="tl">
                    <a:srgbClr val="000000">
                      <a:alpha val="43137"/>
                    </a:srgbClr>
                  </a:outerShdw>
                </a:effectLst>
                <a:latin typeface="Comic Sans MS" pitchFamily="66" charset="0"/>
              </a:rPr>
              <a:t> </a:t>
            </a:r>
            <a:r>
              <a:rPr lang="en-US" sz="3000" dirty="0" smtClean="0">
                <a:solidFill>
                  <a:srgbClr val="000066"/>
                </a:solidFill>
                <a:latin typeface="Comic Sans MS" pitchFamily="66" charset="0"/>
              </a:rPr>
              <a:t>– make conditions as similar as possible for all treatment groups (aside from the actual treatments).  </a:t>
            </a:r>
            <a:br>
              <a:rPr lang="en-US" sz="3000" dirty="0" smtClean="0">
                <a:solidFill>
                  <a:srgbClr val="000066"/>
                </a:solidFill>
                <a:latin typeface="Comic Sans MS" pitchFamily="66" charset="0"/>
              </a:rPr>
            </a:br>
            <a:r>
              <a:rPr lang="en-US" sz="2200" i="1" dirty="0" smtClean="0">
                <a:solidFill>
                  <a:srgbClr val="000066"/>
                </a:solidFill>
                <a:latin typeface="Arial" pitchFamily="34" charset="0"/>
                <a:cs typeface="Arial" pitchFamily="34" charset="0"/>
              </a:rPr>
              <a:t>If we observe a difference between groups, we want to know that it is a result of the treatment(s)!</a:t>
            </a:r>
          </a:p>
          <a:p>
            <a:pPr eaLnBrk="1" hangingPunct="1"/>
            <a:endParaRPr lang="en-US" sz="3000" dirty="0" smtClean="0">
              <a:solidFill>
                <a:srgbClr val="000066"/>
              </a:solidFill>
              <a:latin typeface="Comic Sans MS" pitchFamily="66" charset="0"/>
            </a:endParaRPr>
          </a:p>
          <a:p>
            <a:pPr eaLnBrk="1" hangingPunct="1"/>
            <a:r>
              <a:rPr lang="en-US" sz="3000" b="1" u="sng" dirty="0" smtClean="0">
                <a:solidFill>
                  <a:srgbClr val="000066"/>
                </a:solidFill>
                <a:effectLst>
                  <a:outerShdw blurRad="38100" dist="38100" dir="2700000" algn="tl">
                    <a:srgbClr val="000000">
                      <a:alpha val="43137"/>
                    </a:srgbClr>
                  </a:outerShdw>
                </a:effectLst>
                <a:latin typeface="Comic Sans MS" pitchFamily="66" charset="0"/>
              </a:rPr>
              <a:t>Randomization</a:t>
            </a:r>
            <a:r>
              <a:rPr lang="en-US" sz="3000" b="1" dirty="0" smtClean="0">
                <a:solidFill>
                  <a:srgbClr val="000066"/>
                </a:solidFill>
                <a:effectLst>
                  <a:outerShdw blurRad="38100" dist="38100" dir="2700000" algn="tl">
                    <a:srgbClr val="000000">
                      <a:alpha val="43137"/>
                    </a:srgbClr>
                  </a:outerShdw>
                </a:effectLst>
                <a:latin typeface="Comic Sans MS" pitchFamily="66" charset="0"/>
              </a:rPr>
              <a:t> </a:t>
            </a:r>
            <a:r>
              <a:rPr lang="en-US" sz="3000" b="1" dirty="0" smtClean="0">
                <a:solidFill>
                  <a:srgbClr val="000066"/>
                </a:solidFill>
                <a:latin typeface="Comic Sans MS" pitchFamily="66" charset="0"/>
              </a:rPr>
              <a:t>–</a:t>
            </a:r>
            <a:r>
              <a:rPr lang="en-US" sz="3000" dirty="0" smtClean="0">
                <a:solidFill>
                  <a:srgbClr val="000066"/>
                </a:solidFill>
                <a:latin typeface="Comic Sans MS" pitchFamily="66" charset="0"/>
              </a:rPr>
              <a:t> the use of chance to assign subjects/units to treatments </a:t>
            </a:r>
          </a:p>
          <a:p>
            <a:pPr eaLnBrk="1" hangingPunct="1"/>
            <a:endParaRPr lang="en-US" sz="3000" dirty="0" smtClean="0">
              <a:solidFill>
                <a:srgbClr val="000066"/>
              </a:solidFill>
              <a:latin typeface="Comic Sans MS" pitchFamily="66" charset="0"/>
            </a:endParaRPr>
          </a:p>
          <a:p>
            <a:pPr eaLnBrk="1" hangingPunct="1"/>
            <a:r>
              <a:rPr lang="en-US" sz="3000" b="1" u="sng" dirty="0" smtClean="0">
                <a:solidFill>
                  <a:srgbClr val="000066"/>
                </a:solidFill>
                <a:effectLst>
                  <a:outerShdw blurRad="38100" dist="38100" dir="2700000" algn="tl">
                    <a:srgbClr val="000000">
                      <a:alpha val="43137"/>
                    </a:srgbClr>
                  </a:outerShdw>
                </a:effectLst>
                <a:latin typeface="Comic Sans MS" pitchFamily="66" charset="0"/>
              </a:rPr>
              <a:t>Replication</a:t>
            </a:r>
            <a:r>
              <a:rPr lang="en-US" sz="3000" dirty="0" smtClean="0">
                <a:solidFill>
                  <a:srgbClr val="000066"/>
                </a:solidFill>
                <a:effectLst>
                  <a:outerShdw blurRad="38100" dist="38100" dir="2700000" algn="tl">
                    <a:srgbClr val="000000">
                      <a:alpha val="43137"/>
                    </a:srgbClr>
                  </a:outerShdw>
                </a:effectLst>
                <a:latin typeface="Comic Sans MS" pitchFamily="66" charset="0"/>
              </a:rPr>
              <a:t> </a:t>
            </a:r>
            <a:r>
              <a:rPr lang="en-US" sz="3000" dirty="0" smtClean="0">
                <a:solidFill>
                  <a:srgbClr val="000066"/>
                </a:solidFill>
                <a:latin typeface="Comic Sans MS" pitchFamily="66" charset="0"/>
              </a:rPr>
              <a:t>of the experiment on many subjects/in different locations/etc.</a:t>
            </a:r>
          </a:p>
        </p:txBody>
      </p:sp>
    </p:spTree>
    <p:extLst>
      <p:ext uri="{BB962C8B-B14F-4D97-AF65-F5344CB8AC3E}">
        <p14:creationId xmlns:p14="http://schemas.microsoft.com/office/powerpoint/2010/main" val="42717184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52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523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52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build="p"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
  <TotalTime>4333</TotalTime>
  <Words>1698</Words>
  <Application>Microsoft Office PowerPoint</Application>
  <PresentationFormat>On-screen Show (4:3)</PresentationFormat>
  <Paragraphs>266</Paragraphs>
  <Slides>36</Slides>
  <Notes>1</Notes>
  <HiddenSlides>0</HiddenSlides>
  <MMClips>0</MMClips>
  <ScaleCrop>false</ScaleCrop>
  <HeadingPairs>
    <vt:vector size="4" baseType="variant">
      <vt:variant>
        <vt:lpstr>Theme</vt:lpstr>
      </vt:variant>
      <vt:variant>
        <vt:i4>2</vt:i4>
      </vt:variant>
      <vt:variant>
        <vt:lpstr>Slide Titles</vt:lpstr>
      </vt:variant>
      <vt:variant>
        <vt:i4>36</vt:i4>
      </vt:variant>
    </vt:vector>
  </HeadingPairs>
  <TitlesOfParts>
    <vt:vector size="38" baseType="lpstr">
      <vt:lpstr>Module</vt:lpstr>
      <vt:lpstr>1_Office Theme</vt:lpstr>
      <vt:lpstr>Experiments and Observational Studies</vt:lpstr>
      <vt:lpstr>PowerPoint Presentation</vt:lpstr>
      <vt:lpstr>PowerPoint Presentation</vt:lpstr>
      <vt:lpstr>Experimental Design</vt:lpstr>
      <vt:lpstr>Experimental Design</vt:lpstr>
      <vt:lpstr>COMPLETELY RANDOMIZED DESIGN</vt:lpstr>
      <vt:lpstr>(explaining the randomization procedure…)</vt:lpstr>
      <vt:lpstr>why is random assignment important?</vt:lpstr>
      <vt:lpstr>Principles of Experimental Design</vt:lpstr>
      <vt:lpstr>Blocking (a form of control)</vt:lpstr>
      <vt:lpstr>Blocking (a form of control)</vt:lpstr>
      <vt:lpstr>RANDOMIZED BLOCK DESIGN</vt:lpstr>
      <vt:lpstr>Blocking</vt:lpstr>
      <vt:lpstr>PowerPoint Presentation</vt:lpstr>
      <vt:lpstr>PowerPoint Presentation</vt:lpstr>
      <vt:lpstr>SAT PREP CLASSES! (blegh!)</vt:lpstr>
      <vt:lpstr>SAT PREP CLASSES!</vt:lpstr>
      <vt:lpstr>PowerPoint Presentation</vt:lpstr>
      <vt:lpstr>SAT PREP CLASSES!</vt:lpstr>
      <vt:lpstr>PowerPoint Presentation</vt:lpstr>
      <vt:lpstr>PowerPoint Presentation</vt:lpstr>
      <vt:lpstr>According to Newsweek:</vt:lpstr>
      <vt:lpstr>about “control”…</vt:lpstr>
      <vt:lpstr>testing a new headache medicine…</vt:lpstr>
      <vt:lpstr>PowerPoint Presentation</vt:lpstr>
      <vt:lpstr>testing a new headache medicine…</vt:lpstr>
      <vt:lpstr>PowerPoint Presentation</vt:lpstr>
      <vt:lpstr>placebos?</vt:lpstr>
      <vt:lpstr>more placebos…?!</vt:lpstr>
      <vt:lpstr>ex:  ulcers in upper intestine </vt:lpstr>
      <vt:lpstr>PowerPoint Presentation</vt:lpstr>
      <vt:lpstr>RANDOM SAMPLE vs RANDOM ASSIGNMENT</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Experiments and Observational Studies</dc:title>
  <dc:creator>Brian Youn</dc:creator>
  <cp:lastModifiedBy>Brian Youn</cp:lastModifiedBy>
  <cp:revision>265</cp:revision>
  <dcterms:created xsi:type="dcterms:W3CDTF">2010-09-07T01:47:54Z</dcterms:created>
  <dcterms:modified xsi:type="dcterms:W3CDTF">2018-08-20T21:12:14Z</dcterms:modified>
</cp:coreProperties>
</file>