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  <p:sldMasterId id="2147483685" r:id="rId3"/>
    <p:sldMasterId id="2147483698" r:id="rId4"/>
    <p:sldMasterId id="2147483711" r:id="rId5"/>
    <p:sldMasterId id="2147483735" r:id="rId6"/>
  </p:sldMasterIdLst>
  <p:notesMasterIdLst>
    <p:notesMasterId r:id="rId38"/>
  </p:notesMasterIdLst>
  <p:handoutMasterIdLst>
    <p:handoutMasterId r:id="rId39"/>
  </p:handoutMasterIdLst>
  <p:sldIdLst>
    <p:sldId id="260" r:id="rId7"/>
    <p:sldId id="310" r:id="rId8"/>
    <p:sldId id="285" r:id="rId9"/>
    <p:sldId id="263" r:id="rId10"/>
    <p:sldId id="265" r:id="rId11"/>
    <p:sldId id="266" r:id="rId12"/>
    <p:sldId id="267" r:id="rId13"/>
    <p:sldId id="306" r:id="rId14"/>
    <p:sldId id="307" r:id="rId15"/>
    <p:sldId id="300" r:id="rId16"/>
    <p:sldId id="301" r:id="rId17"/>
    <p:sldId id="308" r:id="rId18"/>
    <p:sldId id="268" r:id="rId19"/>
    <p:sldId id="289" r:id="rId20"/>
    <p:sldId id="271" r:id="rId21"/>
    <p:sldId id="326" r:id="rId22"/>
    <p:sldId id="327" r:id="rId23"/>
    <p:sldId id="328" r:id="rId24"/>
    <p:sldId id="329" r:id="rId25"/>
    <p:sldId id="332" r:id="rId26"/>
    <p:sldId id="330" r:id="rId27"/>
    <p:sldId id="311" r:id="rId28"/>
    <p:sldId id="304" r:id="rId29"/>
    <p:sldId id="313" r:id="rId30"/>
    <p:sldId id="305" r:id="rId31"/>
    <p:sldId id="318" r:id="rId32"/>
    <p:sldId id="319" r:id="rId33"/>
    <p:sldId id="320" r:id="rId34"/>
    <p:sldId id="322" r:id="rId35"/>
    <p:sldId id="323" r:id="rId36"/>
    <p:sldId id="309" r:id="rId37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D8ECF8"/>
    <a:srgbClr val="FF0000"/>
    <a:srgbClr val="FF3300"/>
    <a:srgbClr val="6633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95" autoAdjust="0"/>
    <p:restoredTop sz="94660"/>
  </p:normalViewPr>
  <p:slideViewPr>
    <p:cSldViewPr snapToObjects="1">
      <p:cViewPr varScale="1">
        <p:scale>
          <a:sx n="96" d="100"/>
          <a:sy n="96" d="100"/>
        </p:scale>
        <p:origin x="-926" y="-51"/>
      </p:cViewPr>
      <p:guideLst>
        <p:guide orient="horz" pos="312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794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\Home\Dropbox\AP%20Statistics\Season%204%20(2013-14)%20-%20Cygnus%20Olor\03%20-%20Education%20vs%20Gender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Adelle Rg" panose="02000503060000020004" pitchFamily="50" charset="0"/>
                <a:ea typeface="+mn-ea"/>
                <a:cs typeface="+mn-cs"/>
              </a:defRPr>
            </a:pPr>
            <a:r>
              <a:rPr lang="en-US" sz="1600">
                <a:latin typeface="Adelle Rg" panose="02000503060000020004" pitchFamily="50" charset="0"/>
              </a:rPr>
              <a:t>tITANIC: SURVIVAL BY CLASS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[Book1]Sheet1!$A$3</c:f>
              <c:strCache>
                <c:ptCount val="1"/>
                <c:pt idx="0">
                  <c:v>ALIVE</c:v>
                </c:pt>
              </c:strCache>
            </c:strRef>
          </c:tx>
          <c:spPr>
            <a:solidFill>
              <a:schemeClr val="accent1">
                <a:shade val="76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uke Fill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[Book1]Sheet1!$B$2:$E$2</c:f>
              <c:strCache>
                <c:ptCount val="4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  <c:pt idx="3">
                  <c:v>CREW</c:v>
                </c:pt>
              </c:strCache>
            </c:strRef>
          </c:cat>
          <c:val>
            <c:numRef>
              <c:f>[Book1]Sheet1!$B$3:$E$3</c:f>
              <c:numCache>
                <c:formatCode>General</c:formatCode>
                <c:ptCount val="4"/>
                <c:pt idx="0">
                  <c:v>203</c:v>
                </c:pt>
                <c:pt idx="1">
                  <c:v>118</c:v>
                </c:pt>
                <c:pt idx="2">
                  <c:v>178</c:v>
                </c:pt>
                <c:pt idx="3">
                  <c:v>212</c:v>
                </c:pt>
              </c:numCache>
            </c:numRef>
          </c:val>
        </c:ser>
        <c:ser>
          <c:idx val="1"/>
          <c:order val="1"/>
          <c:tx>
            <c:strRef>
              <c:f>[Book1]Sheet1!$A$4</c:f>
              <c:strCache>
                <c:ptCount val="1"/>
                <c:pt idx="0">
                  <c:v>DEAD</c:v>
                </c:pt>
              </c:strCache>
            </c:strRef>
          </c:tx>
          <c:spPr>
            <a:solidFill>
              <a:schemeClr val="accent1">
                <a:tint val="77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uke Fill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[Book1]Sheet1!$B$2:$E$2</c:f>
              <c:strCache>
                <c:ptCount val="4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  <c:pt idx="3">
                  <c:v>CREW</c:v>
                </c:pt>
              </c:strCache>
            </c:strRef>
          </c:cat>
          <c:val>
            <c:numRef>
              <c:f>[Book1]Sheet1!$B$4:$E$4</c:f>
              <c:numCache>
                <c:formatCode>General</c:formatCode>
                <c:ptCount val="4"/>
                <c:pt idx="0">
                  <c:v>122</c:v>
                </c:pt>
                <c:pt idx="1">
                  <c:v>167</c:v>
                </c:pt>
                <c:pt idx="2">
                  <c:v>528</c:v>
                </c:pt>
                <c:pt idx="3">
                  <c:v>673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4361600"/>
        <c:axId val="185164352"/>
      </c:barChart>
      <c:catAx>
        <c:axId val="13436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cher Bold" pitchFamily="50" charset="0"/>
                <a:ea typeface="+mn-ea"/>
                <a:cs typeface="+mn-cs"/>
              </a:defRPr>
            </a:pPr>
            <a:endParaRPr lang="en-US"/>
          </a:p>
        </c:txPr>
        <c:crossAx val="185164352"/>
        <c:crosses val="autoZero"/>
        <c:auto val="1"/>
        <c:lblAlgn val="ctr"/>
        <c:lblOffset val="100"/>
        <c:noMultiLvlLbl val="0"/>
      </c:catAx>
      <c:valAx>
        <c:axId val="1851643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delle Rg" panose="02000503060000020004" pitchFamily="50" charset="0"/>
                <a:ea typeface="+mn-ea"/>
                <a:cs typeface="+mn-cs"/>
              </a:defRPr>
            </a:pPr>
            <a:endParaRPr lang="en-US"/>
          </a:p>
        </c:txPr>
        <c:crossAx val="134361600"/>
        <c:crosses val="autoZero"/>
        <c:crossBetween val="between"/>
      </c:valAx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cher Bold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title>
      <c:tx>
        <c:rich>
          <a:bodyPr/>
          <a:lstStyle/>
          <a:p>
            <a:pPr>
              <a:defRPr sz="3200" b="0">
                <a:latin typeface="Adelle Rg" pitchFamily="50" charset="0"/>
              </a:defRPr>
            </a:pPr>
            <a:r>
              <a:rPr lang="en-US" sz="3200" b="0">
                <a:latin typeface="Adelle Rg" pitchFamily="50" charset="0"/>
              </a:rPr>
              <a:t>Titanic:</a:t>
            </a:r>
            <a:r>
              <a:rPr lang="en-US" sz="3200" b="0" baseline="0">
                <a:latin typeface="Adelle Rg" pitchFamily="50" charset="0"/>
              </a:rPr>
              <a:t> Class vs Survival</a:t>
            </a:r>
            <a:endParaRPr lang="en-US" sz="3200" b="0">
              <a:latin typeface="Adelle Rg" pitchFamily="50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Alive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  <c:pt idx="3">
                  <c:v>Crew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0.28599999999999998</c:v>
                </c:pt>
                <c:pt idx="1">
                  <c:v>0.16600000000000001</c:v>
                </c:pt>
                <c:pt idx="2">
                  <c:v>0.25</c:v>
                </c:pt>
                <c:pt idx="3">
                  <c:v>0.29799999999999999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Dead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  <c:pt idx="3">
                  <c:v>Crew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8.2000000000000003E-2</c:v>
                </c:pt>
                <c:pt idx="1">
                  <c:v>0.112</c:v>
                </c:pt>
                <c:pt idx="2">
                  <c:v>0.35399999999999998</c:v>
                </c:pt>
                <c:pt idx="3">
                  <c:v>0.45200000000000001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4364672"/>
        <c:axId val="185166656"/>
      </c:barChart>
      <c:catAx>
        <c:axId val="1343646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>
                <a:latin typeface="Adelle Rg" pitchFamily="50" charset="0"/>
              </a:defRPr>
            </a:pPr>
            <a:endParaRPr lang="en-US"/>
          </a:p>
        </c:txPr>
        <c:crossAx val="185166656"/>
        <c:crosses val="autoZero"/>
        <c:auto val="1"/>
        <c:lblAlgn val="ctr"/>
        <c:lblOffset val="100"/>
        <c:noMultiLvlLbl val="0"/>
      </c:catAx>
      <c:valAx>
        <c:axId val="185166656"/>
        <c:scaling>
          <c:orientation val="minMax"/>
        </c:scaling>
        <c:delete val="0"/>
        <c:axPos val="l"/>
        <c:majorGridlines/>
        <c:numFmt formatCode="#,##0.0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>
                <a:latin typeface="Adelle Rg" pitchFamily="50" charset="0"/>
              </a:defRPr>
            </a:pPr>
            <a:endParaRPr lang="en-US"/>
          </a:p>
        </c:txPr>
        <c:crossAx val="1343646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>
              <a:latin typeface="Adelle Rg" pitchFamily="50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Titanic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Alive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  <c:pt idx="3">
                  <c:v>Crew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203</c:v>
                </c:pt>
                <c:pt idx="1">
                  <c:v>118</c:v>
                </c:pt>
                <c:pt idx="2">
                  <c:v>178</c:v>
                </c:pt>
                <c:pt idx="3">
                  <c:v>212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Dead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  <c:pt idx="3">
                  <c:v>Crew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122</c:v>
                </c:pt>
                <c:pt idx="1">
                  <c:v>167</c:v>
                </c:pt>
                <c:pt idx="2">
                  <c:v>528</c:v>
                </c:pt>
                <c:pt idx="3">
                  <c:v>673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4793728"/>
        <c:axId val="185168960"/>
      </c:barChart>
      <c:catAx>
        <c:axId val="1347937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5168960"/>
        <c:crosses val="autoZero"/>
        <c:auto val="1"/>
        <c:lblAlgn val="ctr"/>
        <c:lblOffset val="100"/>
        <c:noMultiLvlLbl val="0"/>
      </c:catAx>
      <c:valAx>
        <c:axId val="1851689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347937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b="0">
          <a:latin typeface="Gotham Medium" pitchFamily="50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not high school</c:v>
                </c:pt>
                <c:pt idx="1">
                  <c:v>high school</c:v>
                </c:pt>
                <c:pt idx="2">
                  <c:v>college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318</c:v>
                </c:pt>
                <c:pt idx="1">
                  <c:v>603</c:v>
                </c:pt>
                <c:pt idx="2">
                  <c:v>165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not high school</c:v>
                </c:pt>
                <c:pt idx="1">
                  <c:v>high school</c:v>
                </c:pt>
                <c:pt idx="2">
                  <c:v>college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212</c:v>
                </c:pt>
                <c:pt idx="1">
                  <c:v>402</c:v>
                </c:pt>
                <c:pt idx="2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4731264"/>
        <c:axId val="185171264"/>
      </c:barChart>
      <c:catAx>
        <c:axId val="1347312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>
                <a:latin typeface="Gotham Medium" pitchFamily="50" charset="0"/>
              </a:defRPr>
            </a:pPr>
            <a:endParaRPr lang="en-US"/>
          </a:p>
        </c:txPr>
        <c:crossAx val="185171264"/>
        <c:crosses val="autoZero"/>
        <c:auto val="1"/>
        <c:lblAlgn val="ctr"/>
        <c:lblOffset val="100"/>
        <c:noMultiLvlLbl val="0"/>
      </c:catAx>
      <c:valAx>
        <c:axId val="1851712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>
                <a:latin typeface="Gotham Medium" pitchFamily="50" charset="0"/>
              </a:defRPr>
            </a:pPr>
            <a:endParaRPr lang="en-US"/>
          </a:p>
        </c:txPr>
        <c:crossAx val="1347312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>
              <a:latin typeface="Gotham Medium" pitchFamily="50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7B457130-54F7-463F-9EA7-67F1E152F51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279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1530C418-BBED-4FF2-8C53-5D2523EAB3E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1139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1"/>
          <p:cNvSpPr>
            <a:spLocks noChangeArrowheads="1"/>
          </p:cNvSpPr>
          <p:nvPr userDrawn="1"/>
        </p:nvSpPr>
        <p:spPr bwMode="auto">
          <a:xfrm>
            <a:off x="0" y="2147888"/>
            <a:ext cx="91440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CC6EB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53"/>
          <p:cNvSpPr>
            <a:spLocks noChangeArrowheads="1"/>
          </p:cNvSpPr>
          <p:nvPr userDrawn="1"/>
        </p:nvSpPr>
        <p:spPr bwMode="auto">
          <a:xfrm>
            <a:off x="5710238" y="1371600"/>
            <a:ext cx="2595562" cy="5483225"/>
          </a:xfrm>
          <a:prstGeom prst="rect">
            <a:avLst/>
          </a:prstGeom>
          <a:gradFill rotWithShape="1">
            <a:gsLst>
              <a:gs pos="0">
                <a:srgbClr val="8CC6EB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47" descr="Pearson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21350"/>
            <a:ext cx="682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4" descr="smw2_cov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1598613"/>
            <a:ext cx="2211388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4"/>
          <p:cNvSpPr>
            <a:spLocks noChangeShapeType="1"/>
          </p:cNvSpPr>
          <p:nvPr userDrawn="1"/>
        </p:nvSpPr>
        <p:spPr bwMode="auto">
          <a:xfrm>
            <a:off x="0" y="66262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685800"/>
            <a:ext cx="7391400" cy="1676400"/>
          </a:xfrm>
        </p:spPr>
        <p:txBody>
          <a:bodyPr wrap="none" anchor="ctr"/>
          <a:lstStyle>
            <a:lvl1pPr>
              <a:defRPr sz="6600"/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438400"/>
            <a:ext cx="4572000" cy="2209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752600" y="6096000"/>
            <a:ext cx="5638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/>
              <a:t>Copyright © 2007 Pearson Education, Inc. Publishing as Pearson Addison-Wesley</a:t>
            </a:r>
          </a:p>
        </p:txBody>
      </p:sp>
    </p:spTree>
    <p:extLst>
      <p:ext uri="{BB962C8B-B14F-4D97-AF65-F5344CB8AC3E}">
        <p14:creationId xmlns:p14="http://schemas.microsoft.com/office/powerpoint/2010/main" val="27681258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F70B645C-1651-473F-BCA5-27CF7055648F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46434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C6839377-1DF0-4385-A59C-753E9C808A59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127403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1"/>
          <p:cNvSpPr>
            <a:spLocks noChangeArrowheads="1"/>
          </p:cNvSpPr>
          <p:nvPr userDrawn="1"/>
        </p:nvSpPr>
        <p:spPr bwMode="auto">
          <a:xfrm>
            <a:off x="0" y="2147888"/>
            <a:ext cx="91440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CC6EB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3"/>
          <p:cNvSpPr>
            <a:spLocks noChangeArrowheads="1"/>
          </p:cNvSpPr>
          <p:nvPr userDrawn="1"/>
        </p:nvSpPr>
        <p:spPr bwMode="auto">
          <a:xfrm>
            <a:off x="5710238" y="1371600"/>
            <a:ext cx="2595562" cy="5483225"/>
          </a:xfrm>
          <a:prstGeom prst="rect">
            <a:avLst/>
          </a:prstGeom>
          <a:gradFill rotWithShape="1">
            <a:gsLst>
              <a:gs pos="0">
                <a:srgbClr val="8CC6EB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47" descr="Pearson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21350"/>
            <a:ext cx="682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4" descr="smw2_cov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1598613"/>
            <a:ext cx="2211388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4"/>
          <p:cNvSpPr>
            <a:spLocks noChangeShapeType="1"/>
          </p:cNvSpPr>
          <p:nvPr userDrawn="1"/>
        </p:nvSpPr>
        <p:spPr bwMode="auto">
          <a:xfrm>
            <a:off x="0" y="66262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685800"/>
            <a:ext cx="7391400" cy="1676400"/>
          </a:xfrm>
        </p:spPr>
        <p:txBody>
          <a:bodyPr wrap="none" anchor="ctr"/>
          <a:lstStyle>
            <a:lvl1pPr>
              <a:defRPr sz="6600"/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438400"/>
            <a:ext cx="4572000" cy="2209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752600" y="6096000"/>
            <a:ext cx="5638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© 2007 Pearson Education, Inc. Publishing as Pearson Addison-Wesley</a:t>
            </a:r>
          </a:p>
        </p:txBody>
      </p:sp>
    </p:spTree>
    <p:extLst>
      <p:ext uri="{BB962C8B-B14F-4D97-AF65-F5344CB8AC3E}">
        <p14:creationId xmlns:p14="http://schemas.microsoft.com/office/powerpoint/2010/main" val="2458895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778FCE35-D14B-42F2-A459-891C5CBBE352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17494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429DEE12-37A2-44C1-BF32-2F6BA9A664E4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854117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2AEBDA39-BDDE-470E-9B16-3799D130D6A7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174715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C8F2697C-632C-4B00-B68A-71BAFF9AFB35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248981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A2F2D811-3E47-4A0E-8B65-B2EE1CA646A2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572867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7570B737-2AD0-4340-840F-D15E42C81946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033577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FA7FC8E4-00C7-4C86-B6D1-C99C83834A61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8530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778FCE35-D14B-42F2-A459-891C5CBBE352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625264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8F2BBAC4-C59E-42B0-B451-9EC196C3115E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406760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F70B645C-1651-473F-BCA5-27CF7055648F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39942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C6839377-1DF0-4385-A59C-753E9C808A59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367908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rbel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rbe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C3A25-DB3A-47CD-935C-F650FD30E240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328FF7-84BB-432F-A2F5-66FB89415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6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71FBB-7EE0-4CCA-9D29-FA80A880B37F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71E1B-DFE1-4B33-B594-F0BEE9697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62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rbel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rbe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1375EF-7A30-42C6-A7E0-6273688CF49B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3F858D-0665-4CCC-A61E-5E9613CC7B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07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D1A21-5249-4AB7-AD93-5638D4B3CE27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7DAB2-2250-46B5-9703-2316B7950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2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506B4-34BE-4D05-952D-999B246ABCAA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7E18B-79C6-4901-9FE2-A457EE6CD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13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CCACF-7297-4210-8302-E2542810F83A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75E75-9DD6-4376-9F57-6B30C5FE5E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60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DD9F5-80C9-4C59-ACED-AE5D03CCFF4E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B20F8-8CAA-4D36-8561-058737B90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429DEE12-37A2-44C1-BF32-2F6BA9A664E4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45757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rbel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rbe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724D8-ECA1-4821-B943-ACCBA372EFC6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01D85-38FF-4070-A674-981B7340C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4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rbel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rbe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5BF2B672-C2A0-4010-BA97-41B52204F068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970A39CC-9F2E-497C-874D-219606344C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14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CADF0-723D-408F-94F2-85460F3D0294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AF84C-307D-489D-9C97-226F02CAFB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15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rbel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rbel"/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F7AB94-4329-42D9-9AE6-4094DCF56FE8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8CE72-F6D3-474C-8086-C5ED9A96C1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27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21C73C-4E5A-4D30-9AEC-B00946FDD3E5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DA6FC-1E25-4D49-9251-165E13F6C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1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C3A25-DB3A-47CD-935C-F650FD30E240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328FF7-84BB-432F-A2F5-66FB89415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45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71FBB-7EE0-4CCA-9D29-FA80A880B37F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71E1B-DFE1-4B33-B594-F0BEE9697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76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1375EF-7A30-42C6-A7E0-6273688CF49B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3F858D-0665-4CCC-A61E-5E9613CC7B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20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D1A21-5249-4AB7-AD93-5638D4B3CE27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7DAB2-2250-46B5-9703-2316B7950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43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506B4-34BE-4D05-952D-999B246ABCAA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7E18B-79C6-4901-9FE2-A457EE6CD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2AEBDA39-BDDE-470E-9B16-3799D130D6A7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9209024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CCACF-7297-4210-8302-E2542810F83A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75E75-9DD6-4376-9F57-6B30C5FE5E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46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DD9F5-80C9-4C59-ACED-AE5D03CCFF4E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B20F8-8CAA-4D36-8561-058737B90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38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724D8-ECA1-4821-B943-ACCBA372EFC6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01D85-38FF-4070-A674-981B7340C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69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5BF2B672-C2A0-4010-BA97-41B52204F068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970A39CC-9F2E-497C-874D-219606344C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80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CADF0-723D-408F-94F2-85460F3D0294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AF84C-307D-489D-9C97-226F02CAFB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63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F7AB94-4329-42D9-9AE6-4094DCF56FE8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8CE72-F6D3-474C-8086-C5ED9A96C1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618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21C73C-4E5A-4D30-9AEC-B00946FDD3E5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DA6FC-1E25-4D49-9251-165E13F6C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17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1"/>
          <p:cNvSpPr>
            <a:spLocks noChangeArrowheads="1"/>
          </p:cNvSpPr>
          <p:nvPr userDrawn="1"/>
        </p:nvSpPr>
        <p:spPr bwMode="auto">
          <a:xfrm>
            <a:off x="0" y="2147888"/>
            <a:ext cx="91440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CC6E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3"/>
          <p:cNvSpPr>
            <a:spLocks noChangeArrowheads="1"/>
          </p:cNvSpPr>
          <p:nvPr userDrawn="1"/>
        </p:nvSpPr>
        <p:spPr bwMode="auto">
          <a:xfrm>
            <a:off x="5710238" y="1371600"/>
            <a:ext cx="2595562" cy="5483225"/>
          </a:xfrm>
          <a:prstGeom prst="rect">
            <a:avLst/>
          </a:prstGeom>
          <a:gradFill rotWithShape="1">
            <a:gsLst>
              <a:gs pos="0">
                <a:srgbClr val="8CC6EB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47" descr="Pearson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21350"/>
            <a:ext cx="682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4" descr="smw2_cov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1598613"/>
            <a:ext cx="2211388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4"/>
          <p:cNvSpPr>
            <a:spLocks noChangeShapeType="1"/>
          </p:cNvSpPr>
          <p:nvPr userDrawn="1"/>
        </p:nvSpPr>
        <p:spPr bwMode="auto">
          <a:xfrm>
            <a:off x="0" y="66262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685800"/>
            <a:ext cx="7391400" cy="16764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/>
            </a:lvl1pPr>
          </a:lstStyle>
          <a:p>
            <a:pPr lvl="0"/>
            <a:r>
              <a:rPr lang="en-US" noProof="0" smtClean="0"/>
              <a:t>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438400"/>
            <a:ext cx="4572000" cy="22098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36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752600" y="6096000"/>
            <a:ext cx="5638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© 2007 Pearson Education, Inc. Publishing as Pearson Addison-Wesley</a:t>
            </a:r>
          </a:p>
        </p:txBody>
      </p:sp>
    </p:spTree>
    <p:extLst>
      <p:ext uri="{BB962C8B-B14F-4D97-AF65-F5344CB8AC3E}">
        <p14:creationId xmlns:p14="http://schemas.microsoft.com/office/powerpoint/2010/main" val="364885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4- </a:t>
            </a:r>
            <a:fld id="{E1A180DF-6FB9-47F3-8ABA-7C5D08565204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232860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4- </a:t>
            </a:r>
            <a:fld id="{1845F355-0725-4B59-9CA0-1009787F5FD2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97843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C8F2697C-632C-4B00-B68A-71BAFF9AFB35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7259584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4- </a:t>
            </a:r>
            <a:fld id="{7F31015C-FECB-4F3F-A15B-B0BF8FB808EA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5863232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4- </a:t>
            </a:r>
            <a:fld id="{F63A2169-5408-4BB1-86A6-4846D5E3D377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98898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4- </a:t>
            </a:r>
            <a:fld id="{65A13B9F-CDCC-4504-842A-C8804627A65F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758892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4- </a:t>
            </a:r>
            <a:fld id="{9DCBF512-4E63-4D35-BE4C-E24C2665A731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541876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4- </a:t>
            </a:r>
            <a:fld id="{60376F0A-7E56-4018-B39F-7F8D9E285158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299751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4- </a:t>
            </a:r>
            <a:fld id="{5C1CC788-E9FA-41DE-99F9-D15D05049617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318033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4- </a:t>
            </a:r>
            <a:fld id="{B8E4D13C-0185-46D3-97A8-7B0FCF1AC3C1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4120689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4- </a:t>
            </a:r>
            <a:fld id="{5F4267AE-6F6F-4C0D-B141-95443F929CB4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67371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1"/>
          <p:cNvSpPr>
            <a:spLocks noChangeArrowheads="1"/>
          </p:cNvSpPr>
          <p:nvPr userDrawn="1"/>
        </p:nvSpPr>
        <p:spPr bwMode="auto">
          <a:xfrm>
            <a:off x="0" y="2147888"/>
            <a:ext cx="91440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CC6EB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3"/>
          <p:cNvSpPr>
            <a:spLocks noChangeArrowheads="1"/>
          </p:cNvSpPr>
          <p:nvPr userDrawn="1"/>
        </p:nvSpPr>
        <p:spPr bwMode="auto">
          <a:xfrm>
            <a:off x="5710238" y="1371600"/>
            <a:ext cx="2595562" cy="5483225"/>
          </a:xfrm>
          <a:prstGeom prst="rect">
            <a:avLst/>
          </a:prstGeom>
          <a:gradFill rotWithShape="1">
            <a:gsLst>
              <a:gs pos="0">
                <a:srgbClr val="8CC6EB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47" descr="Pearson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21350"/>
            <a:ext cx="682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4" descr="smw2_cov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1598613"/>
            <a:ext cx="2211388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4"/>
          <p:cNvSpPr>
            <a:spLocks noChangeShapeType="1"/>
          </p:cNvSpPr>
          <p:nvPr userDrawn="1"/>
        </p:nvSpPr>
        <p:spPr bwMode="auto">
          <a:xfrm>
            <a:off x="0" y="66262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685800"/>
            <a:ext cx="7391400" cy="1676400"/>
          </a:xfrm>
        </p:spPr>
        <p:txBody>
          <a:bodyPr wrap="none" anchor="ctr"/>
          <a:lstStyle>
            <a:lvl1pPr>
              <a:defRPr sz="6600"/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438400"/>
            <a:ext cx="4572000" cy="2209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752600" y="6096000"/>
            <a:ext cx="5638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© 2007 Pearson Education, Inc. Publishing as Pearson Addison-Wesley</a:t>
            </a:r>
          </a:p>
        </p:txBody>
      </p:sp>
    </p:spTree>
    <p:extLst>
      <p:ext uri="{BB962C8B-B14F-4D97-AF65-F5344CB8AC3E}">
        <p14:creationId xmlns:p14="http://schemas.microsoft.com/office/powerpoint/2010/main" val="2815636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778FCE35-D14B-42F2-A459-891C5CBBE352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428338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A2F2D811-3E47-4A0E-8B65-B2EE1CA646A2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3918066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429DEE12-37A2-44C1-BF32-2F6BA9A664E4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18805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2AEBDA39-BDDE-470E-9B16-3799D130D6A7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926580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C8F2697C-632C-4B00-B68A-71BAFF9AFB35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798679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A2F2D811-3E47-4A0E-8B65-B2EE1CA646A2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028296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7570B737-2AD0-4340-840F-D15E42C81946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349365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FA7FC8E4-00C7-4C86-B6D1-C99C83834A61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6354752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8F2BBAC4-C59E-42B0-B451-9EC196C3115E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584243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F70B645C-1651-473F-BCA5-27CF7055648F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1924641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C6839377-1DF0-4385-A59C-753E9C808A59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887277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7570B737-2AD0-4340-840F-D15E42C81946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923795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FA7FC8E4-00C7-4C86-B6D1-C99C83834A61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015266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8F2BBAC4-C59E-42B0-B451-9EC196C3115E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803295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r>
              <a:rPr lang="en-US"/>
              <a:t>Slide 3- </a:t>
            </a:r>
            <a:fld id="{2224ADFA-1588-4C52-8076-7D40BAAA938C}" type="slidenum">
              <a:rPr lang="en-US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900"/>
              <a:t>Copyright © 2007 Pearson Education, Inc. Publishing as Pearson Addison-Wesley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 rot="10800000">
            <a:off x="0" y="-1588"/>
            <a:ext cx="209550" cy="685641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kumimoji="1" lang="en-US" sz="3200">
              <a:latin typeface="Tahoma" pitchFamily="34" charset="0"/>
            </a:endParaRPr>
          </a:p>
        </p:txBody>
      </p:sp>
      <p:grpSp>
        <p:nvGrpSpPr>
          <p:cNvPr id="1031" name="Group 35"/>
          <p:cNvGrpSpPr>
            <a:grpSpLocks/>
          </p:cNvGrpSpPr>
          <p:nvPr/>
        </p:nvGrpSpPr>
        <p:grpSpPr bwMode="auto">
          <a:xfrm>
            <a:off x="0" y="73025"/>
            <a:ext cx="9144000" cy="79375"/>
            <a:chOff x="0" y="-1"/>
            <a:chExt cx="5760" cy="50"/>
          </a:xfrm>
        </p:grpSpPr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>
              <a:off x="0" y="-1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>
              <a:off x="0" y="48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292100" indent="-2921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54000" algn="l" rtl="0" eaLnBrk="0" fontAlgn="base" hangingPunct="0">
        <a:spcBef>
          <a:spcPct val="20000"/>
        </a:spcBef>
        <a:spcAft>
          <a:spcPct val="0"/>
        </a:spcAft>
        <a:buClr>
          <a:srgbClr val="EF9C51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784225" indent="-215900" algn="l" rtl="0" eaLnBrk="0" fontAlgn="base" hangingPunct="0">
        <a:spcBef>
          <a:spcPct val="20000"/>
        </a:spcBef>
        <a:spcAft>
          <a:spcPct val="0"/>
        </a:spcAft>
        <a:buClr>
          <a:srgbClr val="FDDCA1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014413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1206500" indent="-190500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16637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1209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25781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0353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r>
              <a:rPr lang="en-US"/>
              <a:t>Slide 3- </a:t>
            </a:r>
            <a:fld id="{2224ADFA-1588-4C52-8076-7D40BAAA938C}" type="slidenum">
              <a:rPr lang="en-US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900">
                <a:solidFill>
                  <a:srgbClr val="000000"/>
                </a:solidFill>
              </a:rPr>
              <a:t>Copyright © 2007 Pearson Education, Inc. Publishing as Pearson Addison-Wesley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 rot="10800000">
            <a:off x="0" y="-1588"/>
            <a:ext cx="209550" cy="685641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kumimoji="1" 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031" name="Group 35"/>
          <p:cNvGrpSpPr>
            <a:grpSpLocks/>
          </p:cNvGrpSpPr>
          <p:nvPr/>
        </p:nvGrpSpPr>
        <p:grpSpPr bwMode="auto">
          <a:xfrm>
            <a:off x="0" y="73025"/>
            <a:ext cx="9144000" cy="79375"/>
            <a:chOff x="0" y="-1"/>
            <a:chExt cx="5760" cy="50"/>
          </a:xfrm>
        </p:grpSpPr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>
              <a:off x="0" y="-1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>
              <a:off x="0" y="48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33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292100" indent="-2921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54000" algn="l" rtl="0" eaLnBrk="0" fontAlgn="base" hangingPunct="0">
        <a:spcBef>
          <a:spcPct val="20000"/>
        </a:spcBef>
        <a:spcAft>
          <a:spcPct val="0"/>
        </a:spcAft>
        <a:buClr>
          <a:srgbClr val="EF9C51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784225" indent="-215900" algn="l" rtl="0" eaLnBrk="0" fontAlgn="base" hangingPunct="0">
        <a:spcBef>
          <a:spcPct val="20000"/>
        </a:spcBef>
        <a:spcAft>
          <a:spcPct val="0"/>
        </a:spcAft>
        <a:buClr>
          <a:srgbClr val="FDDCA1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014413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1206500" indent="-190500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16637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1209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25781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0353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rbel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orbel"/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fld id="{CB2AD68C-5A7E-404C-87C9-5DC4642F7035}" type="datetimeFigureOut">
              <a:rPr lang="en-US">
                <a:cs typeface="Arial" charset="0"/>
              </a:rPr>
              <a:pPr/>
              <a:t>9/3/2018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fld id="{216E4EE8-020D-4187-9E25-FC69E0DAC147}" type="slidenum">
              <a:rPr lang="en-US">
                <a:cs typeface="Arial" charset="0"/>
              </a:rPr>
              <a:pPr/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fld id="{CB2AD68C-5A7E-404C-87C9-5DC4642F7035}" type="datetimeFigureOut">
              <a:rPr lang="en-US">
                <a:cs typeface="Arial" charset="0"/>
              </a:rPr>
              <a:pPr/>
              <a:t>9/3/2018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fld id="{216E4EE8-020D-4187-9E25-FC69E0DAC147}" type="slidenum">
              <a:rPr lang="en-US">
                <a:cs typeface="Arial" charset="0"/>
              </a:rPr>
              <a:pPr/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3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6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r>
              <a:rPr lang="en-US"/>
              <a:t>Slide 4- </a:t>
            </a:r>
            <a:fld id="{681DB670-021D-45D3-82A8-724F41A32A36}" type="slidenum">
              <a:rPr lang="en-US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900">
                <a:solidFill>
                  <a:srgbClr val="000000"/>
                </a:solidFill>
              </a:rPr>
              <a:t>Copyright © 2007 Pearson Education, Inc. Publishing as Pearson Addison-Wesley</a:t>
            </a:r>
          </a:p>
        </p:txBody>
      </p:sp>
      <p:sp>
        <p:nvSpPr>
          <p:cNvPr id="1030" name="Rectangle 32"/>
          <p:cNvSpPr>
            <a:spLocks noChangeArrowheads="1"/>
          </p:cNvSpPr>
          <p:nvPr/>
        </p:nvSpPr>
        <p:spPr bwMode="gray">
          <a:xfrm rot="10800000">
            <a:off x="0" y="-1588"/>
            <a:ext cx="209550" cy="685641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kumimoji="1" 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031" name="Group 35"/>
          <p:cNvGrpSpPr>
            <a:grpSpLocks/>
          </p:cNvGrpSpPr>
          <p:nvPr/>
        </p:nvGrpSpPr>
        <p:grpSpPr bwMode="auto">
          <a:xfrm>
            <a:off x="0" y="73025"/>
            <a:ext cx="9144000" cy="79375"/>
            <a:chOff x="0" y="-1"/>
            <a:chExt cx="5760" cy="50"/>
          </a:xfrm>
        </p:grpSpPr>
        <p:sp>
          <p:nvSpPr>
            <p:cNvPr id="1032" name="Line 33"/>
            <p:cNvSpPr>
              <a:spLocks noChangeShapeType="1"/>
            </p:cNvSpPr>
            <p:nvPr/>
          </p:nvSpPr>
          <p:spPr bwMode="auto">
            <a:xfrm>
              <a:off x="0" y="-1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3" name="Line 34"/>
            <p:cNvSpPr>
              <a:spLocks noChangeShapeType="1"/>
            </p:cNvSpPr>
            <p:nvPr/>
          </p:nvSpPr>
          <p:spPr bwMode="auto">
            <a:xfrm>
              <a:off x="0" y="48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81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292100" indent="-2921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54000" algn="l" rtl="0" eaLnBrk="0" fontAlgn="base" hangingPunct="0">
        <a:spcBef>
          <a:spcPct val="20000"/>
        </a:spcBef>
        <a:spcAft>
          <a:spcPct val="0"/>
        </a:spcAft>
        <a:buClr>
          <a:srgbClr val="EF9C51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784225" indent="-215900" algn="l" rtl="0" eaLnBrk="0" fontAlgn="base" hangingPunct="0">
        <a:spcBef>
          <a:spcPct val="20000"/>
        </a:spcBef>
        <a:spcAft>
          <a:spcPct val="0"/>
        </a:spcAft>
        <a:buClr>
          <a:srgbClr val="FDDCA1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014413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1206500" indent="-190500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16637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1209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25781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0353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r>
              <a:rPr lang="en-US"/>
              <a:t>Slide 3- </a:t>
            </a:r>
            <a:fld id="{2224ADFA-1588-4C52-8076-7D40BAAA938C}" type="slidenum">
              <a:rPr lang="en-US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900">
                <a:solidFill>
                  <a:srgbClr val="000000"/>
                </a:solidFill>
              </a:rPr>
              <a:t>Copyright © 2007 Pearson Education, Inc. Publishing as Pearson Addison-Wesley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 rot="10800000">
            <a:off x="0" y="-1588"/>
            <a:ext cx="209550" cy="685641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kumimoji="1" 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031" name="Group 35"/>
          <p:cNvGrpSpPr>
            <a:grpSpLocks/>
          </p:cNvGrpSpPr>
          <p:nvPr/>
        </p:nvGrpSpPr>
        <p:grpSpPr bwMode="auto">
          <a:xfrm>
            <a:off x="0" y="73025"/>
            <a:ext cx="9144000" cy="79375"/>
            <a:chOff x="0" y="-1"/>
            <a:chExt cx="5760" cy="50"/>
          </a:xfrm>
        </p:grpSpPr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>
              <a:off x="0" y="-1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>
              <a:off x="0" y="48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98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292100" indent="-2921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54000" algn="l" rtl="0" eaLnBrk="0" fontAlgn="base" hangingPunct="0">
        <a:spcBef>
          <a:spcPct val="20000"/>
        </a:spcBef>
        <a:spcAft>
          <a:spcPct val="0"/>
        </a:spcAft>
        <a:buClr>
          <a:srgbClr val="EF9C51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784225" indent="-215900" algn="l" rtl="0" eaLnBrk="0" fontAlgn="base" hangingPunct="0">
        <a:spcBef>
          <a:spcPct val="20000"/>
        </a:spcBef>
        <a:spcAft>
          <a:spcPct val="0"/>
        </a:spcAft>
        <a:buClr>
          <a:srgbClr val="FDDCA1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014413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1206500" indent="-190500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16637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1209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25781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0353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895600"/>
            <a:ext cx="8458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Gotham Black" pitchFamily="50" charset="0"/>
              </a:rPr>
              <a:t>CATEGORICAL DATA  </a:t>
            </a:r>
            <a:r>
              <a:rPr lang="en-US" dirty="0" smtClean="0">
                <a:solidFill>
                  <a:schemeClr val="bg1"/>
                </a:solidFill>
                <a:latin typeface="Gotham Medium" pitchFamily="50" charset="0"/>
              </a:rPr>
              <a:t>CHAPTER 3</a:t>
            </a:r>
            <a:endParaRPr lang="en-US" dirty="0">
              <a:solidFill>
                <a:schemeClr val="bg1"/>
              </a:solidFill>
              <a:latin typeface="Gotham Medium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3665041"/>
            <a:ext cx="354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Gotham Medium" pitchFamily="50" charset="0"/>
              </a:rPr>
              <a:t>GET A CALCULATOR!</a:t>
            </a:r>
            <a:endParaRPr lang="en-US" dirty="0">
              <a:solidFill>
                <a:srgbClr val="FFFF00"/>
              </a:solidFill>
              <a:latin typeface="Gotham Medium" pitchFamily="50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3300"/>
                </a:solidFill>
              </a:rPr>
              <a:t>Slide 3- </a:t>
            </a:r>
            <a:fld id="{FEB388F9-E457-443B-84AE-30596C6C8F3F}" type="slidenum">
              <a:rPr lang="en-US" sz="1400">
                <a:solidFill>
                  <a:srgbClr val="CC3300"/>
                </a:solidFill>
              </a:rPr>
              <a:pPr eaLnBrk="1" hangingPunct="1"/>
              <a:t>10</a:t>
            </a:fld>
            <a:endParaRPr lang="en-CA" sz="1400">
              <a:solidFill>
                <a:srgbClr val="CC3300"/>
              </a:solidFill>
            </a:endParaRPr>
          </a:p>
        </p:txBody>
      </p:sp>
      <p:pic>
        <p:nvPicPr>
          <p:cNvPr id="34820" name="Picture 7" descr="E74115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" t="6532" r="-1265"/>
          <a:stretch/>
        </p:blipFill>
        <p:spPr bwMode="auto">
          <a:xfrm>
            <a:off x="0" y="0"/>
            <a:ext cx="9077012" cy="557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4953000"/>
            <a:ext cx="76200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otham Medium" pitchFamily="50" charset="0"/>
              </a:rPr>
              <a:t>In which region do the greatest </a:t>
            </a:r>
            <a:r>
              <a:rPr lang="en-US" sz="3200" dirty="0" smtClean="0">
                <a:latin typeface="Gotham Black" pitchFamily="50" charset="0"/>
              </a:rPr>
              <a:t>NUMBER</a:t>
            </a:r>
            <a:r>
              <a:rPr lang="en-US" sz="3200" dirty="0" smtClean="0">
                <a:latin typeface="Gotham Medium" pitchFamily="50" charset="0"/>
              </a:rPr>
              <a:t> of people wear seatbelts?</a:t>
            </a:r>
            <a:endParaRPr lang="en-US" sz="3200" dirty="0">
              <a:latin typeface="Gotham Medium" pitchFamily="50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3300"/>
                </a:solidFill>
              </a:rPr>
              <a:t>Slide 3- </a:t>
            </a:r>
            <a:fld id="{40A5F0C8-7A14-4855-9F4F-2A9181284A6E}" type="slidenum">
              <a:rPr lang="en-US" sz="1400">
                <a:solidFill>
                  <a:srgbClr val="CC3300"/>
                </a:solidFill>
              </a:rPr>
              <a:pPr eaLnBrk="1" hangingPunct="1"/>
              <a:t>11</a:t>
            </a:fld>
            <a:endParaRPr lang="en-CA" sz="1400">
              <a:solidFill>
                <a:srgbClr val="CC3300"/>
              </a:solidFill>
            </a:endParaRP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3409" y="4632251"/>
            <a:ext cx="8207375" cy="1676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Midwest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has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smallest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proportion </a:t>
            </a:r>
            <a:r>
              <a:rPr lang="en-US" sz="2400" dirty="0" smtClean="0"/>
              <a:t>of car drivers wearing seat belts (about 62%) where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have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proportion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(about 78- 80%).</a:t>
            </a:r>
          </a:p>
        </p:txBody>
      </p:sp>
      <p:sp>
        <p:nvSpPr>
          <p:cNvPr id="563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327400"/>
            <a:ext cx="7467600" cy="1320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Overall, the bar chart shows that all four regions of the country have more than 60% of car drivers wearing seat belts.</a:t>
            </a:r>
          </a:p>
        </p:txBody>
      </p:sp>
      <p:pic>
        <p:nvPicPr>
          <p:cNvPr id="6" name="Picture 7" descr="E74115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" t="9608" r="-1597" b="13294"/>
          <a:stretch/>
        </p:blipFill>
        <p:spPr bwMode="auto">
          <a:xfrm>
            <a:off x="1109330" y="0"/>
            <a:ext cx="6410008" cy="324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 bwMode="auto">
          <a:xfrm>
            <a:off x="3925888" y="2895600"/>
            <a:ext cx="5029200" cy="1600200"/>
          </a:xfrm>
          <a:prstGeom prst="wedgeRectCallou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ote: we are using the word </a:t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“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proportion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” (or “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percentage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”)… </a:t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…NOT the word “</a:t>
            </a: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reepy" pitchFamily="82" charset="0"/>
              </a:rPr>
              <a:t>number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3" grpId="0" build="p" autoUpdateAnimBg="0"/>
      <p:bldP spid="563204" grpId="0" build="p" autoUpdateAnimBg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58" y="2971800"/>
            <a:ext cx="8305800" cy="990600"/>
          </a:xfrm>
        </p:spPr>
        <p:txBody>
          <a:bodyPr anchor="t" anchorCtr="0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back to the Titanic…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69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3300"/>
                </a:solidFill>
              </a:rPr>
              <a:t>Slide 3- </a:t>
            </a:r>
            <a:fld id="{20F1826C-5ECE-4AF4-9C05-E6BCE8F2012A}" type="slidenum">
              <a:rPr lang="en-US" sz="1400">
                <a:solidFill>
                  <a:srgbClr val="CC3300"/>
                </a:solidFill>
              </a:rPr>
              <a:pPr eaLnBrk="1" hangingPunct="1"/>
              <a:t>13</a:t>
            </a:fld>
            <a:endParaRPr lang="en-CA" sz="1400">
              <a:solidFill>
                <a:srgbClr val="CC3300"/>
              </a:solidFill>
            </a:endParaRP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95" y="50843"/>
            <a:ext cx="8523288" cy="85163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A </a:t>
            </a:r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  <a:latin typeface="Gotham Medium" pitchFamily="50" charset="0"/>
              </a:rPr>
              <a:t>2-WAY TABLE 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  <a:latin typeface="Gotham Medium" pitchFamily="50" charset="0"/>
                <a:cs typeface="Arial" pitchFamily="34" charset="0"/>
              </a:rPr>
              <a:t>(OR “CONTINGENCY” TABLE) </a:t>
            </a:r>
            <a:r>
              <a:rPr lang="en-US" sz="2400" dirty="0" smtClean="0"/>
              <a:t>allows us to look at two categorical variables together</a:t>
            </a:r>
            <a:r>
              <a:rPr lang="en-US" sz="2000" dirty="0" smtClean="0"/>
              <a:t>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798440"/>
              </p:ext>
            </p:extLst>
          </p:nvPr>
        </p:nvGraphicFramePr>
        <p:xfrm>
          <a:off x="838200" y="1560739"/>
          <a:ext cx="6972300" cy="3352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050"/>
                <a:gridCol w="1162050"/>
                <a:gridCol w="1162050"/>
                <a:gridCol w="1162050"/>
                <a:gridCol w="1162050"/>
                <a:gridCol w="1162050"/>
              </a:tblGrid>
              <a:tr h="473716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dobe Caslon Pro" pitchFamily="18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dobe Caslon Pro" pitchFamily="18" charset="0"/>
                        </a:rPr>
                        <a:t>First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dobe Caslon Pro" pitchFamily="18" charset="0"/>
                        </a:rPr>
                        <a:t>Second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dobe Caslon Pro" pitchFamily="18" charset="0"/>
                        </a:rPr>
                        <a:t>Third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dobe Caslon Pro" pitchFamily="18" charset="0"/>
                        </a:rPr>
                        <a:t>Crew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dobe Caslon Pro" pitchFamily="18" charset="0"/>
                        </a:rPr>
                        <a:t>Total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dobe Caslon Pro" pitchFamily="18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38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dobe Caslon Pro" pitchFamily="18" charset="0"/>
                        </a:rPr>
                        <a:t>Alive</a:t>
                      </a:r>
                      <a:endParaRPr lang="en-US" sz="2400" b="1" dirty="0">
                        <a:latin typeface="Adobe Caslon Pro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  <a:cs typeface="Calibri" pitchFamily="34" charset="0"/>
                        </a:rPr>
                        <a:t>203</a:t>
                      </a:r>
                    </a:p>
                    <a:p>
                      <a:pPr algn="ctr"/>
                      <a:endParaRPr lang="en-US" sz="2400" b="0" dirty="0"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  <a:cs typeface="Calibri" pitchFamily="34" charset="0"/>
                        </a:rPr>
                        <a:t>118</a:t>
                      </a:r>
                    </a:p>
                    <a:p>
                      <a:pPr algn="ctr"/>
                      <a:endParaRPr lang="en-US" sz="2400" b="0" dirty="0"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  <a:cs typeface="Calibri" pitchFamily="34" charset="0"/>
                        </a:rPr>
                        <a:t>178</a:t>
                      </a:r>
                    </a:p>
                    <a:p>
                      <a:pPr algn="ctr"/>
                      <a:endParaRPr lang="en-US" sz="2400" b="0" dirty="0"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  <a:cs typeface="Calibri" pitchFamily="34" charset="0"/>
                        </a:rPr>
                        <a:t>212</a:t>
                      </a:r>
                    </a:p>
                    <a:p>
                      <a:pPr algn="ctr"/>
                      <a:endParaRPr lang="en-US" sz="2400" b="0" dirty="0"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  <a:cs typeface="Calibri" pitchFamily="34" charset="0"/>
                        </a:rPr>
                        <a:t>711</a:t>
                      </a:r>
                    </a:p>
                    <a:p>
                      <a:pPr algn="ctr"/>
                      <a:endParaRPr lang="en-US" sz="2400" b="1" dirty="0"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</a:tr>
              <a:tr h="9838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dobe Caslon Pro" pitchFamily="18" charset="0"/>
                        </a:rPr>
                        <a:t>Dead</a:t>
                      </a:r>
                      <a:endParaRPr lang="en-US" sz="2400" b="1" dirty="0">
                        <a:latin typeface="Adobe Caslon Pro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  <a:cs typeface="Calibri" pitchFamily="34" charset="0"/>
                        </a:rPr>
                        <a:t>122</a:t>
                      </a:r>
                    </a:p>
                    <a:p>
                      <a:pPr algn="ctr"/>
                      <a:endParaRPr lang="en-US" sz="2400" b="0" dirty="0"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  <a:cs typeface="Calibri" pitchFamily="34" charset="0"/>
                        </a:rPr>
                        <a:t>167</a:t>
                      </a:r>
                    </a:p>
                    <a:p>
                      <a:pPr algn="ctr"/>
                      <a:endParaRPr lang="en-US" sz="2400" b="0" dirty="0"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  <a:cs typeface="Calibri" pitchFamily="34" charset="0"/>
                        </a:rPr>
                        <a:t>528</a:t>
                      </a:r>
                    </a:p>
                    <a:p>
                      <a:pPr algn="ctr"/>
                      <a:endParaRPr lang="en-US" sz="2400" b="0" dirty="0"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  <a:cs typeface="Calibri" pitchFamily="34" charset="0"/>
                        </a:rPr>
                        <a:t>673</a:t>
                      </a:r>
                    </a:p>
                    <a:p>
                      <a:pPr algn="ctr"/>
                      <a:endParaRPr lang="en-US" sz="2400" b="0" dirty="0"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  <a:cs typeface="Calibri" pitchFamily="34" charset="0"/>
                        </a:rPr>
                        <a:t>1490</a:t>
                      </a:r>
                    </a:p>
                    <a:p>
                      <a:pPr algn="ctr"/>
                      <a:endParaRPr lang="en-US" sz="2400" b="1" dirty="0"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3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dobe Caslon Pro" pitchFamily="18" charset="0"/>
                        </a:rPr>
                        <a:t>Total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dobe Caslon Pro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  <a:cs typeface="Calibri" pitchFamily="34" charset="0"/>
                        </a:rPr>
                        <a:t>325</a:t>
                      </a:r>
                    </a:p>
                    <a:p>
                      <a:pPr algn="ctr"/>
                      <a:endParaRPr lang="en-US" sz="2400" b="1" dirty="0"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  <a:cs typeface="Calibri" pitchFamily="34" charset="0"/>
                        </a:rPr>
                        <a:t>285</a:t>
                      </a:r>
                    </a:p>
                    <a:p>
                      <a:pPr algn="ctr"/>
                      <a:endParaRPr lang="en-US" sz="2400" b="1" dirty="0" smtClean="0"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  <a:cs typeface="Calibri" pitchFamily="34" charset="0"/>
                        </a:rPr>
                        <a:t>706</a:t>
                      </a:r>
                    </a:p>
                    <a:p>
                      <a:pPr algn="ctr"/>
                      <a:endParaRPr lang="en-US" sz="2400" b="1" dirty="0"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  <a:cs typeface="Calibri" pitchFamily="34" charset="0"/>
                        </a:rPr>
                        <a:t>885</a:t>
                      </a:r>
                    </a:p>
                    <a:p>
                      <a:pPr algn="ctr"/>
                      <a:endParaRPr lang="en-US" sz="2400" b="1" dirty="0"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  <a:cs typeface="Calibri" pitchFamily="34" charset="0"/>
                        </a:rPr>
                        <a:t>2201</a:t>
                      </a:r>
                    </a:p>
                    <a:p>
                      <a:pPr algn="ctr"/>
                      <a:endParaRPr lang="en-US" sz="2400" b="1" dirty="0" smtClean="0"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77616" y="1060677"/>
            <a:ext cx="1203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dobe Caslon Pro" pitchFamily="18" charset="0"/>
              </a:rPr>
              <a:t>Class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244004" y="2642943"/>
            <a:ext cx="1743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dobe Caslon Pro" pitchFamily="18" charset="0"/>
              </a:rPr>
              <a:t>Survival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553200" y="1828808"/>
            <a:ext cx="1295400" cy="3084732"/>
          </a:xfrm>
          <a:prstGeom prst="ellipse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0200" y="3733808"/>
            <a:ext cx="6781800" cy="1332132"/>
          </a:xfrm>
          <a:prstGeom prst="ellipse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7280" y="4977825"/>
            <a:ext cx="4487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distributions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3300"/>
                </a:solidFill>
              </a:rPr>
              <a:t>Slide 3- </a:t>
            </a:r>
            <a:fld id="{EFFD3833-7411-4F6E-B663-748F3DC274E7}" type="slidenum">
              <a:rPr lang="en-US" sz="1400">
                <a:solidFill>
                  <a:srgbClr val="CC3300"/>
                </a:solidFill>
              </a:rPr>
              <a:pPr eaLnBrk="1" hangingPunct="1"/>
              <a:t>14</a:t>
            </a:fld>
            <a:endParaRPr lang="en-CA" sz="1400">
              <a:solidFill>
                <a:srgbClr val="CC3300"/>
              </a:solidFill>
            </a:endParaRP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743200"/>
            <a:ext cx="8294687" cy="3200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delle Rg" pitchFamily="50" charset="0"/>
              </a:rPr>
              <a:t>What percent of the people on the Titanic died?</a:t>
            </a:r>
          </a:p>
          <a:p>
            <a:pPr eaLnBrk="1" hangingPunct="1"/>
            <a:endParaRPr lang="en-US" sz="2400" dirty="0" smtClean="0">
              <a:latin typeface="Adelle Rg" pitchFamily="50" charset="0"/>
            </a:endParaRPr>
          </a:p>
          <a:p>
            <a:pPr eaLnBrk="1" hangingPunct="1"/>
            <a:r>
              <a:rPr lang="en-US" sz="2400" dirty="0" smtClean="0">
                <a:latin typeface="Adelle Rg" pitchFamily="50" charset="0"/>
              </a:rPr>
              <a:t>What percent of the people were surviving crew?</a:t>
            </a:r>
          </a:p>
          <a:p>
            <a:pPr eaLnBrk="1" hangingPunct="1"/>
            <a:endParaRPr lang="en-US" sz="2400" dirty="0" smtClean="0">
              <a:latin typeface="Adelle Rg" pitchFamily="50" charset="0"/>
            </a:endParaRPr>
          </a:p>
          <a:p>
            <a:pPr eaLnBrk="1" hangingPunct="1"/>
            <a:r>
              <a:rPr lang="en-US" sz="2400" dirty="0" smtClean="0">
                <a:latin typeface="Adelle Rg" pitchFamily="50" charset="0"/>
              </a:rPr>
              <a:t>*What percent of the survivors were First class?</a:t>
            </a:r>
          </a:p>
          <a:p>
            <a:pPr eaLnBrk="1" hangingPunct="1"/>
            <a:endParaRPr lang="en-US" sz="2400" dirty="0" smtClean="0">
              <a:latin typeface="Adelle Rg" pitchFamily="50" charset="0"/>
            </a:endParaRPr>
          </a:p>
          <a:p>
            <a:pPr eaLnBrk="1" hangingPunct="1"/>
            <a:r>
              <a:rPr lang="en-US" sz="2400" dirty="0" smtClean="0">
                <a:latin typeface="Adelle Rg" pitchFamily="50" charset="0"/>
              </a:rPr>
              <a:t>*What percent of First class survived?</a:t>
            </a:r>
          </a:p>
          <a:p>
            <a:pPr eaLnBrk="1" hangingPunct="1"/>
            <a:endParaRPr lang="en-US" sz="2400" dirty="0" smtClean="0">
              <a:latin typeface="Adelle Rg" pitchFamily="50" charset="0"/>
            </a:endParaRPr>
          </a:p>
        </p:txBody>
      </p:sp>
      <p:pic>
        <p:nvPicPr>
          <p:cNvPr id="24580" name="Picture 4" descr="ta03-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7" y="0"/>
            <a:ext cx="61341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6821" name="Text Box 5" descr="Pink tissue paper"/>
          <p:cNvSpPr txBox="1">
            <a:spLocks noChangeArrowheads="1"/>
          </p:cNvSpPr>
          <p:nvPr/>
        </p:nvSpPr>
        <p:spPr bwMode="auto">
          <a:xfrm>
            <a:off x="1935713" y="3048000"/>
            <a:ext cx="2864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FF"/>
                </a:solidFill>
                <a:latin typeface="+mn-lt"/>
              </a:rPr>
              <a:t>1490/2201 = 67.7%</a:t>
            </a:r>
          </a:p>
        </p:txBody>
      </p:sp>
      <p:sp>
        <p:nvSpPr>
          <p:cNvPr id="546823" name="Text Box 7" descr="Pink tissue paper"/>
          <p:cNvSpPr txBox="1">
            <a:spLocks noChangeArrowheads="1"/>
          </p:cNvSpPr>
          <p:nvPr/>
        </p:nvSpPr>
        <p:spPr bwMode="auto">
          <a:xfrm>
            <a:off x="1978025" y="3957935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FF"/>
                </a:solidFill>
                <a:latin typeface="+mn-lt"/>
              </a:rPr>
              <a:t> 212/2201 = 9.6%</a:t>
            </a:r>
          </a:p>
        </p:txBody>
      </p:sp>
      <p:sp>
        <p:nvSpPr>
          <p:cNvPr id="546824" name="Text Box 8" descr="Pink tissue paper"/>
          <p:cNvSpPr txBox="1">
            <a:spLocks noChangeArrowheads="1"/>
          </p:cNvSpPr>
          <p:nvPr/>
        </p:nvSpPr>
        <p:spPr bwMode="auto">
          <a:xfrm>
            <a:off x="2209800" y="4800600"/>
            <a:ext cx="2504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+mn-lt"/>
              </a:rPr>
              <a:t>203/711 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= 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28.6%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46825" name="Text Box 9" descr="Pink tissue paper"/>
          <p:cNvSpPr txBox="1">
            <a:spLocks noChangeArrowheads="1"/>
          </p:cNvSpPr>
          <p:nvPr/>
        </p:nvSpPr>
        <p:spPr bwMode="auto">
          <a:xfrm>
            <a:off x="2209800" y="5710535"/>
            <a:ext cx="2521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+mn-lt"/>
              </a:rPr>
              <a:t>203/325 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= 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62.5%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/>
      <p:bldP spid="5468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3300"/>
                </a:solidFill>
              </a:rPr>
              <a:t>Slide 3- </a:t>
            </a:r>
            <a:fld id="{AF12D11D-89EA-40AC-8DD2-362BD37948A2}" type="slidenum">
              <a:rPr lang="en-US" sz="1400">
                <a:solidFill>
                  <a:srgbClr val="CC3300"/>
                </a:solidFill>
              </a:rPr>
              <a:pPr eaLnBrk="1" hangingPunct="1"/>
              <a:t>15</a:t>
            </a:fld>
            <a:endParaRPr lang="en-CA" sz="1400">
              <a:solidFill>
                <a:srgbClr val="CC3300"/>
              </a:solidFill>
            </a:endParaRPr>
          </a:p>
        </p:txBody>
      </p:sp>
      <p:pic>
        <p:nvPicPr>
          <p:cNvPr id="8" name="Picture 4" descr="ta03-08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6"/>
          <a:stretch/>
        </p:blipFill>
        <p:spPr bwMode="auto">
          <a:xfrm>
            <a:off x="1508678" y="3429000"/>
            <a:ext cx="6103090" cy="180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ta03-07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b="3219"/>
          <a:stretch/>
        </p:blipFill>
        <p:spPr bwMode="auto">
          <a:xfrm>
            <a:off x="1616149" y="1447800"/>
            <a:ext cx="6006252" cy="184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2667000" y="2875756"/>
            <a:ext cx="3733800" cy="3246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667000" y="4800600"/>
            <a:ext cx="3733800" cy="3246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833735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otham Medium" pitchFamily="50" charset="0"/>
              </a:rPr>
              <a:t>Separated on the </a:t>
            </a:r>
            <a:r>
              <a:rPr lang="en-US" dirty="0" smtClean="0">
                <a:latin typeface="Gotham Medium" pitchFamily="50" charset="0"/>
              </a:rPr>
              <a:t>CONDITION of SURVIVAL: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058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tham Medium" pitchFamily="50" charset="0"/>
              </a:rPr>
              <a:t>CONDITIONAL DISTRIBUTIONS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04307" y="2163746"/>
            <a:ext cx="6114091" cy="2803493"/>
            <a:chOff x="1508310" y="76200"/>
            <a:chExt cx="6114091" cy="2803493"/>
          </a:xfrm>
        </p:grpSpPr>
        <p:pic>
          <p:nvPicPr>
            <p:cNvPr id="14" name="Picture 4" descr="ta03-08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310" y="971483"/>
              <a:ext cx="6103090" cy="1908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 descr="ta03-07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70"/>
            <a:stretch/>
          </p:blipFill>
          <p:spPr bwMode="auto">
            <a:xfrm>
              <a:off x="1529576" y="76200"/>
              <a:ext cx="6092825" cy="177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3300"/>
                </a:solidFill>
              </a:rPr>
              <a:t>Slide 3- </a:t>
            </a:r>
            <a:fld id="{37B17E3B-AFAD-4375-9770-D1119C125FEE}" type="slidenum">
              <a:rPr lang="en-US" sz="1400">
                <a:solidFill>
                  <a:srgbClr val="CC3300"/>
                </a:solidFill>
              </a:rPr>
              <a:pPr eaLnBrk="1" hangingPunct="1"/>
              <a:t>16</a:t>
            </a:fld>
            <a:endParaRPr lang="en-CA" sz="1400">
              <a:solidFill>
                <a:srgbClr val="CC3300"/>
              </a:solidFill>
            </a:endParaRPr>
          </a:p>
        </p:txBody>
      </p:sp>
      <p:sp>
        <p:nvSpPr>
          <p:cNvPr id="548870" name="Rectangle 6" descr="Pink tissue paper"/>
          <p:cNvSpPr>
            <a:spLocks noChangeArrowheads="1"/>
          </p:cNvSpPr>
          <p:nvPr/>
        </p:nvSpPr>
        <p:spPr bwMode="auto">
          <a:xfrm>
            <a:off x="105508" y="27563"/>
            <a:ext cx="873369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8CC6EB"/>
              </a:buClr>
              <a:buSzPct val="60000"/>
            </a:pPr>
            <a:r>
              <a:rPr lang="en-US" sz="2800" b="1" dirty="0">
                <a:solidFill>
                  <a:srgbClr val="000000"/>
                </a:solidFill>
                <a:latin typeface="Adelle Rg" pitchFamily="50" charset="0"/>
              </a:rPr>
              <a:t>c)  </a:t>
            </a:r>
            <a:r>
              <a:rPr lang="en-US" sz="2800" dirty="0" smtClean="0">
                <a:solidFill>
                  <a:srgbClr val="000000"/>
                </a:solidFill>
                <a:latin typeface="Adelle Rg" pitchFamily="50" charset="0"/>
              </a:rPr>
              <a:t>Construct a graphical display that shows the 	 </a:t>
            </a:r>
            <a:r>
              <a:rPr lang="en-US" sz="2800" b="1" u="sng" dirty="0">
                <a:solidFill>
                  <a:srgbClr val="000000"/>
                </a:solidFill>
                <a:latin typeface="Adelle Rg" pitchFamily="50" charset="0"/>
              </a:rPr>
              <a:t>association</a:t>
            </a:r>
            <a:r>
              <a:rPr lang="en-US" sz="2800" dirty="0">
                <a:solidFill>
                  <a:srgbClr val="000000"/>
                </a:solidFill>
                <a:latin typeface="Adelle Rg" pitchFamily="50" charset="0"/>
              </a:rPr>
              <a:t> between </a:t>
            </a:r>
            <a:r>
              <a:rPr lang="en-US" sz="2800" dirty="0" smtClean="0">
                <a:solidFill>
                  <a:srgbClr val="000000"/>
                </a:solidFill>
                <a:latin typeface="Adelle Rg" pitchFamily="50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Adelle Rg" pitchFamily="50" charset="0"/>
              </a:rPr>
              <a:t>class” and “survival</a:t>
            </a:r>
            <a:r>
              <a:rPr lang="en-US" sz="2800" dirty="0" smtClean="0">
                <a:solidFill>
                  <a:srgbClr val="000000"/>
                </a:solidFill>
                <a:latin typeface="Adelle Rg" pitchFamily="50" charset="0"/>
              </a:rPr>
              <a:t>”.  Write a few sentences describing the association between class and survival status.</a:t>
            </a:r>
            <a:endParaRPr lang="en-US" sz="2800" dirty="0">
              <a:solidFill>
                <a:srgbClr val="000000"/>
              </a:solidFill>
              <a:latin typeface="Adelle Rg" pitchFamily="50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254627" y="2452639"/>
            <a:ext cx="1299061" cy="2590800"/>
          </a:xfrm>
          <a:prstGeom prst="ellipse">
            <a:avLst/>
          </a:prstGeom>
          <a:noFill/>
          <a:ln w="1270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237337" y="2452639"/>
            <a:ext cx="1299061" cy="2590800"/>
          </a:xfrm>
          <a:prstGeom prst="ellipse">
            <a:avLst/>
          </a:prstGeom>
          <a:noFill/>
          <a:ln w="1270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Rectangular Callout 3"/>
          <p:cNvSpPr/>
          <p:nvPr/>
        </p:nvSpPr>
        <p:spPr bwMode="auto">
          <a:xfrm>
            <a:off x="3838778" y="1704930"/>
            <a:ext cx="5116310" cy="1280874"/>
          </a:xfrm>
          <a:prstGeom prst="wedgeRectCallout">
            <a:avLst>
              <a:gd name="adj1" fmla="val -90491"/>
              <a:gd name="adj2" fmla="val -118051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delle Rg" pitchFamily="50" charset="0"/>
              </a:rPr>
              <a:t>To check for an association between 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delle Rg" pitchFamily="50" charset="0"/>
              </a:rPr>
              <a:t>variables, you MUST compare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delle Rg" pitchFamily="50" charset="0"/>
              </a:rPr>
              <a:t>PROPORTIONS </a:t>
            </a:r>
            <a:r>
              <a:rPr lang="en-US" sz="2200" b="1" dirty="0" smtClean="0">
                <a:solidFill>
                  <a:srgbClr val="FFFF00"/>
                </a:solidFill>
                <a:latin typeface="Adelle Rg" pitchFamily="50" charset="0"/>
              </a:rPr>
              <a:t>(not COUNTS!!!)</a:t>
            </a:r>
          </a:p>
        </p:txBody>
      </p:sp>
    </p:spTree>
    <p:extLst>
      <p:ext uri="{BB962C8B-B14F-4D97-AF65-F5344CB8AC3E}">
        <p14:creationId xmlns:p14="http://schemas.microsoft.com/office/powerpoint/2010/main" val="1719769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8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3300"/>
                </a:solidFill>
              </a:rPr>
              <a:t>Slide 3- </a:t>
            </a:r>
            <a:fld id="{A0E0B9D9-B431-4A13-B563-61505958BF72}" type="slidenum">
              <a:rPr lang="en-US" sz="1400">
                <a:solidFill>
                  <a:srgbClr val="CC3300"/>
                </a:solidFill>
              </a:rPr>
              <a:pPr eaLnBrk="1" hangingPunct="1"/>
              <a:t>17</a:t>
            </a:fld>
            <a:endParaRPr lang="en-CA" sz="1400">
              <a:solidFill>
                <a:srgbClr val="CC3300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05800" cy="687387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Gotham Medium" pitchFamily="50" charset="0"/>
              </a:rPr>
              <a:t>SEGMENTED BAR GRAPH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126" y="806116"/>
            <a:ext cx="4070350" cy="4451684"/>
          </a:xfrm>
        </p:spPr>
        <p:txBody>
          <a:bodyPr/>
          <a:lstStyle/>
          <a:p>
            <a:pPr marL="342900" indent="-342900" eaLnBrk="1" hangingPunct="1"/>
            <a:r>
              <a:rPr lang="en-US" sz="2400" dirty="0" smtClean="0"/>
              <a:t>A </a:t>
            </a:r>
            <a:r>
              <a:rPr lang="en-US" sz="2400" b="1" dirty="0" smtClean="0"/>
              <a:t>segmented bar graph </a:t>
            </a:r>
            <a:r>
              <a:rPr lang="en-US" sz="2400" dirty="0" smtClean="0"/>
              <a:t>displays the same information as a pie chart, but in the form of bars instead of circles.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91272" y="1068387"/>
            <a:ext cx="4070350" cy="4572000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en-US" sz="2400" smtClean="0"/>
              <a:t>  </a:t>
            </a:r>
          </a:p>
        </p:txBody>
      </p:sp>
      <p:pic>
        <p:nvPicPr>
          <p:cNvPr id="29702" name="Picture 5" descr="03_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/>
          <a:stretch/>
        </p:blipFill>
        <p:spPr bwMode="auto">
          <a:xfrm>
            <a:off x="5029200" y="806116"/>
            <a:ext cx="4038600" cy="549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069588" y="806116"/>
            <a:ext cx="3998211" cy="5180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2" name="Picture 4" descr="ta03-08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b="5516"/>
          <a:stretch/>
        </p:blipFill>
        <p:spPr bwMode="auto">
          <a:xfrm>
            <a:off x="120501" y="3928334"/>
            <a:ext cx="4166793" cy="125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ta03-07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b="3219"/>
          <a:stretch/>
        </p:blipFill>
        <p:spPr bwMode="auto">
          <a:xfrm>
            <a:off x="120501" y="2728121"/>
            <a:ext cx="4175051" cy="128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3777496" y="1744655"/>
            <a:ext cx="12490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Proportion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235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3300"/>
                </a:solidFill>
              </a:rPr>
              <a:t>Slide 3- </a:t>
            </a:r>
            <a:fld id="{A0E0B9D9-B431-4A13-B563-61505958BF72}" type="slidenum">
              <a:rPr lang="en-US" sz="1400">
                <a:solidFill>
                  <a:srgbClr val="CC3300"/>
                </a:solidFill>
              </a:rPr>
              <a:pPr eaLnBrk="1" hangingPunct="1"/>
              <a:t>18</a:t>
            </a:fld>
            <a:endParaRPr lang="en-CA" sz="1400">
              <a:solidFill>
                <a:srgbClr val="CC3300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05800" cy="687387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Gotham Medium" pitchFamily="50" charset="0"/>
              </a:rPr>
              <a:t>SEGMENTED BAR GRAPH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126" y="806116"/>
            <a:ext cx="4070350" cy="4451684"/>
          </a:xfrm>
        </p:spPr>
        <p:txBody>
          <a:bodyPr/>
          <a:lstStyle/>
          <a:p>
            <a:pPr marL="342900" indent="-342900" eaLnBrk="1" hangingPunct="1"/>
            <a:r>
              <a:rPr lang="en-US" sz="2400" dirty="0" smtClean="0"/>
              <a:t>A </a:t>
            </a:r>
            <a:r>
              <a:rPr lang="en-US" sz="2400" b="1" dirty="0" smtClean="0"/>
              <a:t>segmented bar graph </a:t>
            </a:r>
            <a:r>
              <a:rPr lang="en-US" sz="2400" dirty="0" smtClean="0"/>
              <a:t>displays the same information as a pie chart, but in the form of bars instead of circles.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91272" y="1068387"/>
            <a:ext cx="4070350" cy="4572000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en-US" sz="2400" smtClean="0"/>
              <a:t>  </a:t>
            </a:r>
          </a:p>
        </p:txBody>
      </p:sp>
      <p:pic>
        <p:nvPicPr>
          <p:cNvPr id="29702" name="Picture 5" descr="03_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r="22219"/>
          <a:stretch/>
        </p:blipFill>
        <p:spPr bwMode="auto">
          <a:xfrm>
            <a:off x="4402026" y="806116"/>
            <a:ext cx="3627380" cy="549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ta03-08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b="5516"/>
          <a:stretch/>
        </p:blipFill>
        <p:spPr bwMode="auto">
          <a:xfrm>
            <a:off x="120501" y="3928334"/>
            <a:ext cx="4166793" cy="125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ta03-07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b="3219"/>
          <a:stretch/>
        </p:blipFill>
        <p:spPr bwMode="auto">
          <a:xfrm>
            <a:off x="120501" y="2728121"/>
            <a:ext cx="4175051" cy="128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1447800"/>
            <a:ext cx="718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otham Medium"/>
              </a:rPr>
              <a:t>FIRST</a:t>
            </a:r>
            <a:endParaRPr lang="en-US" sz="1400" dirty="0">
              <a:solidFill>
                <a:srgbClr val="000000"/>
              </a:solidFill>
              <a:latin typeface="Gotham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7221" y="987623"/>
            <a:ext cx="718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otham Medium"/>
              </a:rPr>
              <a:t>FIRST</a:t>
            </a:r>
            <a:endParaRPr lang="en-US" sz="1400" dirty="0">
              <a:solidFill>
                <a:srgbClr val="000000"/>
              </a:solidFill>
              <a:latin typeface="Gotham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1483" y="1470749"/>
            <a:ext cx="984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otham Medium"/>
              </a:rPr>
              <a:t>SECOND</a:t>
            </a:r>
            <a:endParaRPr lang="en-US" sz="1400" dirty="0">
              <a:solidFill>
                <a:srgbClr val="000000"/>
              </a:solidFill>
              <a:latin typeface="Gotham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3799" y="2664023"/>
            <a:ext cx="984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otham Medium"/>
              </a:rPr>
              <a:t>SECOND</a:t>
            </a:r>
            <a:endParaRPr lang="en-US" sz="1400" dirty="0">
              <a:solidFill>
                <a:srgbClr val="000000"/>
              </a:solidFill>
              <a:latin typeface="Gotham Medium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2611" y="3703408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otham Medium"/>
              </a:rPr>
              <a:t>THIRD</a:t>
            </a:r>
            <a:endParaRPr lang="en-US" sz="1400" dirty="0">
              <a:solidFill>
                <a:srgbClr val="000000"/>
              </a:solidFill>
              <a:latin typeface="Gotham Medium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7219" y="5029200"/>
            <a:ext cx="768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otham Medium"/>
              </a:rPr>
              <a:t>CREW</a:t>
            </a:r>
            <a:endParaRPr lang="en-US" sz="1400" dirty="0">
              <a:solidFill>
                <a:srgbClr val="000000"/>
              </a:solidFill>
              <a:latin typeface="Gotham Medium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2630" y="4703379"/>
            <a:ext cx="768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otham Medium"/>
              </a:rPr>
              <a:t>CREW</a:t>
            </a:r>
            <a:endParaRPr lang="en-US" sz="1400" dirty="0">
              <a:solidFill>
                <a:srgbClr val="000000"/>
              </a:solidFill>
              <a:latin typeface="Gotham Medium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0294" y="2590637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otham Medium"/>
              </a:rPr>
              <a:t>THIRD</a:t>
            </a:r>
            <a:endParaRPr lang="en-US" sz="1400" dirty="0">
              <a:solidFill>
                <a:srgbClr val="000000"/>
              </a:solidFill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29006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6199" y="762000"/>
            <a:ext cx="534291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8CC6EB"/>
              </a:buClr>
              <a:buSzPct val="60000"/>
            </a:pPr>
            <a:r>
              <a:rPr lang="en-US" b="1" dirty="0" smtClean="0">
                <a:solidFill>
                  <a:srgbClr val="000000"/>
                </a:solidFill>
                <a:latin typeface="Adelle Rg" pitchFamily="50" charset="0"/>
              </a:rPr>
              <a:t>…DESCRIBE THE </a:t>
            </a:r>
            <a:r>
              <a:rPr lang="en-US" b="1" u="sng" dirty="0" smtClean="0">
                <a:solidFill>
                  <a:srgbClr val="000000"/>
                </a:solidFill>
                <a:latin typeface="Adelle Rg" pitchFamily="50" charset="0"/>
              </a:rPr>
              <a:t>ASSOCIATION</a:t>
            </a:r>
            <a:r>
              <a:rPr lang="en-US" b="1" dirty="0" smtClean="0">
                <a:solidFill>
                  <a:srgbClr val="000000"/>
                </a:solidFill>
                <a:latin typeface="Adelle Rg" pitchFamily="50" charset="0"/>
              </a:rPr>
              <a:t> BETWEEN THE TWO VARIABLES:</a:t>
            </a:r>
          </a:p>
          <a:p>
            <a:pPr>
              <a:spcBef>
                <a:spcPts val="0"/>
              </a:spcBef>
              <a:buClr>
                <a:srgbClr val="8CC6EB"/>
              </a:buClr>
              <a:buSzPct val="60000"/>
            </a:pPr>
            <a:r>
              <a:rPr lang="en-US" b="1" dirty="0" smtClean="0">
                <a:solidFill>
                  <a:srgbClr val="0000FF"/>
                </a:solidFill>
                <a:latin typeface="Adelle Rg" pitchFamily="50" charset="0"/>
              </a:rPr>
              <a:t>First </a:t>
            </a:r>
            <a:r>
              <a:rPr lang="en-US" b="1" dirty="0">
                <a:solidFill>
                  <a:srgbClr val="0000FF"/>
                </a:solidFill>
                <a:latin typeface="Adelle Rg" pitchFamily="50" charset="0"/>
              </a:rPr>
              <a:t>class passengers make up a </a:t>
            </a:r>
            <a:r>
              <a:rPr lang="en-US" b="1" dirty="0" smtClean="0">
                <a:solidFill>
                  <a:srgbClr val="0000FF"/>
                </a:solidFill>
                <a:latin typeface="Adelle Rg" pitchFamily="50" charset="0"/>
              </a:rPr>
              <a:t>much larger </a:t>
            </a:r>
            <a:r>
              <a:rPr lang="en-US" b="1" dirty="0">
                <a:solidFill>
                  <a:srgbClr val="0000FF"/>
                </a:solidFill>
                <a:latin typeface="Adelle Rg" pitchFamily="50" charset="0"/>
              </a:rPr>
              <a:t>proportion of the “alive” </a:t>
            </a:r>
            <a:r>
              <a:rPr lang="en-US" b="1" dirty="0" smtClean="0">
                <a:solidFill>
                  <a:srgbClr val="0000FF"/>
                </a:solidFill>
                <a:latin typeface="Adelle Rg" pitchFamily="50" charset="0"/>
              </a:rPr>
              <a:t>group (about 30%) </a:t>
            </a:r>
            <a:r>
              <a:rPr lang="en-US" b="1" u="sng" dirty="0">
                <a:solidFill>
                  <a:srgbClr val="0000FF"/>
                </a:solidFill>
                <a:latin typeface="Adelle Rg" pitchFamily="50" charset="0"/>
              </a:rPr>
              <a:t>than the “dead” </a:t>
            </a:r>
            <a:r>
              <a:rPr lang="en-US" b="1" u="sng" dirty="0" smtClean="0">
                <a:solidFill>
                  <a:srgbClr val="0000FF"/>
                </a:solidFill>
                <a:latin typeface="Adelle Rg" pitchFamily="50" charset="0"/>
              </a:rPr>
              <a:t>group</a:t>
            </a:r>
            <a:r>
              <a:rPr lang="en-US" b="1" dirty="0" smtClean="0">
                <a:solidFill>
                  <a:srgbClr val="0000FF"/>
                </a:solidFill>
                <a:latin typeface="Adelle Rg" pitchFamily="50" charset="0"/>
              </a:rPr>
              <a:t> (about 8%)</a:t>
            </a:r>
            <a:endParaRPr lang="en-US" b="1" dirty="0">
              <a:solidFill>
                <a:srgbClr val="0000FF"/>
              </a:solidFill>
              <a:latin typeface="Adelle Rg" pitchFamily="50" charset="0"/>
            </a:endParaRPr>
          </a:p>
          <a:p>
            <a:pPr>
              <a:spcBef>
                <a:spcPts val="0"/>
              </a:spcBef>
              <a:buClr>
                <a:srgbClr val="8CC6EB"/>
              </a:buClr>
              <a:buSzPct val="60000"/>
            </a:pPr>
            <a:r>
              <a:rPr lang="en-US" b="1" dirty="0" smtClean="0">
                <a:solidFill>
                  <a:srgbClr val="7030A0"/>
                </a:solidFill>
                <a:latin typeface="Adelle Rg" pitchFamily="50" charset="0"/>
              </a:rPr>
              <a:t>The proportion of 2</a:t>
            </a:r>
            <a:r>
              <a:rPr lang="en-US" b="1" baseline="30000" dirty="0" smtClean="0">
                <a:solidFill>
                  <a:srgbClr val="7030A0"/>
                </a:solidFill>
                <a:latin typeface="Adelle Rg" pitchFamily="50" charset="0"/>
              </a:rPr>
              <a:t>nd</a:t>
            </a:r>
            <a:r>
              <a:rPr lang="en-US" b="1" dirty="0" smtClean="0">
                <a:solidFill>
                  <a:srgbClr val="7030A0"/>
                </a:solidFill>
                <a:latin typeface="Adelle Rg" pitchFamily="50" charset="0"/>
              </a:rPr>
              <a:t> class is slightly greater in the “alive” group than the “dead” group (17% to 11%).</a:t>
            </a:r>
            <a:endParaRPr lang="en-US" b="1" dirty="0" smtClean="0">
              <a:solidFill>
                <a:srgbClr val="008000"/>
              </a:solidFill>
              <a:latin typeface="Adelle Rg" pitchFamily="50" charset="0"/>
            </a:endParaRPr>
          </a:p>
          <a:p>
            <a:pPr>
              <a:spcBef>
                <a:spcPts val="0"/>
              </a:spcBef>
              <a:buClr>
                <a:srgbClr val="8CC6EB"/>
              </a:buClr>
              <a:buSzPct val="60000"/>
            </a:pPr>
            <a:r>
              <a:rPr lang="en-US" b="1" dirty="0" smtClean="0">
                <a:solidFill>
                  <a:srgbClr val="008000"/>
                </a:solidFill>
                <a:latin typeface="Adelle Rg" pitchFamily="50" charset="0"/>
              </a:rPr>
              <a:t>The proportions of “crew” and “third class”  are greater in the “dead” </a:t>
            </a:r>
            <a:r>
              <a:rPr lang="en-US" b="1" dirty="0">
                <a:solidFill>
                  <a:srgbClr val="008000"/>
                </a:solidFill>
                <a:latin typeface="Adelle Rg" pitchFamily="50" charset="0"/>
              </a:rPr>
              <a:t>group than the </a:t>
            </a:r>
            <a:r>
              <a:rPr lang="en-US" b="1" dirty="0" smtClean="0">
                <a:solidFill>
                  <a:srgbClr val="008000"/>
                </a:solidFill>
                <a:latin typeface="Adelle Rg" pitchFamily="50" charset="0"/>
              </a:rPr>
              <a:t>“alive” group (crew: 45% to 30%; 3</a:t>
            </a:r>
            <a:r>
              <a:rPr lang="en-US" b="1" baseline="30000" dirty="0" smtClean="0">
                <a:solidFill>
                  <a:srgbClr val="008000"/>
                </a:solidFill>
                <a:latin typeface="Adelle Rg" pitchFamily="50" charset="0"/>
              </a:rPr>
              <a:t>rd</a:t>
            </a:r>
            <a:r>
              <a:rPr lang="en-US" b="1" dirty="0" smtClean="0">
                <a:solidFill>
                  <a:srgbClr val="008000"/>
                </a:solidFill>
                <a:latin typeface="Adelle Rg" pitchFamily="50" charset="0"/>
              </a:rPr>
              <a:t>: 35% to 25%)</a:t>
            </a:r>
            <a:endParaRPr lang="en-US" b="1" dirty="0">
              <a:solidFill>
                <a:srgbClr val="008000"/>
              </a:solidFill>
              <a:latin typeface="Adelle Rg" pitchFamily="50" charset="0"/>
            </a:endParaRPr>
          </a:p>
        </p:txBody>
      </p:sp>
      <p:sp>
        <p:nvSpPr>
          <p:cNvPr id="296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3300"/>
                </a:solidFill>
              </a:rPr>
              <a:t>Slide 3- </a:t>
            </a:r>
            <a:fld id="{A0E0B9D9-B431-4A13-B563-61505958BF72}" type="slidenum">
              <a:rPr lang="en-US" sz="1400">
                <a:solidFill>
                  <a:srgbClr val="CC3300"/>
                </a:solidFill>
              </a:rPr>
              <a:pPr eaLnBrk="1" hangingPunct="1"/>
              <a:t>19</a:t>
            </a:fld>
            <a:endParaRPr lang="en-CA" sz="1400">
              <a:solidFill>
                <a:srgbClr val="CC3300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05800" cy="687387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Gotham Medium" pitchFamily="50" charset="0"/>
              </a:rPr>
              <a:t>SEGMENTED BAR GRAPH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9111" y="1165848"/>
            <a:ext cx="4070350" cy="4572000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en-US" sz="2400" smtClean="0"/>
              <a:t>  </a:t>
            </a:r>
          </a:p>
        </p:txBody>
      </p:sp>
      <p:pic>
        <p:nvPicPr>
          <p:cNvPr id="29702" name="Picture 5" descr="03_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r="21987"/>
          <a:stretch/>
        </p:blipFill>
        <p:spPr bwMode="auto">
          <a:xfrm>
            <a:off x="5232109" y="903577"/>
            <a:ext cx="3635957" cy="549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14239" y="1545261"/>
            <a:ext cx="718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otham Medium"/>
              </a:rPr>
              <a:t>FIRST</a:t>
            </a:r>
            <a:endParaRPr lang="en-US" sz="1400" dirty="0">
              <a:solidFill>
                <a:srgbClr val="000000"/>
              </a:solidFill>
              <a:latin typeface="Gotham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5060" y="1085084"/>
            <a:ext cx="718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otham Medium"/>
              </a:rPr>
              <a:t>FIRST</a:t>
            </a:r>
            <a:endParaRPr lang="en-US" sz="1400" dirty="0">
              <a:solidFill>
                <a:srgbClr val="000000"/>
              </a:solidFill>
              <a:latin typeface="Gotham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9322" y="1568210"/>
            <a:ext cx="984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otham Medium"/>
              </a:rPr>
              <a:t>SECOND</a:t>
            </a:r>
            <a:endParaRPr lang="en-US" sz="1400" dirty="0">
              <a:solidFill>
                <a:srgbClr val="000000"/>
              </a:solidFill>
              <a:latin typeface="Gotham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1638" y="2761484"/>
            <a:ext cx="984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otham Medium"/>
              </a:rPr>
              <a:t>SECOND</a:t>
            </a:r>
            <a:endParaRPr lang="en-US" sz="1400" dirty="0">
              <a:solidFill>
                <a:srgbClr val="000000"/>
              </a:solidFill>
              <a:latin typeface="Gotham Medium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0450" y="3800869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otham Medium"/>
              </a:rPr>
              <a:t>THIRD</a:t>
            </a:r>
            <a:endParaRPr lang="en-US" sz="1400" dirty="0">
              <a:solidFill>
                <a:srgbClr val="000000"/>
              </a:solidFill>
              <a:latin typeface="Gotham Medium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5058" y="5126661"/>
            <a:ext cx="768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otham Medium"/>
              </a:rPr>
              <a:t>CREW</a:t>
            </a:r>
            <a:endParaRPr lang="en-US" sz="1400" dirty="0">
              <a:solidFill>
                <a:srgbClr val="000000"/>
              </a:solidFill>
              <a:latin typeface="Gotham Medium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80469" y="4800840"/>
            <a:ext cx="768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otham Medium"/>
              </a:rPr>
              <a:t>CREW</a:t>
            </a:r>
            <a:endParaRPr lang="en-US" sz="1400" dirty="0">
              <a:solidFill>
                <a:srgbClr val="000000"/>
              </a:solidFill>
              <a:latin typeface="Gotham Medium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68133" y="2688098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Gotham Medium"/>
              </a:rPr>
              <a:t>THIRD</a:t>
            </a:r>
            <a:endParaRPr lang="en-US" sz="1400" dirty="0">
              <a:solidFill>
                <a:srgbClr val="000000"/>
              </a:solidFill>
              <a:latin typeface="Gotham Medium"/>
            </a:endParaRP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2667000" y="1752377"/>
            <a:ext cx="5824102" cy="1280874"/>
          </a:xfrm>
          <a:prstGeom prst="wedgeRectCallout">
            <a:avLst>
              <a:gd name="adj1" fmla="val -33474"/>
              <a:gd name="adj2" fmla="val -99464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delle Rg" pitchFamily="50" charset="0"/>
              </a:rPr>
              <a:t>When describing association between </a:t>
            </a:r>
            <a:br>
              <a:rPr lang="en-US" sz="2200" b="1" dirty="0" smtClean="0">
                <a:solidFill>
                  <a:srgbClr val="FFFF00"/>
                </a:solidFill>
                <a:latin typeface="Adelle Rg" pitchFamily="50" charset="0"/>
              </a:rPr>
            </a:br>
            <a:r>
              <a:rPr lang="en-US" sz="2200" b="1" dirty="0" smtClean="0">
                <a:solidFill>
                  <a:srgbClr val="FFFF00"/>
                </a:solidFill>
                <a:latin typeface="Adelle Rg" pitchFamily="50" charset="0"/>
              </a:rPr>
              <a:t>categorical variables, you MUST compare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delle Rg" pitchFamily="50" charset="0"/>
              </a:rPr>
              <a:t>PROPORTIONS </a:t>
            </a:r>
            <a:r>
              <a:rPr lang="en-US" sz="2200" b="1" dirty="0" smtClean="0">
                <a:solidFill>
                  <a:srgbClr val="FFFF00"/>
                </a:solidFill>
                <a:latin typeface="Adelle Rg" pitchFamily="50" charset="0"/>
              </a:rPr>
              <a:t>(not COUNTS!!!)</a:t>
            </a:r>
          </a:p>
        </p:txBody>
      </p:sp>
    </p:spTree>
    <p:extLst>
      <p:ext uri="{BB962C8B-B14F-4D97-AF65-F5344CB8AC3E}">
        <p14:creationId xmlns:p14="http://schemas.microsoft.com/office/powerpoint/2010/main" val="2332235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3300"/>
                </a:solidFill>
              </a:rPr>
              <a:t>Slide 3- </a:t>
            </a:r>
            <a:fld id="{12F37879-D6D9-43A2-90A6-1E4B19636768}" type="slidenum">
              <a:rPr lang="en-US" sz="1400">
                <a:solidFill>
                  <a:srgbClr val="CC3300"/>
                </a:solidFill>
              </a:rPr>
              <a:pPr eaLnBrk="1" hangingPunct="1"/>
              <a:t>2</a:t>
            </a:fld>
            <a:endParaRPr lang="en-CA" sz="1400">
              <a:solidFill>
                <a:srgbClr val="CC3300"/>
              </a:solidFill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94688" cy="5410200"/>
          </a:xfrm>
        </p:spPr>
        <p:txBody>
          <a:bodyPr/>
          <a:lstStyle/>
          <a:p>
            <a:pPr marL="3175" indent="-3175" eaLnBrk="1" hangingPunct="1">
              <a:buFont typeface="Wingdings" pitchFamily="2" charset="2"/>
              <a:buNone/>
            </a:pPr>
            <a:r>
              <a:rPr lang="en-US" dirty="0" smtClean="0">
                <a:latin typeface="Gotham Medium" pitchFamily="50" charset="0"/>
              </a:rPr>
              <a:t>	THE THREE RULES OF DATA ANALYSIS </a:t>
            </a:r>
          </a:p>
          <a:p>
            <a:pPr marL="3175" indent="-3175" eaLnBrk="1" hangingPunct="1">
              <a:buFont typeface="Wingdings" pitchFamily="2" charset="2"/>
              <a:buNone/>
            </a:pPr>
            <a:r>
              <a:rPr lang="en-US" sz="2000" dirty="0" smtClean="0">
                <a:latin typeface="Gotham Medium" pitchFamily="50" charset="0"/>
              </a:rPr>
              <a:t>won’t be difficult to remember:</a:t>
            </a:r>
          </a:p>
          <a:p>
            <a:pPr marL="609600" indent="-609600" eaLnBrk="1" hangingPunct="1"/>
            <a:endParaRPr lang="en-US" sz="600" dirty="0" smtClean="0">
              <a:latin typeface="Gotham Medium" pitchFamily="50" charset="0"/>
            </a:endParaRPr>
          </a:p>
          <a:p>
            <a:pPr marL="914400" lvl="2" indent="-457200" eaLnBrk="1" hangingPunct="1"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sz="3200" dirty="0" smtClean="0">
                <a:solidFill>
                  <a:srgbClr val="C00000"/>
                </a:solidFill>
                <a:latin typeface="Gotham Medium" pitchFamily="50" charset="0"/>
              </a:rPr>
              <a:t>Make a picture </a:t>
            </a:r>
            <a:r>
              <a:rPr lang="en-US" dirty="0" smtClean="0">
                <a:latin typeface="Gotham Medium" pitchFamily="50" charset="0"/>
              </a:rPr>
              <a:t>— things may be revealed that are not obvious in the raw data. These will be things to </a:t>
            </a:r>
            <a:r>
              <a:rPr lang="en-US" i="1" dirty="0" smtClean="0">
                <a:latin typeface="Gotham Medium" pitchFamily="50" charset="0"/>
              </a:rPr>
              <a:t>think</a:t>
            </a:r>
            <a:r>
              <a:rPr lang="en-US" dirty="0" smtClean="0">
                <a:latin typeface="Gotham Medium" pitchFamily="50" charset="0"/>
              </a:rPr>
              <a:t> about.</a:t>
            </a:r>
          </a:p>
          <a:p>
            <a:pPr marL="914400" lvl="2" indent="-457200" eaLnBrk="1" hangingPunct="1">
              <a:buClr>
                <a:schemeClr val="tx1"/>
              </a:buClr>
              <a:buSzPct val="90000"/>
              <a:buFontTx/>
              <a:buAutoNum type="arabicPeriod"/>
            </a:pPr>
            <a:endParaRPr lang="en-US" sz="600" dirty="0" smtClean="0">
              <a:latin typeface="Gotham Medium" pitchFamily="50" charset="0"/>
            </a:endParaRPr>
          </a:p>
          <a:p>
            <a:pPr marL="914400" lvl="2" indent="-457200" eaLnBrk="1" hangingPunct="1"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sz="3200" dirty="0" smtClean="0">
                <a:solidFill>
                  <a:srgbClr val="C00000"/>
                </a:solidFill>
                <a:latin typeface="Gotham Medium" pitchFamily="50" charset="0"/>
                <a:ea typeface="+mn-ea"/>
                <a:cs typeface="+mn-cs"/>
              </a:rPr>
              <a:t>MAKE A PICTURE </a:t>
            </a:r>
            <a:r>
              <a:rPr lang="en-US" sz="2800" dirty="0" smtClean="0">
                <a:solidFill>
                  <a:srgbClr val="000000"/>
                </a:solidFill>
                <a:latin typeface="Gotham Medium" pitchFamily="50" charset="0"/>
                <a:ea typeface="+mn-ea"/>
                <a:cs typeface="+mn-cs"/>
              </a:rPr>
              <a:t>— </a:t>
            </a:r>
            <a:r>
              <a:rPr lang="en-US" dirty="0" smtClean="0">
                <a:latin typeface="Gotham Medium" pitchFamily="50" charset="0"/>
              </a:rPr>
              <a:t>important features of and patterns in the data will </a:t>
            </a:r>
            <a:r>
              <a:rPr lang="en-US" i="1" dirty="0" smtClean="0">
                <a:latin typeface="Gotham Medium" pitchFamily="50" charset="0"/>
              </a:rPr>
              <a:t>show</a:t>
            </a:r>
            <a:r>
              <a:rPr lang="en-US" dirty="0" smtClean="0">
                <a:latin typeface="Gotham Medium" pitchFamily="50" charset="0"/>
              </a:rPr>
              <a:t> up. You may also see things that you did not expect.</a:t>
            </a:r>
          </a:p>
          <a:p>
            <a:pPr marL="914400" lvl="2" indent="-457200" eaLnBrk="1" hangingPunct="1"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sz="3200" dirty="0" smtClean="0">
                <a:solidFill>
                  <a:srgbClr val="C00000"/>
                </a:solidFill>
                <a:latin typeface="Gotham Black" pitchFamily="50" charset="0"/>
                <a:ea typeface="+mn-ea"/>
                <a:cs typeface="+mn-cs"/>
              </a:rPr>
              <a:t>MAKE A PICTURE </a:t>
            </a:r>
            <a:r>
              <a:rPr lang="en-US" sz="2800" dirty="0" smtClean="0">
                <a:solidFill>
                  <a:srgbClr val="000000"/>
                </a:solidFill>
                <a:latin typeface="Gotham Medium" pitchFamily="50" charset="0"/>
                <a:ea typeface="+mn-ea"/>
                <a:cs typeface="+mn-cs"/>
              </a:rPr>
              <a:t>— </a:t>
            </a:r>
            <a:r>
              <a:rPr lang="en-US" dirty="0" smtClean="0">
                <a:latin typeface="Gotham Medium" pitchFamily="50" charset="0"/>
              </a:rPr>
              <a:t>the best way to </a:t>
            </a:r>
            <a:r>
              <a:rPr lang="en-US" i="1" dirty="0" smtClean="0">
                <a:latin typeface="Gotham Medium" pitchFamily="50" charset="0"/>
              </a:rPr>
              <a:t>tell</a:t>
            </a:r>
            <a:r>
              <a:rPr lang="en-US" dirty="0" smtClean="0">
                <a:latin typeface="Gotham Medium" pitchFamily="50" charset="0"/>
              </a:rPr>
              <a:t> others about your data is with a well-chosen picture.</a:t>
            </a:r>
            <a:endParaRPr lang="en-US" sz="2000" dirty="0" smtClean="0">
              <a:latin typeface="Gotham Medium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10414"/>
            <a:ext cx="7951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Gotham Black" pitchFamily="50" charset="0"/>
              </a:rPr>
              <a:t>CATEGORICAL DATA  </a:t>
            </a:r>
            <a:r>
              <a:rPr lang="en-US" dirty="0" smtClean="0">
                <a:latin typeface="Gotham Medium" pitchFamily="50" charset="0"/>
              </a:rPr>
              <a:t>chapter 3</a:t>
            </a:r>
            <a:endParaRPr lang="en-US" dirty="0">
              <a:latin typeface="Gotham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4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3300"/>
                </a:solidFill>
              </a:rPr>
              <a:t>Slide 3- </a:t>
            </a:r>
            <a:fld id="{A0E0B9D9-B431-4A13-B563-61505958BF72}" type="slidenum">
              <a:rPr lang="en-US" sz="1400">
                <a:solidFill>
                  <a:srgbClr val="CC3300"/>
                </a:solidFill>
              </a:rPr>
              <a:pPr eaLnBrk="1" hangingPunct="1"/>
              <a:t>20</a:t>
            </a:fld>
            <a:endParaRPr lang="en-CA" sz="1400">
              <a:solidFill>
                <a:srgbClr val="CC3300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1"/>
            <a:ext cx="8305800" cy="533399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2060"/>
                </a:solidFill>
                <a:latin typeface="Gotham Medium" pitchFamily="50" charset="0"/>
              </a:rPr>
              <a:t>WHAT IF WE “REVERSE THE AXES”?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xmlns:lc="http://schemas.openxmlformats.org/drawingml/2006/lockedCanvas" xmlns="" id="{74DF34AA-4E9D-49A2-AF4B-8DD96CBA66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196339"/>
              </p:ext>
            </p:extLst>
          </p:nvPr>
        </p:nvGraphicFramePr>
        <p:xfrm>
          <a:off x="671209" y="1371600"/>
          <a:ext cx="7924800" cy="481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1904999" y="520303"/>
            <a:ext cx="6934199" cy="85129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1"/>
                </a:solidFill>
                <a:latin typeface="Adelle Rg" pitchFamily="50" charset="0"/>
              </a:rPr>
              <a:t>YEAH, THAT WORKS TOO.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delle Rg" pitchFamily="50" charset="0"/>
              </a:rPr>
              <a:t>(IF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delle Rg" pitchFamily="50" charset="0"/>
              </a:rPr>
              <a:t> YOU SEE AN ASSOCIATION ONE WAY, IT’LL SHOW BOTH WAYS)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delle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74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3300"/>
                </a:solidFill>
              </a:rPr>
              <a:t>Slide 3- </a:t>
            </a:r>
            <a:fld id="{A0E0B9D9-B431-4A13-B563-61505958BF72}" type="slidenum">
              <a:rPr lang="en-US" sz="1400">
                <a:solidFill>
                  <a:srgbClr val="CC3300"/>
                </a:solidFill>
              </a:rPr>
              <a:pPr eaLnBrk="1" hangingPunct="1"/>
              <a:t>21</a:t>
            </a:fld>
            <a:endParaRPr lang="en-CA" sz="1400">
              <a:solidFill>
                <a:srgbClr val="CC3300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1066800"/>
          </a:xfrm>
        </p:spPr>
        <p:txBody>
          <a:bodyPr anchor="t" anchorCtr="0"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latin typeface="Gotham Medium" pitchFamily="50" charset="0"/>
              </a:rPr>
              <a:t>ANOTHER TYPE OF GRAPH THAT </a:t>
            </a:r>
            <a:br>
              <a:rPr lang="en-US" dirty="0" smtClean="0">
                <a:solidFill>
                  <a:srgbClr val="002060"/>
                </a:solidFill>
                <a:latin typeface="Gotham Medium" pitchFamily="50" charset="0"/>
              </a:rPr>
            </a:br>
            <a:r>
              <a:rPr lang="en-US" dirty="0" smtClean="0">
                <a:solidFill>
                  <a:srgbClr val="002060"/>
                </a:solidFill>
                <a:latin typeface="Gotham Medium" pitchFamily="50" charset="0"/>
              </a:rPr>
              <a:t>SHOWS ASSOCIATION…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9111" y="1165848"/>
            <a:ext cx="4070350" cy="4572000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en-US" sz="2400" smtClean="0"/>
              <a:t>  </a:t>
            </a: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214158"/>
              </p:ext>
            </p:extLst>
          </p:nvPr>
        </p:nvGraphicFramePr>
        <p:xfrm>
          <a:off x="627263" y="1165848"/>
          <a:ext cx="8153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 rot="16200000">
            <a:off x="-727419" y="2781488"/>
            <a:ext cx="21289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Adelle Rg" pitchFamily="50" charset="0"/>
              </a:rPr>
              <a:t>Proportion</a:t>
            </a:r>
            <a:endParaRPr lang="en-US" sz="1600" dirty="0" smtClean="0">
              <a:latin typeface="Adelle Rg" pitchFamily="50" charset="0"/>
            </a:endParaRPr>
          </a:p>
          <a:p>
            <a:pPr algn="ctr"/>
            <a:r>
              <a:rPr lang="en-US" sz="1600" dirty="0" smtClean="0">
                <a:latin typeface="Adelle Rg" pitchFamily="50" charset="0"/>
              </a:rPr>
              <a:t>(Relative Frequency)</a:t>
            </a:r>
            <a:endParaRPr lang="en-US" sz="1600" dirty="0">
              <a:latin typeface="Adelle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451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3300"/>
                </a:solidFill>
              </a:rPr>
              <a:t>Slide 3- </a:t>
            </a:r>
            <a:fld id="{873D6CC9-525F-4202-A521-50A048DC0E46}" type="slidenum">
              <a:rPr lang="en-US" sz="1400">
                <a:solidFill>
                  <a:srgbClr val="CC3300"/>
                </a:solidFill>
              </a:rPr>
              <a:pPr eaLnBrk="1" hangingPunct="1"/>
              <a:t>22</a:t>
            </a:fld>
            <a:endParaRPr lang="en-CA" sz="1400">
              <a:solidFill>
                <a:srgbClr val="CC33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284391"/>
              </p:ext>
            </p:extLst>
          </p:nvPr>
        </p:nvGraphicFramePr>
        <p:xfrm>
          <a:off x="644850" y="762000"/>
          <a:ext cx="819435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7927" y="152400"/>
            <a:ext cx="7866062" cy="76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9C51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784225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DCA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014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1206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1663700" indent="-190500" algn="l" rtl="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120900" indent="-190500" algn="l" rtl="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2578100" indent="-190500" algn="l" rtl="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035300" indent="-190500" algn="l" rtl="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sz="2600" dirty="0" smtClean="0">
                <a:latin typeface="Gotham Medium" pitchFamily="50" charset="0"/>
              </a:rPr>
              <a:t>SIDE-BY-SIDE BAR GRAPH </a:t>
            </a:r>
            <a:r>
              <a:rPr lang="en-US" sz="2000" dirty="0" smtClean="0">
                <a:latin typeface="Gotham Medium" pitchFamily="50" charset="0"/>
              </a:rPr>
              <a:t>(FOR COUNTS)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834628" y="2625924"/>
            <a:ext cx="4343402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delle Rg" pitchFamily="50" charset="0"/>
              </a:rPr>
              <a:t>Counts</a:t>
            </a:r>
            <a:endParaRPr lang="en-US" sz="1600" dirty="0" smtClean="0">
              <a:latin typeface="Adelle Rg" pitchFamily="50" charset="0"/>
            </a:endParaRPr>
          </a:p>
          <a:p>
            <a:pPr algn="ctr"/>
            <a:r>
              <a:rPr lang="en-US" sz="1600" dirty="0" smtClean="0">
                <a:latin typeface="Adelle Rg" pitchFamily="50" charset="0"/>
              </a:rPr>
              <a:t>(Frequency)</a:t>
            </a:r>
            <a:endParaRPr lang="en-US" sz="1600" dirty="0">
              <a:latin typeface="Adelle Rg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145931"/>
            <a:ext cx="3886200" cy="187743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A graph that compares </a:t>
            </a:r>
            <a:r>
              <a:rPr lang="en-US" sz="2800" dirty="0" smtClean="0">
                <a:solidFill>
                  <a:srgbClr val="FFFF00"/>
                </a:solidFill>
                <a:latin typeface="Creepy" panose="04010502060101010303" pitchFamily="82" charset="0"/>
              </a:rPr>
              <a:t>COUNTS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is </a:t>
            </a:r>
            <a:r>
              <a:rPr lang="en-US" sz="2800" dirty="0" smtClean="0">
                <a:solidFill>
                  <a:srgbClr val="FFFF00"/>
                </a:solidFill>
                <a:latin typeface="Creepy" panose="04010502060101010303" pitchFamily="82" charset="0"/>
              </a:rPr>
              <a:t>NO GOOD </a:t>
            </a:r>
            <a:r>
              <a:rPr lang="en-US" b="1" dirty="0" smtClean="0">
                <a:solidFill>
                  <a:srgbClr val="FFFF00"/>
                </a:solidFill>
              </a:rPr>
              <a:t>for displaying association! </a:t>
            </a:r>
            <a:r>
              <a:rPr lang="en-US" sz="2000" b="1" dirty="0" smtClean="0">
                <a:solidFill>
                  <a:srgbClr val="FFFF00"/>
                </a:solidFill>
              </a:rPr>
              <a:t>(especially when the sample sizes are unequal!)</a:t>
            </a:r>
            <a:endParaRPr lang="en-US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69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" y="76200"/>
            <a:ext cx="8305800" cy="687387"/>
          </a:xfrm>
        </p:spPr>
        <p:txBody>
          <a:bodyPr anchor="t" anchorCtr="0"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Gotham Medium" pitchFamily="50" charset="0"/>
              </a:rPr>
              <a:t>LEVEL OF EDUCATION BY GENDER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3300"/>
                </a:solidFill>
              </a:rPr>
              <a:t>Slide 3- </a:t>
            </a:r>
            <a:fld id="{20F1826C-5ECE-4AF4-9C05-E6BCE8F2012A}" type="slidenum">
              <a:rPr lang="en-US" sz="1400">
                <a:solidFill>
                  <a:srgbClr val="CC3300"/>
                </a:solidFill>
              </a:rPr>
              <a:pPr eaLnBrk="1" hangingPunct="1"/>
              <a:t>23</a:t>
            </a:fld>
            <a:endParaRPr lang="en-CA" sz="1400">
              <a:solidFill>
                <a:srgbClr val="CC33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607351"/>
              </p:ext>
            </p:extLst>
          </p:nvPr>
        </p:nvGraphicFramePr>
        <p:xfrm>
          <a:off x="1143000" y="1332131"/>
          <a:ext cx="7239000" cy="388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473716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dobe Caslon Pro" pitchFamily="18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dobe Caslon Pro" pitchFamily="18" charset="0"/>
                        </a:rPr>
                        <a:t>Not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dobe Caslon Pro" pitchFamily="18" charset="0"/>
                        </a:rPr>
                        <a:t> High School Graduate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dobe Caslon Pro" pitchFamily="18" charset="0"/>
                        </a:rPr>
                        <a:t>High School Graduate*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dobe Caslon Pro" pitchFamily="18" charset="0"/>
                        </a:rPr>
                        <a:t>College Graduate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dobe Caslon Pro" pitchFamily="18" charset="0"/>
                        </a:rPr>
                        <a:t>Total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dobe Caslon Pro" pitchFamily="18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38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dobe Caslon Pro" pitchFamily="18" charset="0"/>
                        </a:rPr>
                        <a:t>Male</a:t>
                      </a:r>
                      <a:endParaRPr lang="en-US" sz="2400" b="1" dirty="0">
                        <a:latin typeface="Adobe Caslon Pro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  <a:cs typeface="Calibri" pitchFamily="34" charset="0"/>
                        </a:rPr>
                        <a:t>318</a:t>
                      </a:r>
                    </a:p>
                    <a:p>
                      <a:pPr algn="ctr"/>
                      <a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29.3%</a:t>
                      </a:r>
                      <a:endParaRPr lang="en-US" sz="2000" b="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  <a:cs typeface="Calibri" pitchFamily="34" charset="0"/>
                        </a:rPr>
                        <a:t>603</a:t>
                      </a:r>
                    </a:p>
                    <a:p>
                      <a:pPr algn="ctr"/>
                      <a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55.5%</a:t>
                      </a:r>
                      <a:endParaRPr lang="en-US" sz="2000" b="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  <a:cs typeface="Calibri" pitchFamily="34" charset="0"/>
                        </a:rPr>
                        <a:t>165</a:t>
                      </a:r>
                    </a:p>
                    <a:p>
                      <a:pPr algn="ctr"/>
                      <a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15.2%</a:t>
                      </a:r>
                      <a:endParaRPr lang="en-US" sz="2000" b="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  <a:cs typeface="Calibri" pitchFamily="34" charset="0"/>
                        </a:rPr>
                        <a:t>1086</a:t>
                      </a:r>
                    </a:p>
                    <a:p>
                      <a:pPr algn="ctr"/>
                      <a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100%</a:t>
                      </a:r>
                      <a:endParaRPr lang="en-US" sz="2000" b="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838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dobe Caslon Pro" pitchFamily="18" charset="0"/>
                        </a:rPr>
                        <a:t>Female</a:t>
                      </a:r>
                      <a:endParaRPr lang="en-US" sz="2400" b="1" dirty="0">
                        <a:latin typeface="Adobe Caslon Pro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  <a:cs typeface="Calibri" pitchFamily="34" charset="0"/>
                        </a:rPr>
                        <a:t>212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29.3%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  <a:cs typeface="Calibri" pitchFamily="34" charset="0"/>
                        </a:rPr>
                        <a:t>402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55.5%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  <a:cs typeface="Calibri" pitchFamily="34" charset="0"/>
                        </a:rPr>
                        <a:t>110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15.2%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  <a:cs typeface="Calibri" pitchFamily="34" charset="0"/>
                        </a:rPr>
                        <a:t>724</a:t>
                      </a:r>
                    </a:p>
                    <a:p>
                      <a:pPr algn="ctr"/>
                      <a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100%</a:t>
                      </a:r>
                      <a:endParaRPr lang="en-US" sz="2000" b="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3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dobe Caslon Pro" pitchFamily="18" charset="0"/>
                        </a:rPr>
                        <a:t>Total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dobe Caslon Pro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  <a:cs typeface="Calibri" pitchFamily="34" charset="0"/>
                        </a:rPr>
                        <a:t>530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29.3%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  <a:cs typeface="Calibri" pitchFamily="34" charset="0"/>
                        </a:rPr>
                        <a:t>1005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55.5%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  <a:cs typeface="Calibri" pitchFamily="34" charset="0"/>
                        </a:rPr>
                        <a:t>275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15.2%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  <a:cs typeface="Calibri" pitchFamily="34" charset="0"/>
                        </a:rPr>
                        <a:t>1810</a:t>
                      </a:r>
                    </a:p>
                    <a:p>
                      <a:pPr algn="ctr"/>
                      <a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100%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0" y="685800"/>
            <a:ext cx="378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dobe Caslon Pro" pitchFamily="18" charset="0"/>
              </a:rPr>
              <a:t>Level of Education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4034" y="2975545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dobe Caslon Pro" pitchFamily="18" charset="0"/>
              </a:rPr>
              <a:t>Gender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2353" y="5411903"/>
            <a:ext cx="2957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dobe Caslon Pro" pitchFamily="18" charset="0"/>
              </a:rPr>
              <a:t>*and </a:t>
            </a:r>
            <a:r>
              <a:rPr lang="en-US" sz="2000" b="1" dirty="0" smtClean="0">
                <a:latin typeface="Adobe Caslon Pro" pitchFamily="18" charset="0"/>
              </a:rPr>
              <a:t>not</a:t>
            </a:r>
            <a:r>
              <a:rPr lang="en-US" sz="2000" dirty="0" smtClean="0">
                <a:latin typeface="Adobe Caslon Pro" pitchFamily="18" charset="0"/>
              </a:rPr>
              <a:t> a college graduate</a:t>
            </a:r>
            <a:endParaRPr lang="en-US" sz="2000" dirty="0">
              <a:latin typeface="Adobe Caslon Pro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819400" y="2895600"/>
            <a:ext cx="3938501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819400" y="3886200"/>
            <a:ext cx="3938501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19400" y="4800600"/>
            <a:ext cx="3938501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62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" y="76200"/>
            <a:ext cx="8305800" cy="687387"/>
          </a:xfrm>
        </p:spPr>
        <p:txBody>
          <a:bodyPr anchor="t" anchorCtr="0"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Gotham Medium" pitchFamily="50" charset="0"/>
              </a:rPr>
              <a:t>LEVEL OF EDUCATION BY GENDER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17707"/>
              </p:ext>
            </p:extLst>
          </p:nvPr>
        </p:nvGraphicFramePr>
        <p:xfrm>
          <a:off x="381000" y="609600"/>
          <a:ext cx="8220605" cy="540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3000" y="685800"/>
            <a:ext cx="3600503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A graph that compares COUNTS is no good for displaying association! </a:t>
            </a:r>
            <a:r>
              <a:rPr lang="en-US" sz="1800" b="1" dirty="0" smtClean="0">
                <a:solidFill>
                  <a:srgbClr val="FFFF00"/>
                </a:solidFill>
              </a:rPr>
              <a:t>(especially when the sample sizes are unequal!)</a:t>
            </a:r>
            <a:endParaRPr lang="en-US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74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3300"/>
                </a:solidFill>
              </a:rPr>
              <a:t>Slide 3- </a:t>
            </a:r>
            <a:fld id="{A0E0B9D9-B431-4A13-B563-61505958BF72}" type="slidenum">
              <a:rPr lang="en-US" sz="1400">
                <a:solidFill>
                  <a:srgbClr val="CC3300"/>
                </a:solidFill>
              </a:rPr>
              <a:pPr eaLnBrk="1" hangingPunct="1"/>
              <a:t>25</a:t>
            </a:fld>
            <a:endParaRPr lang="en-CA" sz="1400">
              <a:solidFill>
                <a:srgbClr val="CC3300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" y="74613"/>
            <a:ext cx="8305800" cy="687387"/>
          </a:xfrm>
        </p:spPr>
        <p:txBody>
          <a:bodyPr anchor="t" anchorCtr="0"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Gotham Medium" pitchFamily="50" charset="0"/>
              </a:rPr>
              <a:t>LEVEL OF EDUCATION BY GENDER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87850" y="1068387"/>
            <a:ext cx="4070350" cy="4572000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en-US" sz="2400" smtClean="0"/>
              <a:t>  </a:t>
            </a:r>
          </a:p>
        </p:txBody>
      </p:sp>
      <p:pic>
        <p:nvPicPr>
          <p:cNvPr id="29702" name="Picture 5" descr="03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06116"/>
            <a:ext cx="4673378" cy="549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4866166" y="806116"/>
            <a:ext cx="3998211" cy="5180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331633"/>
              </p:ext>
            </p:extLst>
          </p:nvPr>
        </p:nvGraphicFramePr>
        <p:xfrm>
          <a:off x="0" y="1152513"/>
          <a:ext cx="4191000" cy="241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  <a:gridCol w="838200"/>
                <a:gridCol w="838200"/>
              </a:tblGrid>
              <a:tr h="621812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dobe Caslon Pro" pitchFamily="18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dobe Caslon Pro" pitchFamily="18" charset="0"/>
                        </a:rPr>
                        <a:t>Not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dobe Caslon Pro" pitchFamily="18" charset="0"/>
                        </a:rPr>
                        <a:t> High School Graduate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dobe Caslon Pro" pitchFamily="18" charset="0"/>
                        </a:rPr>
                        <a:t>High School Graduate*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dobe Caslon Pro" pitchFamily="18" charset="0"/>
                        </a:rPr>
                        <a:t>College Graduate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dobe Caslon Pro" pitchFamily="18" charset="0"/>
                      </a:endParaRPr>
                    </a:p>
                  </a:txBody>
                  <a:tcPr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dobe Caslon Pro" pitchFamily="18" charset="0"/>
                        </a:rPr>
                        <a:t>Total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dobe Caslon Pro" pitchFamily="18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823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Caslon Pro" pitchFamily="18" charset="0"/>
                        </a:rPr>
                        <a:t>Male</a:t>
                      </a:r>
                      <a:endParaRPr lang="en-US" sz="1400" b="1" dirty="0">
                        <a:latin typeface="Adobe Caslon Pro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Calibri" pitchFamily="34" charset="0"/>
                        </a:rPr>
                        <a:t>318</a:t>
                      </a:r>
                    </a:p>
                    <a:p>
                      <a:pPr algn="ctr"/>
                      <a:r>
                        <a:rPr lang="en-US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29.3%</a:t>
                      </a:r>
                      <a:endParaRPr lang="en-US" sz="1400" b="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Calibri" pitchFamily="34" charset="0"/>
                        </a:rPr>
                        <a:t>603</a:t>
                      </a:r>
                    </a:p>
                    <a:p>
                      <a:pPr algn="ctr"/>
                      <a:r>
                        <a:rPr lang="en-US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55.5%</a:t>
                      </a:r>
                      <a:endParaRPr lang="en-US" sz="1400" b="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Calibri" pitchFamily="34" charset="0"/>
                        </a:rPr>
                        <a:t>165</a:t>
                      </a:r>
                    </a:p>
                    <a:p>
                      <a:pPr algn="ctr"/>
                      <a:r>
                        <a:rPr lang="en-US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15.2%</a:t>
                      </a:r>
                      <a:endParaRPr lang="en-US" sz="1400" b="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Calibri" pitchFamily="34" charset="0"/>
                        </a:rPr>
                        <a:t>1086</a:t>
                      </a:r>
                    </a:p>
                    <a:p>
                      <a:pPr algn="ctr"/>
                      <a:r>
                        <a:rPr lang="en-US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100%</a:t>
                      </a:r>
                      <a:endParaRPr lang="en-US" sz="1400" b="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823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Caslon Pro" pitchFamily="18" charset="0"/>
                        </a:rPr>
                        <a:t>Female</a:t>
                      </a:r>
                      <a:endParaRPr lang="en-US" sz="1400" b="1" dirty="0">
                        <a:latin typeface="Adobe Caslon Pro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Calibri" pitchFamily="34" charset="0"/>
                        </a:rPr>
                        <a:t>212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29.3%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Calibri" pitchFamily="34" charset="0"/>
                        </a:rPr>
                        <a:t>402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55.5%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Calibri" pitchFamily="34" charset="0"/>
                        </a:rPr>
                        <a:t>110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15.2%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Calibri" pitchFamily="34" charset="0"/>
                        </a:rPr>
                        <a:t>724</a:t>
                      </a:r>
                    </a:p>
                    <a:p>
                      <a:pPr algn="ctr"/>
                      <a:r>
                        <a:rPr lang="en-US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100%</a:t>
                      </a:r>
                      <a:endParaRPr lang="en-US" sz="1400" b="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39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dobe Caslon Pro" pitchFamily="18" charset="0"/>
                        </a:rPr>
                        <a:t>Total</a:t>
                      </a:r>
                      <a:endParaRPr lang="en-US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dobe Caslon Pro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Calibri" pitchFamily="34" charset="0"/>
                        </a:rPr>
                        <a:t>530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29.3%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Calibri" pitchFamily="34" charset="0"/>
                        </a:rPr>
                        <a:t>1005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55.5%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Calibri" pitchFamily="34" charset="0"/>
                        </a:rPr>
                        <a:t>275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15.2%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  <a:cs typeface="Calibri" pitchFamily="34" charset="0"/>
                        </a:rPr>
                        <a:t>1810</a:t>
                      </a:r>
                    </a:p>
                    <a:p>
                      <a:pPr algn="ctr"/>
                      <a:r>
                        <a:rPr lang="en-US" sz="14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100%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5334000" y="4506433"/>
            <a:ext cx="838200" cy="1478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Not</a:t>
            </a:r>
            <a:br>
              <a:rPr kumimoji="0" lang="en-US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High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School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Graduate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698" y="6019800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Male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6630397" y="6019800"/>
            <a:ext cx="9541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Female</a:t>
            </a:r>
            <a:endParaRPr lang="en-US" sz="18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5334000" y="1687034"/>
            <a:ext cx="838200" cy="281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High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School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Graduate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i="1" dirty="0" smtClean="0"/>
              <a:t>(but not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college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i="1" dirty="0" smtClean="0"/>
              <a:t>grad)</a:t>
            </a:r>
            <a:endParaRPr kumimoji="0" lang="en-US" sz="10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34000" y="925033"/>
            <a:ext cx="838200" cy="76200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College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Graduate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684334" y="4506618"/>
            <a:ext cx="838200" cy="1478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Not</a:t>
            </a:r>
            <a:br>
              <a:rPr kumimoji="0" lang="en-US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High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School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Graduate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684334" y="1687219"/>
            <a:ext cx="838200" cy="281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High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School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Graduate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i="1" dirty="0" smtClean="0"/>
              <a:t>(but not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college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i="1" dirty="0" smtClean="0"/>
              <a:t>grad)</a:t>
            </a:r>
            <a:endParaRPr kumimoji="0" lang="en-US" sz="10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684334" y="925032"/>
            <a:ext cx="838200" cy="76218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College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Graduate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886198"/>
            <a:ext cx="42354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otham Black" pitchFamily="50" charset="0"/>
              </a:rPr>
              <a:t>GENDER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  <a:latin typeface="Gotham Medium" pitchFamily="50" charset="0"/>
              </a:rPr>
              <a:t>INDEPENDENT</a:t>
            </a:r>
            <a:r>
              <a:rPr lang="en-US" dirty="0" smtClean="0">
                <a:solidFill>
                  <a:srgbClr val="FF0000"/>
                </a:solidFill>
              </a:rPr>
              <a:t> of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  <a:latin typeface="Gotham Black" pitchFamily="50" charset="0"/>
              </a:rPr>
              <a:t>LEVEL OF EDUCATION </a:t>
            </a:r>
            <a:br>
              <a:rPr lang="en-US" dirty="0" smtClean="0">
                <a:solidFill>
                  <a:srgbClr val="FF0000"/>
                </a:solidFill>
                <a:latin typeface="Gotham Black" pitchFamily="50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(no  association)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43196" y="1068387"/>
            <a:ext cx="8294688" cy="16002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9C51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784225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DCA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014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1206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1663700" indent="-190500" algn="l" rtl="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120900" indent="-190500" algn="l" rtl="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2578100" indent="-190500" algn="l" rtl="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035300" indent="-190500" algn="l" rtl="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3600" dirty="0" smtClean="0">
                <a:solidFill>
                  <a:srgbClr val="FF3300"/>
                </a:solidFill>
                <a:latin typeface="Gotham Black" pitchFamily="50" charset="0"/>
              </a:rPr>
              <a:t>INDEPENDENT = NO ASSOCIATION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dirty="0" smtClean="0">
                <a:solidFill>
                  <a:srgbClr val="FF3300"/>
                </a:solidFill>
                <a:latin typeface="Gotham Black" pitchFamily="50" charset="0"/>
              </a:rPr>
              <a:t>DEPENDENT = ASSOCIATION</a:t>
            </a:r>
          </a:p>
        </p:txBody>
      </p:sp>
    </p:spTree>
    <p:extLst>
      <p:ext uri="{BB962C8B-B14F-4D97-AF65-F5344CB8AC3E}">
        <p14:creationId xmlns:p14="http://schemas.microsoft.com/office/powerpoint/2010/main" val="2341825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6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6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6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600" fill="hold">
                                          <p:stCondLst>
                                            <p:cond delay="6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6" grpId="0"/>
      <p:bldP spid="20" grpId="0" animBg="1"/>
      <p:bldP spid="2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6564" y="2819400"/>
            <a:ext cx="51430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Gotham Medium" pitchFamily="50" charset="0"/>
                <a:cs typeface="Arial" charset="0"/>
              </a:rPr>
              <a:t>STEM PLOTS</a:t>
            </a:r>
            <a:endParaRPr lang="en-US" dirty="0" smtClean="0">
              <a:solidFill>
                <a:prstClr val="white"/>
              </a:solidFill>
              <a:latin typeface="Gotham Medium" pitchFamily="50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1969" y="3733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Duke Fill" pitchFamily="50" charset="0"/>
              </a:rPr>
              <a:t>A QUICK INTRO TO NUMERICAL DATA…</a:t>
            </a:r>
            <a:endParaRPr lang="en-US" sz="3200" dirty="0">
              <a:solidFill>
                <a:schemeClr val="bg1"/>
              </a:solidFill>
              <a:latin typeface="Duke Fil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CC3300"/>
                </a:solidFill>
              </a:rPr>
              <a:t>Slide 4- </a:t>
            </a:r>
            <a:fld id="{1BF13159-042F-44A3-A808-2DAA54DE20D9}" type="slidenum">
              <a:rPr lang="en-US" sz="1400" smtClean="0">
                <a:solidFill>
                  <a:srgbClr val="CC3300"/>
                </a:solidFill>
              </a:rPr>
              <a:pPr eaLnBrk="1" hangingPunct="1"/>
              <a:t>27</a:t>
            </a:fld>
            <a:endParaRPr lang="en-CA" sz="1400" smtClean="0">
              <a:solidFill>
                <a:srgbClr val="CC3300"/>
              </a:solidFill>
            </a:endParaRP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76200"/>
            <a:ext cx="7913687" cy="121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/>
              <a:t>Horsepower of cars reviewed by </a:t>
            </a:r>
            <a:r>
              <a:rPr lang="en-US" sz="2400" b="1" i="1" dirty="0" smtClean="0"/>
              <a:t>Consumer Reports: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" y="533400"/>
            <a:ext cx="568739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/>
          <a:stretch/>
        </p:blipFill>
        <p:spPr bwMode="auto">
          <a:xfrm>
            <a:off x="4790109" y="2359313"/>
            <a:ext cx="3515691" cy="397859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38100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“decade” usually gets its own line…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292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0"/>
            <a:ext cx="2141537" cy="619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76200" y="76201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Presidents – Stem &amp; Leaf Plot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972" y="838201"/>
            <a:ext cx="5261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stem &amp; leaf plot of age of…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7370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" y="609600"/>
            <a:ext cx="842740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76200"/>
            <a:ext cx="4953000" cy="992187"/>
          </a:xfrm>
        </p:spPr>
        <p:txBody>
          <a:bodyPr anchor="t" anchorCtr="0"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Presidents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753904"/>
            <a:ext cx="3115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means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age 43 at inauguration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age 46 at death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457905"/>
              </p:ext>
            </p:extLst>
          </p:nvPr>
        </p:nvGraphicFramePr>
        <p:xfrm>
          <a:off x="618460" y="3600271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4" imgW="457200" imgH="457200" progId="Equation.3">
                  <p:embed/>
                </p:oleObj>
              </mc:Choice>
              <mc:Fallback>
                <p:oleObj name="Equation" r:id="rId4" imgW="457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8460" y="3600271"/>
                        <a:ext cx="11430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82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3300"/>
                </a:solidFill>
              </a:rPr>
              <a:t>Slide 3- </a:t>
            </a:r>
            <a:fld id="{2C4CC39C-2D02-41BA-A0A6-5639B055CAEA}" type="slidenum">
              <a:rPr lang="en-US" sz="1400">
                <a:solidFill>
                  <a:srgbClr val="CC3300"/>
                </a:solidFill>
              </a:rPr>
              <a:pPr eaLnBrk="1" hangingPunct="1"/>
              <a:t>3</a:t>
            </a:fld>
            <a:endParaRPr lang="en-CA" sz="1400">
              <a:solidFill>
                <a:srgbClr val="CC33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57150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>
                <a:solidFill>
                  <a:schemeClr val="accent5">
                    <a:lumMod val="10000"/>
                  </a:schemeClr>
                </a:solidFill>
                <a:latin typeface="Gotham Medium" pitchFamily="50" charset="0"/>
              </a:rPr>
              <a:t>DISTRIBUTION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name of categories and how frequently each occurs</a:t>
            </a:r>
          </a:p>
        </p:txBody>
      </p:sp>
      <p:pic>
        <p:nvPicPr>
          <p:cNvPr id="542724" name="Picture 4" descr="ta03-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1" y="1353207"/>
            <a:ext cx="4156638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25" name="Picture 5" descr="ta03-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859" y="1353207"/>
            <a:ext cx="4224644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26" name="Text Box 6"/>
          <p:cNvSpPr txBox="1">
            <a:spLocks noChangeArrowheads="1"/>
          </p:cNvSpPr>
          <p:nvPr/>
        </p:nvSpPr>
        <p:spPr bwMode="auto">
          <a:xfrm>
            <a:off x="557059" y="3986870"/>
            <a:ext cx="31861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Frequency distribution</a:t>
            </a:r>
          </a:p>
        </p:txBody>
      </p:sp>
      <p:sp>
        <p:nvSpPr>
          <p:cNvPr id="10247" name="Text Box 7" descr="Pink tissue paper"/>
          <p:cNvSpPr txBox="1">
            <a:spLocks noChangeArrowheads="1"/>
          </p:cNvSpPr>
          <p:nvPr/>
        </p:nvSpPr>
        <p:spPr bwMode="auto">
          <a:xfrm>
            <a:off x="4427384" y="341378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728" name="Text Box 8"/>
          <p:cNvSpPr txBox="1">
            <a:spLocks noChangeArrowheads="1"/>
          </p:cNvSpPr>
          <p:nvPr/>
        </p:nvSpPr>
        <p:spPr bwMode="auto">
          <a:xfrm>
            <a:off x="4290859" y="3986870"/>
            <a:ext cx="42719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Relative frequency distribution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CC3300"/>
                </a:solidFill>
              </a:rPr>
              <a:t>Slide 4- </a:t>
            </a:r>
            <a:fld id="{1BF13159-042F-44A3-A808-2DAA54DE20D9}" type="slidenum">
              <a:rPr lang="en-US" sz="1400" smtClean="0">
                <a:solidFill>
                  <a:srgbClr val="CC3300"/>
                </a:solidFill>
              </a:rPr>
              <a:pPr eaLnBrk="1" hangingPunct="1"/>
              <a:t>30</a:t>
            </a:fld>
            <a:endParaRPr lang="en-CA" sz="1400" smtClean="0">
              <a:solidFill>
                <a:srgbClr val="CC3300"/>
              </a:solidFill>
            </a:endParaRP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76200"/>
            <a:ext cx="8502502" cy="4038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Use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stemplots</a:t>
            </a:r>
            <a:r>
              <a:rPr lang="en-US" sz="3600" dirty="0" smtClean="0"/>
              <a:t> for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to fairly moderate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/>
              <a:t>sizes of data (25 – 100)</a:t>
            </a:r>
          </a:p>
          <a:p>
            <a:r>
              <a:rPr lang="en-CA" sz="3600" dirty="0" smtClean="0">
                <a:cs typeface="Times New Roman" pitchFamily="18" charset="0"/>
              </a:rPr>
              <a:t>Try to use </a:t>
            </a:r>
            <a:r>
              <a:rPr lang="en-CA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graph paper </a:t>
            </a:r>
            <a:r>
              <a:rPr lang="en-CA" sz="4000" b="1" i="1" dirty="0" smtClean="0">
                <a:solidFill>
                  <a:srgbClr val="0000FF"/>
                </a:solidFill>
                <a:cs typeface="Times New Roman" pitchFamily="18" charset="0"/>
              </a:rPr>
              <a:t/>
            </a:r>
            <a:br>
              <a:rPr lang="en-CA" sz="4000" b="1" i="1" dirty="0" smtClean="0">
                <a:solidFill>
                  <a:srgbClr val="0000FF"/>
                </a:solidFill>
                <a:cs typeface="Times New Roman" pitchFamily="18" charset="0"/>
              </a:rPr>
            </a:br>
            <a:r>
              <a:rPr lang="en-CA" i="1" dirty="0" smtClean="0">
                <a:cs typeface="Times New Roman" pitchFamily="18" charset="0"/>
              </a:rPr>
              <a:t>(or </a:t>
            </a:r>
            <a:r>
              <a:rPr lang="en-C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make sure </a:t>
            </a:r>
            <a:r>
              <a:rPr lang="en-CA" i="1" dirty="0" smtClean="0">
                <a:cs typeface="Times New Roman" pitchFamily="18" charset="0"/>
              </a:rPr>
              <a:t>that your numbers </a:t>
            </a:r>
            <a:r>
              <a:rPr lang="en-C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line up</a:t>
            </a:r>
            <a:r>
              <a:rPr lang="en-CA" i="1" dirty="0" smtClean="0">
                <a:cs typeface="Times New Roman" pitchFamily="18" charset="0"/>
              </a:rPr>
              <a:t>)</a:t>
            </a:r>
            <a:endParaRPr lang="en-US" dirty="0" smtClean="0"/>
          </a:p>
          <a:p>
            <a:pPr eaLnBrk="1" hangingPunct="1"/>
            <a:endParaRPr lang="en-US" sz="40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440958"/>
            <a:ext cx="3200400" cy="331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57855"/>
            <a:ext cx="2438400" cy="329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7595" y="2457855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(this is okay…)</a:t>
            </a:r>
            <a:endParaRPr lang="en-US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2960" y="2457855"/>
            <a:ext cx="217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(this is NOT)</a:t>
            </a:r>
            <a:endParaRPr lang="en-US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16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641" y="2667000"/>
            <a:ext cx="3174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  <a:cs typeface="Arial"/>
              </a:rPr>
              <a:t>stop!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  <a:cs typeface="Arial"/>
              </a:rPr>
              <a:t>(measure hair lengths!)</a:t>
            </a:r>
          </a:p>
        </p:txBody>
      </p:sp>
    </p:spTree>
    <p:extLst>
      <p:ext uri="{BB962C8B-B14F-4D97-AF65-F5344CB8AC3E}">
        <p14:creationId xmlns:p14="http://schemas.microsoft.com/office/powerpoint/2010/main" val="3782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3300"/>
                </a:solidFill>
              </a:rPr>
              <a:t>Slide 3- </a:t>
            </a:r>
            <a:fld id="{8C142F09-199C-48F2-99EF-26E9F136A63F}" type="slidenum">
              <a:rPr lang="en-US" sz="1400">
                <a:solidFill>
                  <a:srgbClr val="CC3300"/>
                </a:solidFill>
              </a:rPr>
              <a:pPr eaLnBrk="1" hangingPunct="1"/>
              <a:t>4</a:t>
            </a:fld>
            <a:endParaRPr lang="en-CA" sz="1400">
              <a:solidFill>
                <a:srgbClr val="CC33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32" y="76200"/>
            <a:ext cx="8305800" cy="763587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omic Sans MS" pitchFamily="66" charset="0"/>
              </a:rPr>
              <a:t>What do you see?</a:t>
            </a:r>
            <a:r>
              <a:rPr lang="en-US" sz="3200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11269" name="Picture 4" descr="03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2" y="990600"/>
            <a:ext cx="41036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ta03-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1" y="1066800"/>
            <a:ext cx="4156638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976" y="3657600"/>
            <a:ext cx="43150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 eaLnBrk="1" hangingPunct="1">
              <a:buFont typeface="Wingdings" pitchFamily="2" charset="2"/>
              <a:buNone/>
            </a:pPr>
            <a:r>
              <a:rPr lang="en-US" dirty="0">
                <a:latin typeface="Comic Sans MS" pitchFamily="66" charset="0"/>
              </a:rPr>
              <a:t>When we look at each ship, </a:t>
            </a:r>
            <a:r>
              <a:rPr lang="en-US" dirty="0" smtClean="0">
                <a:latin typeface="Comic Sans MS" pitchFamily="66" charset="0"/>
              </a:rPr>
              <a:t>we </a:t>
            </a:r>
            <a:r>
              <a:rPr lang="en-US" dirty="0">
                <a:latin typeface="Comic Sans MS" pitchFamily="66" charset="0"/>
              </a:rPr>
              <a:t>see the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taken up by the </a:t>
            </a:r>
            <a:r>
              <a:rPr lang="en-US" dirty="0" smtClean="0">
                <a:latin typeface="Comic Sans MS" pitchFamily="66" charset="0"/>
              </a:rPr>
              <a:t>ship, instead </a:t>
            </a:r>
            <a:r>
              <a:rPr lang="en-US" dirty="0">
                <a:latin typeface="Comic Sans MS" pitchFamily="66" charset="0"/>
              </a:rPr>
              <a:t>of the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length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of the ship.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0181" y="102593"/>
            <a:ext cx="5562601" cy="15986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epy" pitchFamily="82" charset="0"/>
              </a:rPr>
              <a:t>Violation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“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Principle”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628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CC3300"/>
                </a:solidFill>
              </a:rPr>
              <a:t>Slide 3- </a:t>
            </a:r>
            <a:fld id="{3C70A6FA-9C3B-4240-A12A-AD8231938C2F}" type="slidenum">
              <a:rPr lang="en-US" sz="1400">
                <a:solidFill>
                  <a:srgbClr val="CC3300"/>
                </a:solidFill>
              </a:rPr>
              <a:pPr eaLnBrk="1" hangingPunct="1"/>
              <a:t>5</a:t>
            </a:fld>
            <a:endParaRPr lang="en-CA" sz="1400" dirty="0">
              <a:solidFill>
                <a:srgbClr val="CC33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8709" y="0"/>
            <a:ext cx="8305800" cy="613364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Gotham Medium" pitchFamily="50" charset="0"/>
              </a:rPr>
              <a:t>BAR GRAPHS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12" y="533400"/>
            <a:ext cx="8294688" cy="4572000"/>
          </a:xfrm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</a:pPr>
            <a:r>
              <a:rPr lang="en-US" sz="2400" b="1" dirty="0" smtClean="0"/>
              <a:t>A </a:t>
            </a:r>
            <a:r>
              <a:rPr lang="en-US" sz="2400" b="1" dirty="0" smtClean="0">
                <a:solidFill>
                  <a:schemeClr val="hlink"/>
                </a:solidFill>
              </a:rPr>
              <a:t>bar chart</a:t>
            </a:r>
            <a:r>
              <a:rPr lang="en-US" sz="2400" b="1" dirty="0" smtClean="0"/>
              <a:t> displays the distribution of a categorical variable, showing the counts for each category next to each other for easy comparison.</a:t>
            </a:r>
          </a:p>
          <a:p>
            <a:pPr marL="342900" indent="-342900" eaLnBrk="1" hangingPunct="1">
              <a:lnSpc>
                <a:spcPct val="110000"/>
              </a:lnSpc>
            </a:pPr>
            <a:endParaRPr lang="en-US" sz="2400" b="1" dirty="0" smtClean="0"/>
          </a:p>
          <a:p>
            <a:pPr marL="342900" indent="-342900" eaLnBrk="1" hangingPunct="1">
              <a:lnSpc>
                <a:spcPct val="110000"/>
              </a:lnSpc>
            </a:pPr>
            <a:r>
              <a:rPr lang="en-US" sz="2400" b="1" dirty="0" smtClean="0"/>
              <a:t>A bar chart stays true                                                                            to the </a:t>
            </a:r>
            <a:r>
              <a:rPr lang="en-US" sz="2400" b="1" i="1" dirty="0" smtClean="0">
                <a:solidFill>
                  <a:srgbClr val="0000FF"/>
                </a:solidFill>
              </a:rPr>
              <a:t>area</a:t>
            </a:r>
            <a:r>
              <a:rPr lang="en-US" sz="2400" b="1" dirty="0" smtClean="0"/>
              <a:t> principle. </a:t>
            </a:r>
          </a:p>
        </p:txBody>
      </p:sp>
      <p:pic>
        <p:nvPicPr>
          <p:cNvPr id="13317" name="Picture 4" descr="03-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48006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87312" y="3429000"/>
            <a:ext cx="3798888" cy="249299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For bar charts (with categorical data), be sure to leave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spaces</a:t>
            </a:r>
            <a:r>
              <a:rPr lang="en-US" sz="3600" b="1" dirty="0" smtClean="0">
                <a:latin typeface="Comic Sans MS" pitchFamily="66" charset="0"/>
              </a:rPr>
              <a:t> between the bars</a:t>
            </a:r>
            <a:r>
              <a:rPr lang="en-US" b="1" dirty="0" smtClean="0">
                <a:latin typeface="Comic Sans MS" pitchFamily="66" charset="0"/>
              </a:rPr>
              <a:t>!!!</a:t>
            </a:r>
            <a:endParaRPr lang="en-US" b="1" dirty="0">
              <a:latin typeface="Comic Sans MS" pitchFamily="66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15834" y="4686129"/>
            <a:ext cx="4027966" cy="1246496"/>
            <a:chOff x="3515834" y="4686129"/>
            <a:chExt cx="4027966" cy="1246496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5562600" y="4953000"/>
              <a:ext cx="228600" cy="968990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6422730" y="4953002"/>
              <a:ext cx="282870" cy="968990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7162800" y="4953000"/>
              <a:ext cx="381000" cy="968991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 flipV="1">
              <a:off x="3515834" y="4686129"/>
              <a:ext cx="544032" cy="1246496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4049233" y="5921990"/>
              <a:ext cx="3124200" cy="2"/>
            </a:xfrm>
            <a:prstGeom prst="straightConnector1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3300"/>
                </a:solidFill>
              </a:rPr>
              <a:t>Slide 3- </a:t>
            </a:r>
            <a:fld id="{29614347-91D7-497D-A920-A7EC44BCA053}" type="slidenum">
              <a:rPr lang="en-US" sz="1400">
                <a:solidFill>
                  <a:srgbClr val="CC3300"/>
                </a:solidFill>
              </a:rPr>
              <a:pPr eaLnBrk="1" hangingPunct="1"/>
              <a:t>6</a:t>
            </a:fld>
            <a:endParaRPr lang="en-CA" sz="1400">
              <a:solidFill>
                <a:srgbClr val="CC33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305800" cy="687387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Gotham Medium" pitchFamily="50" charset="0"/>
              </a:rPr>
              <a:t>BAR CHARTS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3587"/>
            <a:ext cx="8294688" cy="4572000"/>
          </a:xfrm>
        </p:spPr>
        <p:txBody>
          <a:bodyPr/>
          <a:lstStyle/>
          <a:p>
            <a:pPr marL="342900" indent="-342900" eaLnBrk="1" hangingPunct="1"/>
            <a:r>
              <a:rPr lang="en-US" dirty="0" smtClean="0"/>
              <a:t>A </a:t>
            </a:r>
            <a:r>
              <a:rPr lang="en-US" b="1" dirty="0" smtClean="0">
                <a:solidFill>
                  <a:srgbClr val="0000FF"/>
                </a:solidFill>
              </a:rPr>
              <a:t>relative frequency bar graph </a:t>
            </a:r>
            <a:r>
              <a:rPr lang="en-US" dirty="0" smtClean="0"/>
              <a:t>displays the relative </a:t>
            </a:r>
            <a:r>
              <a:rPr lang="en-US" i="1" dirty="0" smtClean="0"/>
              <a:t>proportion</a:t>
            </a:r>
            <a:r>
              <a:rPr lang="en-US" dirty="0" smtClean="0"/>
              <a:t> of counts for each category.</a:t>
            </a:r>
          </a:p>
        </p:txBody>
      </p:sp>
      <p:pic>
        <p:nvPicPr>
          <p:cNvPr id="14341" name="Picture 4" descr="03-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5849"/>
            <a:ext cx="5715000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3300"/>
                </a:solidFill>
              </a:rPr>
              <a:t>Slide 3- </a:t>
            </a:r>
            <a:fld id="{0EBA1966-3969-4987-958D-AC2A4798DD14}" type="slidenum">
              <a:rPr lang="en-US" sz="1400">
                <a:solidFill>
                  <a:srgbClr val="CC3300"/>
                </a:solidFill>
              </a:rPr>
              <a:pPr eaLnBrk="1" hangingPunct="1"/>
              <a:t>7</a:t>
            </a:fld>
            <a:endParaRPr lang="en-CA" sz="1400">
              <a:solidFill>
                <a:srgbClr val="CC3300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xfrm>
            <a:off x="82550" y="41515"/>
            <a:ext cx="8305800" cy="68897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latin typeface="Gotham Medium" pitchFamily="50" charset="0"/>
              </a:rPr>
              <a:t>Pie Charts</a:t>
            </a:r>
          </a:p>
        </p:txBody>
      </p:sp>
      <p:pic>
        <p:nvPicPr>
          <p:cNvPr id="17413" name="Picture 4" descr="03-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68827"/>
            <a:ext cx="5678488" cy="483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5" descr="Pink tissue paper"/>
          <p:cNvSpPr txBox="1">
            <a:spLocks noChangeArrowheads="1"/>
          </p:cNvSpPr>
          <p:nvPr/>
        </p:nvSpPr>
        <p:spPr bwMode="auto">
          <a:xfrm>
            <a:off x="71917" y="595313"/>
            <a:ext cx="64881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When you are interested in parts of the whole, </a:t>
            </a:r>
          </a:p>
          <a:p>
            <a:pPr eaLnBrk="1" hangingPunct="1"/>
            <a:r>
              <a:rPr lang="en-US" dirty="0"/>
              <a:t>a </a:t>
            </a:r>
            <a:r>
              <a:rPr lang="en-US" sz="3200" b="1" dirty="0">
                <a:solidFill>
                  <a:srgbClr val="FF3300"/>
                </a:solidFill>
                <a:latin typeface="+mn-lt"/>
              </a:rPr>
              <a:t>pie chart</a:t>
            </a:r>
            <a:r>
              <a:rPr lang="en-US" dirty="0">
                <a:latin typeface="+mn-lt"/>
              </a:rPr>
              <a:t> </a:t>
            </a:r>
            <a:r>
              <a:rPr lang="en-US" dirty="0"/>
              <a:t>might be your display of choice. 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3300"/>
                </a:solidFill>
              </a:rPr>
              <a:t>Slide 3- </a:t>
            </a:r>
            <a:fld id="{96E99BD0-48B6-4FC2-964D-4A1FE11129C3}" type="slidenum">
              <a:rPr lang="en-US" sz="1400">
                <a:solidFill>
                  <a:srgbClr val="CC3300"/>
                </a:solidFill>
              </a:rPr>
              <a:pPr eaLnBrk="1" hangingPunct="1"/>
              <a:t>8</a:t>
            </a:fld>
            <a:endParaRPr lang="en-CA" sz="1400">
              <a:solidFill>
                <a:srgbClr val="CC3300"/>
              </a:solidFill>
            </a:endParaRPr>
          </a:p>
        </p:txBody>
      </p:sp>
      <p:pic>
        <p:nvPicPr>
          <p:cNvPr id="36867" name="Picture 2" descr="ait03-p3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7" y="2209800"/>
            <a:ext cx="814400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451" y="838200"/>
            <a:ext cx="8294687" cy="1371600"/>
          </a:xfrm>
        </p:spPr>
        <p:txBody>
          <a:bodyPr/>
          <a:lstStyle/>
          <a:p>
            <a:pPr marL="0" lvl="1" indent="0" eaLnBrk="1" hangingPunct="1">
              <a:lnSpc>
                <a:spcPct val="90000"/>
              </a:lnSpc>
              <a:buNone/>
            </a:pPr>
            <a:r>
              <a:rPr lang="en-US" dirty="0" smtClean="0"/>
              <a:t>While some people might like the pie chart on the left better, it is harder to compare fractions of the whole, which a well-done pie chart does.</a:t>
            </a: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3058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otham Medium" pitchFamily="50" charset="0"/>
              </a:rPr>
              <a:t>WHAT CAN GO </a:t>
            </a:r>
            <a:r>
              <a:rPr lang="en-US" dirty="0" smtClean="0">
                <a:latin typeface="Creepy" pitchFamily="82" charset="0"/>
              </a:rPr>
              <a:t>WRONG</a:t>
            </a:r>
            <a:r>
              <a:rPr lang="en-US" dirty="0" smtClean="0">
                <a:latin typeface="Gotham Medium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9466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CC3300"/>
                </a:solidFill>
              </a:rPr>
              <a:t>Slide 3- </a:t>
            </a:r>
            <a:fld id="{D405DE24-35E7-4E3D-98AF-7258FE84C940}" type="slidenum">
              <a:rPr lang="en-US" sz="1400">
                <a:solidFill>
                  <a:srgbClr val="CC3300"/>
                </a:solidFill>
              </a:rPr>
              <a:pPr eaLnBrk="1" hangingPunct="1"/>
              <a:t>9</a:t>
            </a:fld>
            <a:endParaRPr lang="en-CA" sz="1400">
              <a:solidFill>
                <a:srgbClr val="CC3300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04850"/>
            <a:ext cx="8382000" cy="4572000"/>
          </a:xfrm>
        </p:spPr>
        <p:txBody>
          <a:bodyPr/>
          <a:lstStyle/>
          <a:p>
            <a:pPr marL="0" lvl="1" indent="0" eaLnBrk="1" hangingPunct="1">
              <a:lnSpc>
                <a:spcPct val="90000"/>
              </a:lnSpc>
              <a:buNone/>
            </a:pPr>
            <a:r>
              <a:rPr lang="en-US" dirty="0" smtClean="0"/>
              <a:t>This plot of the percentage of </a:t>
            </a:r>
            <a:r>
              <a:rPr lang="en-US" b="1" dirty="0" smtClean="0">
                <a:solidFill>
                  <a:srgbClr val="008000"/>
                </a:solidFill>
              </a:rPr>
              <a:t>high-school students who engage in specified dangerous behaviors</a:t>
            </a:r>
            <a:r>
              <a:rPr lang="en-US" dirty="0" smtClean="0"/>
              <a:t> has a problem. Can you see it?</a:t>
            </a:r>
          </a:p>
        </p:txBody>
      </p:sp>
      <p:pic>
        <p:nvPicPr>
          <p:cNvPr id="37893" name="Picture 4" descr="ait03-p3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223476"/>
            <a:ext cx="5548966" cy="288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3058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otham Medium" pitchFamily="50" charset="0"/>
              </a:rPr>
              <a:t>WHAT CAN GO </a:t>
            </a:r>
            <a:r>
              <a:rPr lang="en-US" dirty="0" smtClean="0">
                <a:latin typeface="Creepy" pitchFamily="82" charset="0"/>
              </a:rPr>
              <a:t>WRONG</a:t>
            </a:r>
            <a:r>
              <a:rPr lang="en-US" dirty="0" smtClean="0">
                <a:latin typeface="Gotham Medium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8206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10">
      <a:dk1>
        <a:srgbClr val="000000"/>
      </a:dk1>
      <a:lt1>
        <a:srgbClr val="FFFFFF"/>
      </a:lt1>
      <a:dk2>
        <a:srgbClr val="19385F"/>
      </a:dk2>
      <a:lt2>
        <a:srgbClr val="4D4D4D"/>
      </a:lt2>
      <a:accent1>
        <a:srgbClr val="8CC6E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5DFF3"/>
      </a:accent5>
      <a:accent6>
        <a:srgbClr val="E7BB01"/>
      </a:accent6>
      <a:hlink>
        <a:srgbClr val="E35C01"/>
      </a:hlink>
      <a:folHlink>
        <a:srgbClr val="00CC99"/>
      </a:folHlink>
    </a:clrScheme>
    <a:fontScheme name="Custom 1">
      <a:majorFont>
        <a:latin typeface="Gotham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FF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E35C01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EFB5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8CC6E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5DFF3"/>
        </a:accent5>
        <a:accent6>
          <a:srgbClr val="E7BB01"/>
        </a:accent6>
        <a:hlink>
          <a:srgbClr val="E35C01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ends">
  <a:themeElements>
    <a:clrScheme name="Blends 10">
      <a:dk1>
        <a:srgbClr val="000000"/>
      </a:dk1>
      <a:lt1>
        <a:srgbClr val="FFFFFF"/>
      </a:lt1>
      <a:dk2>
        <a:srgbClr val="19385F"/>
      </a:dk2>
      <a:lt2>
        <a:srgbClr val="4D4D4D"/>
      </a:lt2>
      <a:accent1>
        <a:srgbClr val="8CC6E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5DFF3"/>
      </a:accent5>
      <a:accent6>
        <a:srgbClr val="E7BB01"/>
      </a:accent6>
      <a:hlink>
        <a:srgbClr val="E35C01"/>
      </a:hlink>
      <a:folHlink>
        <a:srgbClr val="00CC99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FF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E35C01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EFB5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8CC6E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5DFF3"/>
        </a:accent5>
        <a:accent6>
          <a:srgbClr val="E7BB01"/>
        </a:accent6>
        <a:hlink>
          <a:srgbClr val="E35C01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Blends">
  <a:themeElements>
    <a:clrScheme name="Blends 10">
      <a:dk1>
        <a:srgbClr val="000000"/>
      </a:dk1>
      <a:lt1>
        <a:srgbClr val="FFFFFF"/>
      </a:lt1>
      <a:dk2>
        <a:srgbClr val="19385F"/>
      </a:dk2>
      <a:lt2>
        <a:srgbClr val="4D4D4D"/>
      </a:lt2>
      <a:accent1>
        <a:srgbClr val="8CC6E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5DFF3"/>
      </a:accent5>
      <a:accent6>
        <a:srgbClr val="E7BB01"/>
      </a:accent6>
      <a:hlink>
        <a:srgbClr val="E35C01"/>
      </a:hlink>
      <a:folHlink>
        <a:srgbClr val="00CC99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FF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E35C01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EFB5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8CC6E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5DFF3"/>
        </a:accent5>
        <a:accent6>
          <a:srgbClr val="E7BB01"/>
        </a:accent6>
        <a:hlink>
          <a:srgbClr val="E35C01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ends">
  <a:themeElements>
    <a:clrScheme name="Blends 10">
      <a:dk1>
        <a:srgbClr val="000000"/>
      </a:dk1>
      <a:lt1>
        <a:srgbClr val="FFFFFF"/>
      </a:lt1>
      <a:dk2>
        <a:srgbClr val="19385F"/>
      </a:dk2>
      <a:lt2>
        <a:srgbClr val="4D4D4D"/>
      </a:lt2>
      <a:accent1>
        <a:srgbClr val="8CC6E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5DFF3"/>
      </a:accent5>
      <a:accent6>
        <a:srgbClr val="E7BB01"/>
      </a:accent6>
      <a:hlink>
        <a:srgbClr val="E35C01"/>
      </a:hlink>
      <a:folHlink>
        <a:srgbClr val="00CC99"/>
      </a:folHlink>
    </a:clrScheme>
    <a:fontScheme name="Custom 1">
      <a:majorFont>
        <a:latin typeface="Gotham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FF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E35C01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EFB5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8CC6E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5DFF3"/>
        </a:accent5>
        <a:accent6>
          <a:srgbClr val="E7BB01"/>
        </a:accent6>
        <a:hlink>
          <a:srgbClr val="E35C01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7473</TotalTime>
  <Words>1041</Words>
  <Application>Microsoft Office PowerPoint</Application>
  <PresentationFormat>Letter Paper (8.5x11 in)</PresentationFormat>
  <Paragraphs>261</Paragraphs>
  <Slides>31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Blends</vt:lpstr>
      <vt:lpstr>1_Blends</vt:lpstr>
      <vt:lpstr>Module</vt:lpstr>
      <vt:lpstr>1_Module</vt:lpstr>
      <vt:lpstr>7_Blends</vt:lpstr>
      <vt:lpstr>2_Blends</vt:lpstr>
      <vt:lpstr>Equation</vt:lpstr>
      <vt:lpstr>PowerPoint Presentation</vt:lpstr>
      <vt:lpstr>PowerPoint Presentation</vt:lpstr>
      <vt:lpstr>PowerPoint Presentation</vt:lpstr>
      <vt:lpstr>What do you see? </vt:lpstr>
      <vt:lpstr>BAR GRAPHS</vt:lpstr>
      <vt:lpstr>BAR CHARTS</vt:lpstr>
      <vt:lpstr>Pie Charts</vt:lpstr>
      <vt:lpstr>WHAT CAN GO WRONG?</vt:lpstr>
      <vt:lpstr>WHAT CAN GO WRONG?</vt:lpstr>
      <vt:lpstr>PowerPoint Presentation</vt:lpstr>
      <vt:lpstr>PowerPoint Presentation</vt:lpstr>
      <vt:lpstr>back to the Titanic…</vt:lpstr>
      <vt:lpstr>PowerPoint Presentation</vt:lpstr>
      <vt:lpstr>PowerPoint Presentation</vt:lpstr>
      <vt:lpstr>CONDITIONAL DISTRIBUTIONS</vt:lpstr>
      <vt:lpstr>PowerPoint Presentation</vt:lpstr>
      <vt:lpstr>SEGMENTED BAR GRAPH</vt:lpstr>
      <vt:lpstr>SEGMENTED BAR GRAPH</vt:lpstr>
      <vt:lpstr>SEGMENTED BAR GRAPH</vt:lpstr>
      <vt:lpstr>WHAT IF WE “REVERSE THE AXES”?</vt:lpstr>
      <vt:lpstr>ANOTHER TYPE OF GRAPH THAT  SHOWS ASSOCIATION…</vt:lpstr>
      <vt:lpstr>PowerPoint Presentation</vt:lpstr>
      <vt:lpstr>LEVEL OF EDUCATION BY GENDER</vt:lpstr>
      <vt:lpstr>LEVEL OF EDUCATION BY GENDER</vt:lpstr>
      <vt:lpstr>LEVEL OF EDUCATION BY GENDER</vt:lpstr>
      <vt:lpstr>PowerPoint Presentation</vt:lpstr>
      <vt:lpstr>PowerPoint Presentation</vt:lpstr>
      <vt:lpstr>PowerPoint Presentation</vt:lpstr>
      <vt:lpstr>U.S. Presidents</vt:lpstr>
      <vt:lpstr>PowerPoint Presentation</vt:lpstr>
      <vt:lpstr>PowerPoint Presentation</vt:lpstr>
    </vt:vector>
  </TitlesOfParts>
  <Company>Addison Wesley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Addison Wesley</dc:creator>
  <cp:lastModifiedBy>Brian Youn</cp:lastModifiedBy>
  <cp:revision>219</cp:revision>
  <cp:lastPrinted>2001-11-04T00:51:13Z</cp:lastPrinted>
  <dcterms:created xsi:type="dcterms:W3CDTF">2005-02-25T19:46:41Z</dcterms:created>
  <dcterms:modified xsi:type="dcterms:W3CDTF">2018-09-04T04:47:00Z</dcterms:modified>
</cp:coreProperties>
</file>