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07" r:id="rId2"/>
    <p:sldMasterId id="2147483732" r:id="rId3"/>
    <p:sldMasterId id="2147483768" r:id="rId4"/>
    <p:sldMasterId id="2147483792" r:id="rId5"/>
  </p:sldMasterIdLst>
  <p:notesMasterIdLst>
    <p:notesMasterId r:id="rId30"/>
  </p:notesMasterIdLst>
  <p:handoutMasterIdLst>
    <p:handoutMasterId r:id="rId31"/>
  </p:handoutMasterIdLst>
  <p:sldIdLst>
    <p:sldId id="365" r:id="rId6"/>
    <p:sldId id="349" r:id="rId7"/>
    <p:sldId id="342" r:id="rId8"/>
    <p:sldId id="385" r:id="rId9"/>
    <p:sldId id="386" r:id="rId10"/>
    <p:sldId id="362" r:id="rId11"/>
    <p:sldId id="387" r:id="rId12"/>
    <p:sldId id="269" r:id="rId13"/>
    <p:sldId id="357" r:id="rId14"/>
    <p:sldId id="360" r:id="rId15"/>
    <p:sldId id="388" r:id="rId16"/>
    <p:sldId id="411" r:id="rId17"/>
    <p:sldId id="277" r:id="rId18"/>
    <p:sldId id="415" r:id="rId19"/>
    <p:sldId id="378" r:id="rId20"/>
    <p:sldId id="304" r:id="rId21"/>
    <p:sldId id="353" r:id="rId22"/>
    <p:sldId id="281" r:id="rId23"/>
    <p:sldId id="354" r:id="rId24"/>
    <p:sldId id="355" r:id="rId25"/>
    <p:sldId id="421" r:id="rId26"/>
    <p:sldId id="419" r:id="rId27"/>
    <p:sldId id="420" r:id="rId28"/>
    <p:sldId id="416" r:id="rId29"/>
  </p:sldIdLst>
  <p:sldSz cx="11430000" cy="6858000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16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FF3300"/>
    <a:srgbClr val="D8ECF8"/>
    <a:srgbClr val="FDDCA1"/>
    <a:srgbClr val="B8F6FE"/>
    <a:srgbClr val="CCECFF"/>
    <a:srgbClr val="66FF66"/>
    <a:srgbClr val="FFFF99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60" autoAdjust="0"/>
    <p:restoredTop sz="94660"/>
  </p:normalViewPr>
  <p:slideViewPr>
    <p:cSldViewPr snapToObjects="1">
      <p:cViewPr varScale="1">
        <p:scale>
          <a:sx n="96" d="100"/>
          <a:sy n="96" d="100"/>
        </p:scale>
        <p:origin x="-535" y="-51"/>
      </p:cViewPr>
      <p:guideLst>
        <p:guide orient="horz" pos="3120"/>
        <p:guide pos="200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6.xml"/><Relationship Id="rId2" Type="http://schemas.openxmlformats.org/officeDocument/2006/relationships/slide" Target="slides/slide14.xml"/><Relationship Id="rId1" Type="http://schemas.openxmlformats.org/officeDocument/2006/relationships/slide" Target="slides/slide9.xml"/><Relationship Id="rId4" Type="http://schemas.openxmlformats.org/officeDocument/2006/relationships/slide" Target="slides/slide1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E25F88F2-A127-4167-AD1A-9F89EEFBC97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587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71500" y="685800"/>
            <a:ext cx="5715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2D0DC6B9-7B01-463B-84CE-48A3DCA4E0A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0400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.jpe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.jpeg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1"/>
          <p:cNvSpPr>
            <a:spLocks noChangeArrowheads="1"/>
          </p:cNvSpPr>
          <p:nvPr userDrawn="1"/>
        </p:nvSpPr>
        <p:spPr bwMode="auto">
          <a:xfrm>
            <a:off x="0" y="2147888"/>
            <a:ext cx="11430000" cy="4800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8CC6EB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53"/>
          <p:cNvSpPr>
            <a:spLocks noChangeArrowheads="1"/>
          </p:cNvSpPr>
          <p:nvPr userDrawn="1"/>
        </p:nvSpPr>
        <p:spPr bwMode="auto">
          <a:xfrm>
            <a:off x="7137797" y="1371601"/>
            <a:ext cx="3244453" cy="5483225"/>
          </a:xfrm>
          <a:prstGeom prst="rect">
            <a:avLst/>
          </a:prstGeom>
          <a:gradFill rotWithShape="1">
            <a:gsLst>
              <a:gs pos="0">
                <a:srgbClr val="8CC6EB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47" descr="Pearson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1" y="5721350"/>
            <a:ext cx="853281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4" descr="smw2_cov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906" y="1598614"/>
            <a:ext cx="2764235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54"/>
          <p:cNvSpPr>
            <a:spLocks noChangeShapeType="1"/>
          </p:cNvSpPr>
          <p:nvPr userDrawn="1"/>
        </p:nvSpPr>
        <p:spPr bwMode="auto">
          <a:xfrm>
            <a:off x="0" y="6626225"/>
            <a:ext cx="11430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1238250" y="685800"/>
            <a:ext cx="9239250" cy="16764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4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defRPr sz="6600"/>
            </a:lvl1pPr>
          </a:lstStyle>
          <a:p>
            <a:pPr lvl="0"/>
            <a:r>
              <a:rPr lang="en-US" noProof="0" smtClean="0"/>
              <a:t>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38250" y="2438400"/>
            <a:ext cx="5715000" cy="22098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4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>
            <a:lvl1pPr marL="0" indent="0">
              <a:buFont typeface="Wingdings" pitchFamily="2" charset="2"/>
              <a:buNone/>
              <a:defRPr sz="360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190750" y="6096000"/>
            <a:ext cx="70485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en-US"/>
              <a:t>Copyright © 2007 Pearson Education, Inc. Publishing as Pearson Addison-Wesley</a:t>
            </a:r>
          </a:p>
        </p:txBody>
      </p:sp>
    </p:spTree>
    <p:extLst>
      <p:ext uri="{BB962C8B-B14F-4D97-AF65-F5344CB8AC3E}">
        <p14:creationId xmlns:p14="http://schemas.microsoft.com/office/powerpoint/2010/main" val="38998617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B8E4D13C-0185-46D3-97A8-7B0FCF1AC3C1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412577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53437" y="303214"/>
            <a:ext cx="2595563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6750" y="303214"/>
            <a:ext cx="7596188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5F4267AE-6F6F-4C0D-B141-95443F929CB4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6332244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1"/>
            <a:ext cx="11430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11430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3355848"/>
            <a:ext cx="100965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1828800"/>
            <a:ext cx="100965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8C3A25-DB3A-47CD-935C-F650FD30E240}" type="datetimeFigureOut">
              <a:rPr lang="en-US"/>
              <a:pPr/>
              <a:t>9/3/2018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6328FF7-84BB-432F-A2F5-66FB89415F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0767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55448"/>
            <a:ext cx="102870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F71FBB-7EE0-4CCA-9D29-FA80A880B37F}" type="datetimeFigureOut">
              <a:rPr lang="en-US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71E1B-DFE1-4B33-B594-F0BEE96976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54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1"/>
            <a:ext cx="11430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4"/>
            <a:ext cx="11430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260" y="118872"/>
            <a:ext cx="10016490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5830" y="1828800"/>
            <a:ext cx="10027920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1375EF-7A30-42C6-A7E0-6273688CF49B}" type="datetimeFigureOut">
              <a:rPr lang="en-US"/>
              <a:pPr/>
              <a:t>9/3/2018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3F858D-0665-4CCC-A61E-5E9613CC7B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49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773936"/>
            <a:ext cx="504825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0250" y="1773936"/>
            <a:ext cx="504825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BD1A21-5249-4AB7-AD93-5638D4B3CE27}" type="datetimeFigureOut">
              <a:rPr lang="en-US"/>
              <a:pPr/>
              <a:t>9/3/2018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7DAB2-2250-46B5-9703-2316B7950F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984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698988"/>
            <a:ext cx="505023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449512"/>
            <a:ext cx="505023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06282" y="1698988"/>
            <a:ext cx="5052219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282" y="2449512"/>
            <a:ext cx="50522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2506B4-34BE-4D05-952D-999B246ABCAA}" type="datetimeFigureOut">
              <a:rPr lang="en-US"/>
              <a:pPr/>
              <a:t>9/3/2018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E7E18B-79C6-4901-9FE2-A457EE6CD2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1620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7CCACF-7297-4210-8302-E2542810F83A}" type="datetimeFigureOut">
              <a:rPr lang="en-US"/>
              <a:pPr/>
              <a:t>9/3/2018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75E75-9DD6-4376-9F57-6B30C5FE5E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9930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6DD9F5-80C9-4C59-ACED-AE5D03CCFF4E}" type="datetimeFigureOut">
              <a:rPr lang="en-US"/>
              <a:pPr/>
              <a:t>9/3/2018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B20F8-8CAA-4D36-8561-058737B904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860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3569892" y="0"/>
            <a:ext cx="57546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3569892" y="0"/>
            <a:ext cx="57546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798" y="152400"/>
            <a:ext cx="315468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4222" y="1743134"/>
            <a:ext cx="740080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798" y="1730018"/>
            <a:ext cx="308610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4724D8-ECA1-4821-B943-ACCBA372EFC6}" type="datetimeFigureOut">
              <a:rPr lang="en-US"/>
              <a:pPr/>
              <a:t>9/3/2018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01D85-38FF-4070-A674-981B7340CA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03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E1A180DF-6FB9-47F3-8ABA-7C5D08565204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386029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69892" y="0"/>
            <a:ext cx="57546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3569892" y="0"/>
            <a:ext cx="57546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" y="155448"/>
            <a:ext cx="3156438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29757" y="1484808"/>
            <a:ext cx="7809246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" y="1728216"/>
            <a:ext cx="308610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206375" y="1169988"/>
            <a:ext cx="3153173" cy="201612"/>
          </a:xfrm>
        </p:spPr>
        <p:txBody>
          <a:bodyPr/>
          <a:lstStyle>
            <a:lvl1pPr>
              <a:defRPr/>
            </a:lvl1pPr>
          </a:lstStyle>
          <a:p>
            <a:fld id="{5BF2B672-C2A0-4010-BA97-41B52204F068}" type="datetimeFigureOut">
              <a:rPr lang="en-US"/>
              <a:pPr/>
              <a:t>9/3/2018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94125" y="1169988"/>
            <a:ext cx="6492875" cy="201612"/>
          </a:xfrm>
        </p:spPr>
        <p:txBody>
          <a:bodyPr/>
          <a:lstStyle>
            <a:lvl1pPr>
              <a:defRPr>
                <a:solidFill>
                  <a:srgbClr val="BCBCBC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23923" y="1169988"/>
            <a:ext cx="916781" cy="201612"/>
          </a:xfrm>
        </p:spPr>
        <p:txBody>
          <a:bodyPr/>
          <a:lstStyle>
            <a:lvl1pPr>
              <a:defRPr/>
            </a:lvl1pPr>
          </a:lstStyle>
          <a:p>
            <a:fld id="{970A39CC-9F2E-497C-874D-219606344C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70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6CADF0-723D-408F-94F2-85460F3D0294}" type="datetimeFigureOut">
              <a:rPr lang="en-US"/>
              <a:pPr/>
              <a:t>9/3/2018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7AF84C-307D-489D-9C97-226F02CAFB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689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8249048" y="0"/>
            <a:ext cx="57546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8310563" y="0"/>
            <a:ext cx="314325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77250" y="274641"/>
            <a:ext cx="238125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04801"/>
            <a:ext cx="752475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F7AB94-4329-42D9-9AE6-4094DCF56FE8}" type="datetimeFigureOut">
              <a:rPr lang="en-US"/>
              <a:pPr/>
              <a:t>9/3/2018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00017" y="6376989"/>
            <a:ext cx="4796234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8CE72-F6D3-474C-8086-C5ED9A96C1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367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21C73C-4E5A-4D30-9AEC-B00946FDD3E5}" type="datetimeFigureOut">
              <a:rPr lang="en-US"/>
              <a:pPr/>
              <a:t>9/3/2018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ADA6FC-1E25-4D49-9251-165E13F6CD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465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1"/>
          <p:cNvSpPr>
            <a:spLocks noChangeArrowheads="1"/>
          </p:cNvSpPr>
          <p:nvPr userDrawn="1"/>
        </p:nvSpPr>
        <p:spPr bwMode="auto">
          <a:xfrm>
            <a:off x="0" y="2147888"/>
            <a:ext cx="11430000" cy="4800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8CC6EB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3"/>
          <p:cNvSpPr>
            <a:spLocks noChangeArrowheads="1"/>
          </p:cNvSpPr>
          <p:nvPr userDrawn="1"/>
        </p:nvSpPr>
        <p:spPr bwMode="auto">
          <a:xfrm>
            <a:off x="7137797" y="1371601"/>
            <a:ext cx="3244453" cy="5483225"/>
          </a:xfrm>
          <a:prstGeom prst="rect">
            <a:avLst/>
          </a:prstGeom>
          <a:gradFill rotWithShape="1">
            <a:gsLst>
              <a:gs pos="0">
                <a:srgbClr val="8CC6EB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47" descr="Pearson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1" y="5721350"/>
            <a:ext cx="853281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4" descr="smw2_cov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906" y="1598614"/>
            <a:ext cx="2764235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54"/>
          <p:cNvSpPr>
            <a:spLocks noChangeShapeType="1"/>
          </p:cNvSpPr>
          <p:nvPr userDrawn="1"/>
        </p:nvSpPr>
        <p:spPr bwMode="auto">
          <a:xfrm>
            <a:off x="0" y="6626225"/>
            <a:ext cx="11430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1238250" y="685800"/>
            <a:ext cx="9239250" cy="16764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4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defRPr sz="6600"/>
            </a:lvl1pPr>
          </a:lstStyle>
          <a:p>
            <a:pPr lvl="0"/>
            <a:r>
              <a:rPr lang="en-US" noProof="0" smtClean="0"/>
              <a:t>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38250" y="2438400"/>
            <a:ext cx="5715000" cy="22098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4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>
            <a:lvl1pPr marL="0" indent="0">
              <a:buFont typeface="Wingdings" pitchFamily="2" charset="2"/>
              <a:buNone/>
              <a:defRPr sz="360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190750" y="6096000"/>
            <a:ext cx="70485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© 2007 Pearson Education, Inc. Publishing as Pearson Addison-Wesley</a:t>
            </a:r>
          </a:p>
        </p:txBody>
      </p:sp>
    </p:spTree>
    <p:extLst>
      <p:ext uri="{BB962C8B-B14F-4D97-AF65-F5344CB8AC3E}">
        <p14:creationId xmlns:p14="http://schemas.microsoft.com/office/powerpoint/2010/main" val="39727020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E1A180DF-6FB9-47F3-8ABA-7C5D08565204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5935046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891" y="4406901"/>
            <a:ext cx="97155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891" y="2906713"/>
            <a:ext cx="97155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1845F355-0725-4B59-9CA0-1009787F5FD2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0363356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641" y="1600200"/>
            <a:ext cx="5087938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9080" y="1600200"/>
            <a:ext cx="5089921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7F31015C-FECB-4F3F-A15B-B0BF8FB808EA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4292131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10287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535113"/>
            <a:ext cx="505023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174875"/>
            <a:ext cx="505023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06282" y="1535113"/>
            <a:ext cx="50522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282" y="2174875"/>
            <a:ext cx="50522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F63A2169-5408-4BB1-86A6-4846D5E3D377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9223312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65A13B9F-CDCC-4504-842A-C8804627A65F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163013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891" y="4406901"/>
            <a:ext cx="97155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891" y="2906713"/>
            <a:ext cx="97155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1845F355-0725-4B59-9CA0-1009787F5FD2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1380154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9DCBF512-4E63-4D35-BE4C-E24C2665A731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2684650"/>
      </p:ext>
    </p:extLst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273050"/>
            <a:ext cx="3760391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812" y="273051"/>
            <a:ext cx="638968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1" y="1435101"/>
            <a:ext cx="376039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60376F0A-7E56-4018-B39F-7F8D9E285158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9945503"/>
      </p:ext>
    </p:extLst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360" y="4800600"/>
            <a:ext cx="68580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360" y="612775"/>
            <a:ext cx="6858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360" y="5367338"/>
            <a:ext cx="6858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5C1CC788-E9FA-41DE-99F9-D15D05049617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8499332"/>
      </p:ext>
    </p:extLst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B8E4D13C-0185-46D3-97A8-7B0FCF1AC3C1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4715381"/>
      </p:ext>
    </p:extLst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53437" y="303214"/>
            <a:ext cx="2595563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6750" y="303214"/>
            <a:ext cx="7596188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5F4267AE-6F6F-4C0D-B141-95443F929CB4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9191738"/>
      </p:ext>
    </p:extLst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1"/>
          <p:cNvSpPr>
            <a:spLocks noChangeArrowheads="1"/>
          </p:cNvSpPr>
          <p:nvPr userDrawn="1"/>
        </p:nvSpPr>
        <p:spPr bwMode="auto">
          <a:xfrm>
            <a:off x="0" y="2147888"/>
            <a:ext cx="11430000" cy="4800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8CC6EB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3"/>
          <p:cNvSpPr>
            <a:spLocks noChangeArrowheads="1"/>
          </p:cNvSpPr>
          <p:nvPr userDrawn="1"/>
        </p:nvSpPr>
        <p:spPr bwMode="auto">
          <a:xfrm>
            <a:off x="7137797" y="1371601"/>
            <a:ext cx="3244453" cy="5483225"/>
          </a:xfrm>
          <a:prstGeom prst="rect">
            <a:avLst/>
          </a:prstGeom>
          <a:gradFill rotWithShape="1">
            <a:gsLst>
              <a:gs pos="0">
                <a:srgbClr val="8CC6EB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47" descr="Pearson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1" y="5721350"/>
            <a:ext cx="853281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4" descr="smw2_cov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906" y="1598614"/>
            <a:ext cx="2764235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Line 54"/>
          <p:cNvSpPr>
            <a:spLocks noChangeShapeType="1"/>
          </p:cNvSpPr>
          <p:nvPr userDrawn="1"/>
        </p:nvSpPr>
        <p:spPr bwMode="auto">
          <a:xfrm>
            <a:off x="0" y="6626225"/>
            <a:ext cx="11430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1238250" y="685800"/>
            <a:ext cx="9239250" cy="16764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4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defRPr sz="6600"/>
            </a:lvl1pPr>
          </a:lstStyle>
          <a:p>
            <a:pPr lvl="0"/>
            <a:r>
              <a:rPr lang="en-US" noProof="0" smtClean="0"/>
              <a:t>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38250" y="2438400"/>
            <a:ext cx="5715000" cy="22098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4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>
            <a:lvl1pPr marL="0" indent="0">
              <a:buFont typeface="Wingdings" pitchFamily="2" charset="2"/>
              <a:buNone/>
              <a:defRPr sz="360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190750" y="6096000"/>
            <a:ext cx="70485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© 2007 Pearson Education, Inc. Publishing as Pearson Addison-Wesley</a:t>
            </a:r>
          </a:p>
        </p:txBody>
      </p:sp>
    </p:spTree>
    <p:extLst>
      <p:ext uri="{BB962C8B-B14F-4D97-AF65-F5344CB8AC3E}">
        <p14:creationId xmlns:p14="http://schemas.microsoft.com/office/powerpoint/2010/main" val="25960431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E1A180DF-6FB9-47F3-8ABA-7C5D08565204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0450588"/>
      </p:ext>
    </p:extLst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891" y="4406901"/>
            <a:ext cx="97155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891" y="2906713"/>
            <a:ext cx="97155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1845F355-0725-4B59-9CA0-1009787F5FD2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7518870"/>
      </p:ext>
    </p:extLst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641" y="1600200"/>
            <a:ext cx="5087938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9080" y="1600200"/>
            <a:ext cx="5089921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7F31015C-FECB-4F3F-A15B-B0BF8FB808EA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5045822"/>
      </p:ext>
    </p:extLst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10287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535113"/>
            <a:ext cx="505023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174875"/>
            <a:ext cx="505023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06282" y="1535113"/>
            <a:ext cx="50522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282" y="2174875"/>
            <a:ext cx="50522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F63A2169-5408-4BB1-86A6-4846D5E3D377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252070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641" y="1600200"/>
            <a:ext cx="5087938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9080" y="1600200"/>
            <a:ext cx="5089921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7F31015C-FECB-4F3F-A15B-B0BF8FB808EA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9478455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65A13B9F-CDCC-4504-842A-C8804627A65F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5639387"/>
      </p:ext>
    </p:extLst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9DCBF512-4E63-4D35-BE4C-E24C2665A731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6641188"/>
      </p:ext>
    </p:extLst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273050"/>
            <a:ext cx="3760391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812" y="273051"/>
            <a:ext cx="638968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1" y="1435101"/>
            <a:ext cx="376039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60376F0A-7E56-4018-B39F-7F8D9E285158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9918153"/>
      </p:ext>
    </p:extLst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360" y="4800600"/>
            <a:ext cx="68580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360" y="612775"/>
            <a:ext cx="6858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360" y="5367338"/>
            <a:ext cx="6858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5C1CC788-E9FA-41DE-99F9-D15D05049617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9141216"/>
      </p:ext>
    </p:extLst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B8E4D13C-0185-46D3-97A8-7B0FCF1AC3C1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3403207"/>
      </p:ext>
    </p:extLst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53437" y="303214"/>
            <a:ext cx="2595563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6750" y="303214"/>
            <a:ext cx="7596188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5F4267AE-6F6F-4C0D-B141-95443F929CB4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8232775"/>
      </p:ext>
    </p:extLst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2130426"/>
            <a:ext cx="97155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3886200"/>
            <a:ext cx="80010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5F114C-6631-437E-9011-810885A4DB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41793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61EF80-672D-4CE6-BAD4-3F79C61A3FA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1968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891" y="4406901"/>
            <a:ext cx="97155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891" y="2906713"/>
            <a:ext cx="97155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C254F-2033-44F5-ACBE-1F86E0FFC4C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59896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1981200"/>
            <a:ext cx="4762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0250" y="1981200"/>
            <a:ext cx="4762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FEFAB1-B2D0-4C6B-A75C-68D528DFF67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789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10287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535113"/>
            <a:ext cx="505023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174875"/>
            <a:ext cx="505023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06282" y="1535113"/>
            <a:ext cx="50522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282" y="2174875"/>
            <a:ext cx="50522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F63A2169-5408-4BB1-86A6-4846D5E3D377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1568597"/>
      </p:ext>
    </p:extLst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10287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535113"/>
            <a:ext cx="505023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174875"/>
            <a:ext cx="505023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06282" y="1535113"/>
            <a:ext cx="505221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282" y="2174875"/>
            <a:ext cx="505221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2015A-3DAF-4EE8-B96F-0FE96DBC846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89740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AD4B22-E83F-4F0B-B53D-D39F984F8D0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9313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5D9483-3FAF-4703-8820-51CB99CB78A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47645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273050"/>
            <a:ext cx="376039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812" y="273051"/>
            <a:ext cx="638968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1" y="1435101"/>
            <a:ext cx="376039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CB52B0-E2E2-456B-9BCF-22F5C9B40F7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45121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360" y="4800600"/>
            <a:ext cx="6858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360" y="612775"/>
            <a:ext cx="6858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360" y="5367338"/>
            <a:ext cx="6858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342EEA-BA1D-4C01-9CF9-41E3538A0A4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55430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32A41C-74ED-4CF3-9506-E764168B6B0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50942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3875" y="609600"/>
            <a:ext cx="242887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609600"/>
            <a:ext cx="709612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777FA1-9F45-43A5-944C-925A9A42A01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02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65A13B9F-CDCC-4504-842A-C8804627A65F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61512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9DCBF512-4E63-4D35-BE4C-E24C2665A731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36618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273050"/>
            <a:ext cx="3760391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812" y="273051"/>
            <a:ext cx="638968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1" y="1435101"/>
            <a:ext cx="376039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60376F0A-7E56-4018-B39F-7F8D9E285158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836340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360" y="4800600"/>
            <a:ext cx="68580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360" y="612775"/>
            <a:ext cx="6858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360" y="5367338"/>
            <a:ext cx="6858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4- </a:t>
            </a:r>
            <a:fld id="{5C1CC788-E9FA-41DE-99F9-D15D05049617}" type="slidenum">
              <a:rPr lang="en-US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638650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/>
            </a:gs>
            <a:gs pos="60000">
              <a:schemeClr val="bg1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303214"/>
            <a:ext cx="10382250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12610" y="6400800"/>
            <a:ext cx="2381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CC3300"/>
                </a:solidFill>
              </a:defRPr>
            </a:lvl1pPr>
          </a:lstStyle>
          <a:p>
            <a:pPr>
              <a:defRPr/>
            </a:pPr>
            <a:r>
              <a:rPr lang="en-US"/>
              <a:t>Slide 4- </a:t>
            </a:r>
            <a:fld id="{681DB670-021D-45D3-82A8-724F41A32A36}" type="slidenum">
              <a:rPr lang="en-US"/>
              <a:pPr>
                <a:defRPr/>
              </a:pPr>
              <a:t>‹#›</a:t>
            </a:fld>
            <a:endParaRPr lang="en-CA"/>
          </a:p>
        </p:txBody>
      </p:sp>
      <p:sp>
        <p:nvSpPr>
          <p:cNvPr id="1028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0642" y="1600200"/>
            <a:ext cx="10368359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30"/>
          <p:cNvSpPr>
            <a:spLocks noChangeArrowheads="1"/>
          </p:cNvSpPr>
          <p:nvPr/>
        </p:nvSpPr>
        <p:spPr bwMode="auto">
          <a:xfrm>
            <a:off x="1047750" y="6397625"/>
            <a:ext cx="561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en-US" sz="900"/>
              <a:t>Copyright © 2007 Pearson Education, Inc. Publishing as Pearson Addison-Wesley</a:t>
            </a:r>
          </a:p>
        </p:txBody>
      </p:sp>
      <p:sp>
        <p:nvSpPr>
          <p:cNvPr id="1030" name="Rectangle 32"/>
          <p:cNvSpPr>
            <a:spLocks noChangeArrowheads="1"/>
          </p:cNvSpPr>
          <p:nvPr/>
        </p:nvSpPr>
        <p:spPr bwMode="gray">
          <a:xfrm rot="10800000">
            <a:off x="0" y="-1588"/>
            <a:ext cx="261938" cy="685641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endParaRPr kumimoji="1" lang="en-US" sz="3200">
              <a:latin typeface="Tahoma" pitchFamily="34" charset="0"/>
            </a:endParaRPr>
          </a:p>
        </p:txBody>
      </p:sp>
      <p:grpSp>
        <p:nvGrpSpPr>
          <p:cNvPr id="1031" name="Group 35"/>
          <p:cNvGrpSpPr>
            <a:grpSpLocks/>
          </p:cNvGrpSpPr>
          <p:nvPr/>
        </p:nvGrpSpPr>
        <p:grpSpPr bwMode="auto">
          <a:xfrm>
            <a:off x="0" y="73026"/>
            <a:ext cx="11430000" cy="79375"/>
            <a:chOff x="0" y="-1"/>
            <a:chExt cx="5760" cy="50"/>
          </a:xfrm>
        </p:grpSpPr>
        <p:sp>
          <p:nvSpPr>
            <p:cNvPr id="1032" name="Line 33"/>
            <p:cNvSpPr>
              <a:spLocks noChangeShapeType="1"/>
            </p:cNvSpPr>
            <p:nvPr/>
          </p:nvSpPr>
          <p:spPr bwMode="auto">
            <a:xfrm>
              <a:off x="0" y="-1"/>
              <a:ext cx="5760" cy="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Line 34"/>
            <p:cNvSpPr>
              <a:spLocks noChangeShapeType="1"/>
            </p:cNvSpPr>
            <p:nvPr/>
          </p:nvSpPr>
          <p:spPr bwMode="auto">
            <a:xfrm>
              <a:off x="0" y="48"/>
              <a:ext cx="5760" cy="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292100" indent="-2921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66738" indent="-254000" algn="l" rtl="0" eaLnBrk="0" fontAlgn="base" hangingPunct="0">
        <a:spcBef>
          <a:spcPct val="20000"/>
        </a:spcBef>
        <a:spcAft>
          <a:spcPct val="0"/>
        </a:spcAft>
        <a:buClr>
          <a:srgbClr val="EF9C51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784225" indent="-215900" algn="l" rtl="0" eaLnBrk="0" fontAlgn="base" hangingPunct="0">
        <a:spcBef>
          <a:spcPct val="20000"/>
        </a:spcBef>
        <a:spcAft>
          <a:spcPct val="0"/>
        </a:spcAft>
        <a:buClr>
          <a:srgbClr val="FDDCA1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014413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1206500" indent="-190500" algn="l" rtl="0" eaLnBrk="0" fontAlgn="base" hangingPunct="0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16637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1209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25781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0353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11430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11430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152400"/>
            <a:ext cx="102870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1500" y="1774825"/>
            <a:ext cx="102870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" y="6477000"/>
            <a:ext cx="26670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  <a:latin typeface="Corbel" pitchFamily="34" charset="0"/>
              </a:defRPr>
            </a:lvl1pPr>
          </a:lstStyle>
          <a:p>
            <a:fld id="{CB2AD68C-5A7E-404C-87C9-5DC4642F7035}" type="datetimeFigureOut">
              <a:rPr lang="en-US">
                <a:cs typeface="Arial" charset="0"/>
              </a:rPr>
              <a:pPr/>
              <a:t>9/3/2018</a:t>
            </a:fld>
            <a:endParaRPr lang="en-US"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0017" y="6477000"/>
            <a:ext cx="6885781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  <a:latin typeface="Corbel" pitchFamily="34" charset="0"/>
              </a:defRPr>
            </a:lvl1pPr>
          </a:lstStyle>
          <a:p>
            <a:endParaRPr lang="en-US"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55251" y="6477000"/>
            <a:ext cx="916781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  <a:latin typeface="Corbel" pitchFamily="34" charset="0"/>
              </a:defRPr>
            </a:lvl1pPr>
          </a:lstStyle>
          <a:p>
            <a:fld id="{216E4EE8-020D-4187-9E25-FC69E0DAC147}" type="slidenum">
              <a:rPr lang="en-US">
                <a:cs typeface="Arial" charset="0"/>
              </a:rPr>
              <a:pPr/>
              <a:t>‹#›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714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/>
            </a:gs>
            <a:gs pos="60000">
              <a:schemeClr val="bg1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303214"/>
            <a:ext cx="10382250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12610" y="6400800"/>
            <a:ext cx="2381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CC3300"/>
                </a:solidFill>
              </a:defRPr>
            </a:lvl1pPr>
          </a:lstStyle>
          <a:p>
            <a:pPr>
              <a:defRPr/>
            </a:pPr>
            <a:r>
              <a:rPr lang="en-US"/>
              <a:t>Slide 4- </a:t>
            </a:r>
            <a:fld id="{681DB670-021D-45D3-82A8-724F41A32A36}" type="slidenum">
              <a:rPr lang="en-US"/>
              <a:pPr>
                <a:defRPr/>
              </a:pPr>
              <a:t>‹#›</a:t>
            </a:fld>
            <a:endParaRPr lang="en-CA"/>
          </a:p>
        </p:txBody>
      </p:sp>
      <p:sp>
        <p:nvSpPr>
          <p:cNvPr id="1028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0642" y="1600200"/>
            <a:ext cx="10368359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30"/>
          <p:cNvSpPr>
            <a:spLocks noChangeArrowheads="1"/>
          </p:cNvSpPr>
          <p:nvPr/>
        </p:nvSpPr>
        <p:spPr bwMode="auto">
          <a:xfrm>
            <a:off x="1047750" y="6397625"/>
            <a:ext cx="561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en-US" sz="900">
                <a:solidFill>
                  <a:srgbClr val="000000"/>
                </a:solidFill>
              </a:rPr>
              <a:t>Copyright © 2007 Pearson Education, Inc. Publishing as Pearson Addison-Wesley</a:t>
            </a:r>
          </a:p>
        </p:txBody>
      </p:sp>
      <p:sp>
        <p:nvSpPr>
          <p:cNvPr id="1030" name="Rectangle 32"/>
          <p:cNvSpPr>
            <a:spLocks noChangeArrowheads="1"/>
          </p:cNvSpPr>
          <p:nvPr/>
        </p:nvSpPr>
        <p:spPr bwMode="gray">
          <a:xfrm rot="10800000">
            <a:off x="0" y="-1588"/>
            <a:ext cx="261938" cy="685641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endParaRPr kumimoji="1" lang="en-US" sz="3200">
              <a:solidFill>
                <a:srgbClr val="000000"/>
              </a:solidFill>
              <a:latin typeface="Tahoma" pitchFamily="34" charset="0"/>
            </a:endParaRPr>
          </a:p>
        </p:txBody>
      </p:sp>
      <p:grpSp>
        <p:nvGrpSpPr>
          <p:cNvPr id="1031" name="Group 35"/>
          <p:cNvGrpSpPr>
            <a:grpSpLocks/>
          </p:cNvGrpSpPr>
          <p:nvPr/>
        </p:nvGrpSpPr>
        <p:grpSpPr bwMode="auto">
          <a:xfrm>
            <a:off x="0" y="73026"/>
            <a:ext cx="11430000" cy="79375"/>
            <a:chOff x="0" y="-1"/>
            <a:chExt cx="5760" cy="50"/>
          </a:xfrm>
        </p:grpSpPr>
        <p:sp>
          <p:nvSpPr>
            <p:cNvPr id="1032" name="Line 33"/>
            <p:cNvSpPr>
              <a:spLocks noChangeShapeType="1"/>
            </p:cNvSpPr>
            <p:nvPr/>
          </p:nvSpPr>
          <p:spPr bwMode="auto">
            <a:xfrm>
              <a:off x="0" y="-1"/>
              <a:ext cx="5760" cy="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33" name="Line 34"/>
            <p:cNvSpPr>
              <a:spLocks noChangeShapeType="1"/>
            </p:cNvSpPr>
            <p:nvPr/>
          </p:nvSpPr>
          <p:spPr bwMode="auto">
            <a:xfrm>
              <a:off x="0" y="48"/>
              <a:ext cx="5760" cy="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687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292100" indent="-2921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66738" indent="-254000" algn="l" rtl="0" eaLnBrk="0" fontAlgn="base" hangingPunct="0">
        <a:spcBef>
          <a:spcPct val="20000"/>
        </a:spcBef>
        <a:spcAft>
          <a:spcPct val="0"/>
        </a:spcAft>
        <a:buClr>
          <a:srgbClr val="EF9C51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784225" indent="-215900" algn="l" rtl="0" eaLnBrk="0" fontAlgn="base" hangingPunct="0">
        <a:spcBef>
          <a:spcPct val="20000"/>
        </a:spcBef>
        <a:spcAft>
          <a:spcPct val="0"/>
        </a:spcAft>
        <a:buClr>
          <a:srgbClr val="FDDCA1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014413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1206500" indent="-190500" algn="l" rtl="0" eaLnBrk="0" fontAlgn="base" hangingPunct="0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16637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1209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25781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0353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/>
            </a:gs>
            <a:gs pos="60000">
              <a:schemeClr val="bg1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303214"/>
            <a:ext cx="10382250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12610" y="6400800"/>
            <a:ext cx="2381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CC3300"/>
                </a:solidFill>
              </a:defRPr>
            </a:lvl1pPr>
          </a:lstStyle>
          <a:p>
            <a:pPr>
              <a:defRPr/>
            </a:pPr>
            <a:r>
              <a:rPr lang="en-US"/>
              <a:t>Slide 4- </a:t>
            </a:r>
            <a:fld id="{681DB670-021D-45D3-82A8-724F41A32A36}" type="slidenum">
              <a:rPr lang="en-US"/>
              <a:pPr>
                <a:defRPr/>
              </a:pPr>
              <a:t>‹#›</a:t>
            </a:fld>
            <a:endParaRPr lang="en-CA"/>
          </a:p>
        </p:txBody>
      </p:sp>
      <p:sp>
        <p:nvSpPr>
          <p:cNvPr id="1028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0642" y="1600200"/>
            <a:ext cx="10368359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30"/>
          <p:cNvSpPr>
            <a:spLocks noChangeArrowheads="1"/>
          </p:cNvSpPr>
          <p:nvPr/>
        </p:nvSpPr>
        <p:spPr bwMode="auto">
          <a:xfrm>
            <a:off x="1047750" y="6397625"/>
            <a:ext cx="561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en-US" sz="900">
                <a:solidFill>
                  <a:srgbClr val="000000"/>
                </a:solidFill>
              </a:rPr>
              <a:t>Copyright © 2007 Pearson Education, Inc. Publishing as Pearson Addison-Wesley</a:t>
            </a:r>
          </a:p>
        </p:txBody>
      </p:sp>
      <p:sp>
        <p:nvSpPr>
          <p:cNvPr id="1030" name="Rectangle 32"/>
          <p:cNvSpPr>
            <a:spLocks noChangeArrowheads="1"/>
          </p:cNvSpPr>
          <p:nvPr/>
        </p:nvSpPr>
        <p:spPr bwMode="gray">
          <a:xfrm rot="10800000">
            <a:off x="0" y="-1588"/>
            <a:ext cx="261938" cy="685641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endParaRPr kumimoji="1" lang="en-US" sz="3200">
              <a:solidFill>
                <a:srgbClr val="000000"/>
              </a:solidFill>
              <a:latin typeface="Tahoma" pitchFamily="34" charset="0"/>
            </a:endParaRPr>
          </a:p>
        </p:txBody>
      </p:sp>
      <p:grpSp>
        <p:nvGrpSpPr>
          <p:cNvPr id="1031" name="Group 35"/>
          <p:cNvGrpSpPr>
            <a:grpSpLocks/>
          </p:cNvGrpSpPr>
          <p:nvPr/>
        </p:nvGrpSpPr>
        <p:grpSpPr bwMode="auto">
          <a:xfrm>
            <a:off x="0" y="73026"/>
            <a:ext cx="11430000" cy="79375"/>
            <a:chOff x="0" y="-1"/>
            <a:chExt cx="5760" cy="50"/>
          </a:xfrm>
        </p:grpSpPr>
        <p:sp>
          <p:nvSpPr>
            <p:cNvPr id="1032" name="Line 33"/>
            <p:cNvSpPr>
              <a:spLocks noChangeShapeType="1"/>
            </p:cNvSpPr>
            <p:nvPr/>
          </p:nvSpPr>
          <p:spPr bwMode="auto">
            <a:xfrm>
              <a:off x="0" y="-1"/>
              <a:ext cx="5760" cy="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33" name="Line 34"/>
            <p:cNvSpPr>
              <a:spLocks noChangeShapeType="1"/>
            </p:cNvSpPr>
            <p:nvPr/>
          </p:nvSpPr>
          <p:spPr bwMode="auto">
            <a:xfrm>
              <a:off x="0" y="48"/>
              <a:ext cx="5760" cy="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7197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292100" indent="-2921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66738" indent="-254000" algn="l" rtl="0" eaLnBrk="0" fontAlgn="base" hangingPunct="0">
        <a:spcBef>
          <a:spcPct val="20000"/>
        </a:spcBef>
        <a:spcAft>
          <a:spcPct val="0"/>
        </a:spcAft>
        <a:buClr>
          <a:srgbClr val="EF9C51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784225" indent="-215900" algn="l" rtl="0" eaLnBrk="0" fontAlgn="base" hangingPunct="0">
        <a:spcBef>
          <a:spcPct val="20000"/>
        </a:spcBef>
        <a:spcAft>
          <a:spcPct val="0"/>
        </a:spcAft>
        <a:buClr>
          <a:srgbClr val="FDDCA1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014413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1206500" indent="-190500" algn="l" rtl="0" eaLnBrk="0" fontAlgn="base" hangingPunct="0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16637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1209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25781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0353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57250" y="609600"/>
            <a:ext cx="97155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7250" y="1981200"/>
            <a:ext cx="97155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57250" y="6248400"/>
            <a:ext cx="2381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hangingPunct="0"/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05250" y="6248400"/>
            <a:ext cx="361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hangingPunct="0"/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91500" y="6248400"/>
            <a:ext cx="2381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hangingPunct="0"/>
            <a:fld id="{D3CCF28F-6617-4B66-B033-654956961D5A}" type="slidenum">
              <a:rPr lang="en-US">
                <a:solidFill>
                  <a:srgbClr val="000000"/>
                </a:solidFill>
                <a:latin typeface="Times New Roman" pitchFamily="18" charset="0"/>
              </a:rPr>
              <a:pPr eaLnBrk="0" hangingPunct="0"/>
              <a:t>‹#›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06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790" y="2438400"/>
            <a:ext cx="10368360" cy="16764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4400" dirty="0" smtClean="0">
                <a:solidFill>
                  <a:schemeClr val="bg1"/>
                </a:solidFill>
                <a:latin typeface="Gotham Medium" pitchFamily="50" charset="0"/>
              </a:rPr>
              <a:t>NUMERICAL DATA</a:t>
            </a:r>
          </a:p>
          <a:p>
            <a:pPr algn="r" eaLnBrk="1" hangingPunct="1">
              <a:buFont typeface="Wingdings" pitchFamily="2" charset="2"/>
              <a:buNone/>
            </a:pPr>
            <a:endParaRPr lang="en-US" sz="4400" dirty="0">
              <a:solidFill>
                <a:schemeClr val="bg1"/>
              </a:solidFill>
              <a:latin typeface="Gotham Medium" pitchFamily="50" charset="0"/>
            </a:endParaRPr>
          </a:p>
          <a:p>
            <a:pPr algn="r" eaLnBrk="1" hangingPunct="1">
              <a:buFont typeface="Wingdings" pitchFamily="2" charset="2"/>
              <a:buNone/>
            </a:pPr>
            <a:endParaRPr lang="en-US" sz="4400" dirty="0" smtClean="0">
              <a:solidFill>
                <a:schemeClr val="bg1"/>
              </a:solidFill>
              <a:latin typeface="Gotham Medium" pitchFamily="50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42211" y="3048000"/>
            <a:ext cx="37238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E7BB01">
                    <a:lumMod val="40000"/>
                    <a:lumOff val="60000"/>
                  </a:srgbClr>
                </a:solidFill>
                <a:latin typeface="Gotham Medium" pitchFamily="50" charset="0"/>
              </a:rPr>
              <a:t>(QUA</a:t>
            </a:r>
            <a:r>
              <a:rPr lang="en-US" sz="3200" u="sng" dirty="0" smtClean="0">
                <a:solidFill>
                  <a:srgbClr val="E7BB01">
                    <a:lumMod val="40000"/>
                    <a:lumOff val="60000"/>
                  </a:srgbClr>
                </a:solidFill>
                <a:latin typeface="Gotham Black" pitchFamily="50" charset="0"/>
              </a:rPr>
              <a:t>NT</a:t>
            </a:r>
            <a:r>
              <a:rPr lang="en-US" sz="3200" dirty="0" smtClean="0">
                <a:solidFill>
                  <a:srgbClr val="E7BB01">
                    <a:lumMod val="40000"/>
                    <a:lumOff val="60000"/>
                  </a:srgbClr>
                </a:solidFill>
                <a:latin typeface="Gotham Medium" pitchFamily="50" charset="0"/>
              </a:rPr>
              <a:t>ITATIVE)</a:t>
            </a:r>
            <a:endParaRPr lang="en-US" sz="3200" dirty="0">
              <a:solidFill>
                <a:srgbClr val="E7BB01">
                  <a:lumMod val="40000"/>
                  <a:lumOff val="60000"/>
                </a:srgbClr>
              </a:solidFill>
              <a:latin typeface="Gotham Medium" pitchFamily="50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153286" y="4800600"/>
            <a:ext cx="20265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92100" lvl="0" indent="-292100" algn="r">
              <a:spcBef>
                <a:spcPct val="20000"/>
              </a:spcBef>
              <a:buClr>
                <a:srgbClr val="8CC6EB"/>
              </a:buClr>
              <a:buSzPct val="60000"/>
            </a:pPr>
            <a:r>
              <a:rPr lang="en-US" kern="0" dirty="0" smtClean="0">
                <a:solidFill>
                  <a:srgbClr val="FFFFFF"/>
                </a:solidFill>
                <a:latin typeface="Gotham Medium" pitchFamily="50" charset="0"/>
              </a:rPr>
              <a:t>CHAPTER 4</a:t>
            </a:r>
            <a:endParaRPr lang="en-US" kern="0" dirty="0">
              <a:solidFill>
                <a:srgbClr val="FFFFFF"/>
              </a:solidFill>
              <a:latin typeface="Gotham Medium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7744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CC3300"/>
                </a:solidFill>
              </a:rPr>
              <a:t>Slide 4- </a:t>
            </a:r>
            <a:fld id="{05E69139-E3AA-4226-9A79-414405558FEE}" type="slidenum">
              <a:rPr lang="en-US" sz="1400" smtClean="0">
                <a:solidFill>
                  <a:srgbClr val="CC3300"/>
                </a:solidFill>
              </a:rPr>
              <a:pPr eaLnBrk="1" hangingPunct="1"/>
              <a:t>10</a:t>
            </a:fld>
            <a:endParaRPr lang="en-CA" sz="1400" smtClean="0">
              <a:solidFill>
                <a:srgbClr val="CC3300"/>
              </a:solidFill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 flipH="1">
            <a:off x="95250" y="76200"/>
            <a:ext cx="10382250" cy="762000"/>
          </a:xfrm>
        </p:spPr>
        <p:txBody>
          <a:bodyPr anchor="t" anchorCtr="0"/>
          <a:lstStyle/>
          <a:p>
            <a:pPr eaLnBrk="1" hangingPunct="1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Shape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783" y="658358"/>
            <a:ext cx="10368359" cy="4572000"/>
          </a:xfrm>
        </p:spPr>
        <p:txBody>
          <a:bodyPr/>
          <a:lstStyle/>
          <a:p>
            <a:pPr marL="609600" indent="-609600" eaLnBrk="1" hangingPunct="1">
              <a:buClr>
                <a:schemeClr val="hlink"/>
              </a:buClr>
              <a:buSzTx/>
              <a:buFontTx/>
              <a:buNone/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IF UNIMODAL… what about 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symmetry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pPr marL="609600" indent="-609600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ALWAYS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solidFill>
                  <a:srgbClr val="7030A0"/>
                </a:solidFill>
              </a:rPr>
              <a:t>say “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approximately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solidFill>
                  <a:srgbClr val="7030A0"/>
                </a:solidFill>
              </a:rPr>
              <a:t>symmetric” </a:t>
            </a:r>
            <a:br>
              <a:rPr lang="en-US" sz="3200" dirty="0" smtClean="0">
                <a:solidFill>
                  <a:srgbClr val="7030A0"/>
                </a:solidFill>
              </a:rPr>
            </a:br>
            <a:r>
              <a:rPr lang="en-US" sz="3200" dirty="0" smtClean="0">
                <a:solidFill>
                  <a:srgbClr val="7030A0"/>
                </a:solidFill>
              </a:rPr>
              <a:t>		or “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roughly</a:t>
            </a:r>
            <a:r>
              <a:rPr 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solidFill>
                  <a:srgbClr val="7030A0"/>
                </a:solidFill>
              </a:rPr>
              <a:t>symmetric”</a:t>
            </a:r>
          </a:p>
          <a:p>
            <a:pPr marL="609600" indent="-609600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sz="2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(unless it truly is </a:t>
            </a:r>
            <a:r>
              <a:rPr lang="en-US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perfectly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symmetric)</a:t>
            </a:r>
          </a:p>
        </p:txBody>
      </p:sp>
      <p:pic>
        <p:nvPicPr>
          <p:cNvPr id="45061" name="Picture 4" descr="04-06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41" y="2819400"/>
            <a:ext cx="8667750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78950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CC3300"/>
                </a:solidFill>
              </a:rPr>
              <a:t>Slide 4- </a:t>
            </a:r>
            <a:fld id="{B393866A-5CA2-448D-AE45-7D7DE0D7B12D}" type="slidenum">
              <a:rPr lang="en-US" sz="1400" smtClean="0">
                <a:solidFill>
                  <a:srgbClr val="CC3300"/>
                </a:solidFill>
              </a:rPr>
              <a:pPr eaLnBrk="1" hangingPunct="1"/>
              <a:t>11</a:t>
            </a:fld>
            <a:endParaRPr lang="en-CA" sz="1400" smtClean="0">
              <a:solidFill>
                <a:srgbClr val="CC3300"/>
              </a:solidFill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" y="143726"/>
            <a:ext cx="10382250" cy="534987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Skewed to the left/right</a:t>
            </a:r>
          </a:p>
        </p:txBody>
      </p:sp>
      <p:pic>
        <p:nvPicPr>
          <p:cNvPr id="46084" name="Picture 3" descr="04-07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84051"/>
            <a:ext cx="9601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5250" y="685801"/>
            <a:ext cx="10368360" cy="1065213"/>
          </a:xfrm>
        </p:spPr>
        <p:txBody>
          <a:bodyPr/>
          <a:lstStyle/>
          <a:p>
            <a:pPr marL="6350" lvl="1" indent="0" eaLnBrk="1" hangingPunct="1">
              <a:lnSpc>
                <a:spcPct val="95000"/>
              </a:lnSpc>
              <a:buNone/>
            </a:pPr>
            <a:r>
              <a:rPr lang="en-US" dirty="0" smtClean="0"/>
              <a:t>The thinner ends of a distribution are called </a:t>
            </a:r>
            <a:r>
              <a:rPr lang="en-US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tails</a:t>
            </a:r>
            <a:r>
              <a:rPr lang="en-US" b="1" dirty="0" smtClean="0">
                <a:solidFill>
                  <a:srgbClr val="0000FF"/>
                </a:solidFill>
              </a:rPr>
              <a:t>.</a:t>
            </a:r>
            <a:r>
              <a:rPr lang="en-US" dirty="0" smtClean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6250" y="4094076"/>
            <a:ext cx="38166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Gotham Medium" pitchFamily="50" charset="0"/>
              </a:rPr>
              <a:t>Skewed to the </a:t>
            </a:r>
            <a:r>
              <a:rPr lang="en-US" sz="4000" dirty="0" smtClean="0">
                <a:solidFill>
                  <a:srgbClr val="0070C0"/>
                </a:solidFill>
                <a:latin typeface="Gotham Black" pitchFamily="50" charset="0"/>
              </a:rPr>
              <a:t>LEFT</a:t>
            </a:r>
            <a:endParaRPr lang="en-US" sz="4000" dirty="0">
              <a:solidFill>
                <a:srgbClr val="0070C0"/>
              </a:solidFill>
              <a:latin typeface="Gotham Black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19751" y="4073604"/>
            <a:ext cx="41436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Gotham Medium" pitchFamily="50" charset="0"/>
              </a:rPr>
              <a:t>Skewed to the </a:t>
            </a:r>
            <a:r>
              <a:rPr lang="en-US" sz="4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Gotham Black" pitchFamily="50" charset="0"/>
              </a:rPr>
              <a:t>RIGHT</a:t>
            </a:r>
            <a:endParaRPr lang="en-US" sz="4000" dirty="0">
              <a:solidFill>
                <a:schemeClr val="bg2">
                  <a:lumMod val="60000"/>
                  <a:lumOff val="40000"/>
                </a:schemeClr>
              </a:solidFill>
              <a:latin typeface="Gotham Black" pitchFamily="50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6750" y="4781490"/>
            <a:ext cx="3420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Gotham Medium" pitchFamily="50" charset="0"/>
              </a:rPr>
              <a:t>(to the lower “numbers”)</a:t>
            </a:r>
            <a:endParaRPr lang="en-US" sz="2000" dirty="0">
              <a:solidFill>
                <a:srgbClr val="000000"/>
              </a:solidFill>
              <a:latin typeface="Gotham Medium" pitchFamily="5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8871" y="4759404"/>
            <a:ext cx="3532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Gotham Medium" pitchFamily="50" charset="0"/>
              </a:rPr>
              <a:t>(to the higher “numbers”)</a:t>
            </a:r>
            <a:endParaRPr lang="en-US" sz="2000" dirty="0">
              <a:solidFill>
                <a:srgbClr val="000000"/>
              </a:solidFill>
              <a:latin typeface="Gotham Medium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371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3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CC3300"/>
                </a:solidFill>
              </a:rPr>
              <a:t>Slide 4- </a:t>
            </a:r>
            <a:fld id="{B393866A-5CA2-448D-AE45-7D7DE0D7B12D}" type="slidenum">
              <a:rPr lang="en-US" sz="1400" smtClean="0">
                <a:solidFill>
                  <a:srgbClr val="CC3300"/>
                </a:solidFill>
              </a:rPr>
              <a:pPr eaLnBrk="1" hangingPunct="1"/>
              <a:t>12</a:t>
            </a:fld>
            <a:endParaRPr lang="en-CA" sz="1400" smtClean="0">
              <a:solidFill>
                <a:srgbClr val="CC3300"/>
              </a:solidFill>
            </a:endParaRPr>
          </a:p>
        </p:txBody>
      </p:sp>
      <p:pic>
        <p:nvPicPr>
          <p:cNvPr id="46084" name="Picture 3" descr="04-07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0"/>
            <a:ext cx="9677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76250" y="5084676"/>
            <a:ext cx="38166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Gotham Medium" pitchFamily="50" charset="0"/>
              </a:rPr>
              <a:t>Skewed to the </a:t>
            </a:r>
            <a:r>
              <a:rPr lang="en-US" sz="4000" dirty="0" smtClean="0">
                <a:solidFill>
                  <a:srgbClr val="0070C0"/>
                </a:solidFill>
                <a:latin typeface="Gotham Black" pitchFamily="50" charset="0"/>
              </a:rPr>
              <a:t>LEFT</a:t>
            </a:r>
            <a:endParaRPr lang="en-US" sz="4000" dirty="0">
              <a:solidFill>
                <a:srgbClr val="0070C0"/>
              </a:solidFill>
              <a:latin typeface="Gotham Black" pitchFamily="50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19751" y="5064204"/>
            <a:ext cx="41436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Gotham Medium" pitchFamily="50" charset="0"/>
              </a:rPr>
              <a:t>Skewed to the </a:t>
            </a:r>
            <a:r>
              <a:rPr lang="en-US" sz="40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Gotham Black" pitchFamily="50" charset="0"/>
              </a:rPr>
              <a:t>RIGHT</a:t>
            </a:r>
            <a:endParaRPr lang="en-US" sz="4000" dirty="0">
              <a:solidFill>
                <a:schemeClr val="bg2">
                  <a:lumMod val="60000"/>
                  <a:lumOff val="40000"/>
                </a:schemeClr>
              </a:solidFill>
              <a:latin typeface="Gotham Black" pitchFamily="50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6750" y="5772090"/>
            <a:ext cx="34204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Gotham Medium" pitchFamily="50" charset="0"/>
              </a:rPr>
              <a:t>(to the lower “numbers”)</a:t>
            </a:r>
            <a:endParaRPr lang="en-US" sz="2000" dirty="0">
              <a:solidFill>
                <a:srgbClr val="000000"/>
              </a:solidFill>
              <a:latin typeface="Gotham Medium" pitchFamily="50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38871" y="5750004"/>
            <a:ext cx="3532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  <a:latin typeface="Gotham Medium" pitchFamily="50" charset="0"/>
              </a:rPr>
              <a:t>(to the higher “numbers”)</a:t>
            </a:r>
            <a:endParaRPr lang="en-US" sz="2000" dirty="0">
              <a:solidFill>
                <a:srgbClr val="000000"/>
              </a:solidFill>
              <a:latin typeface="Gotham Medium" pitchFamily="50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893294" y="228600"/>
            <a:ext cx="9906000" cy="2209800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600" dirty="0">
                <a:solidFill>
                  <a:srgbClr val="6600FF"/>
                </a:solidFill>
                <a:latin typeface="Gotham Black" pitchFamily="50" charset="0"/>
              </a:rPr>
              <a:t>THIS IS THE </a:t>
            </a:r>
            <a:r>
              <a:rPr lang="en-US" sz="4800" u="sng" dirty="0">
                <a:solidFill>
                  <a:srgbClr val="6600FF"/>
                </a:solidFill>
                <a:latin typeface="Gotham Black" pitchFamily="50" charset="0"/>
              </a:rPr>
              <a:t>ONLY</a:t>
            </a:r>
            <a:r>
              <a:rPr lang="en-US" sz="4800" dirty="0">
                <a:solidFill>
                  <a:srgbClr val="6600FF"/>
                </a:solidFill>
                <a:latin typeface="Gotham Black" pitchFamily="50" charset="0"/>
              </a:rPr>
              <a:t> </a:t>
            </a:r>
            <a:r>
              <a:rPr lang="en-US" sz="3600" dirty="0">
                <a:solidFill>
                  <a:srgbClr val="6600FF"/>
                </a:solidFill>
                <a:latin typeface="Gotham Black" pitchFamily="50" charset="0"/>
              </a:rPr>
              <a:t>SITUATION</a:t>
            </a:r>
          </a:p>
          <a:p>
            <a:pPr algn="ctr"/>
            <a:r>
              <a:rPr lang="en-US" sz="3600" dirty="0">
                <a:solidFill>
                  <a:srgbClr val="6600FF"/>
                </a:solidFill>
                <a:latin typeface="Gotham Black" pitchFamily="50" charset="0"/>
              </a:rPr>
              <a:t>IN WHICH YOU ARE ALLOWED</a:t>
            </a:r>
          </a:p>
          <a:p>
            <a:pPr algn="ctr"/>
            <a:r>
              <a:rPr lang="en-US" sz="3600" dirty="0">
                <a:solidFill>
                  <a:srgbClr val="6600FF"/>
                </a:solidFill>
                <a:latin typeface="Gotham Black" pitchFamily="50" charset="0"/>
              </a:rPr>
              <a:t>TO USE THE WORD </a:t>
            </a:r>
            <a:r>
              <a:rPr lang="en-US" sz="6600" b="1" dirty="0">
                <a:solidFill>
                  <a:srgbClr val="C00000"/>
                </a:solidFill>
                <a:latin typeface="Creepy" pitchFamily="82" charset="0"/>
              </a:rPr>
              <a:t>“SKEW</a:t>
            </a:r>
            <a:r>
              <a:rPr lang="en-US" sz="6600" b="1" dirty="0" smtClean="0">
                <a:solidFill>
                  <a:srgbClr val="C00000"/>
                </a:solidFill>
                <a:latin typeface="Creepy" pitchFamily="82" charset="0"/>
              </a:rPr>
              <a:t>”</a:t>
            </a:r>
            <a:r>
              <a:rPr lang="en-US" sz="3600" dirty="0" smtClean="0">
                <a:solidFill>
                  <a:srgbClr val="6600FF"/>
                </a:solidFill>
                <a:latin typeface="Gotham Black" pitchFamily="50" charset="0"/>
              </a:rPr>
              <a:t>!!!</a:t>
            </a:r>
            <a:endParaRPr lang="en-US" sz="3600" dirty="0">
              <a:solidFill>
                <a:srgbClr val="6600FF"/>
              </a:solidFill>
              <a:latin typeface="Gotham Black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82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5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2" presetClass="emph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Rot by="120000">
                                      <p:cBhvr>
                                        <p:cTn id="13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CC3300"/>
                </a:solidFill>
              </a:rPr>
              <a:t>Slide 4- </a:t>
            </a:r>
            <a:fld id="{F4B18227-7DD9-4343-A006-610FB04949A3}" type="slidenum">
              <a:rPr lang="en-US" sz="1400" smtClean="0">
                <a:solidFill>
                  <a:srgbClr val="CC3300"/>
                </a:solidFill>
              </a:rPr>
              <a:pPr eaLnBrk="1" hangingPunct="1"/>
              <a:t>13</a:t>
            </a:fld>
            <a:endParaRPr lang="en-CA" sz="1400" smtClean="0">
              <a:solidFill>
                <a:srgbClr val="CC3300"/>
              </a:solidFill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" y="76201"/>
            <a:ext cx="10382250" cy="611187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Anything Unusual? 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251" y="762000"/>
            <a:ext cx="10368359" cy="4572000"/>
          </a:xfrm>
        </p:spPr>
        <p:txBody>
          <a:bodyPr/>
          <a:lstStyle/>
          <a:p>
            <a:pPr marL="342900" indent="-342900" eaLnBrk="1" hangingPunct="1"/>
            <a:r>
              <a:rPr lang="en-US" dirty="0" smtClean="0"/>
              <a:t>The following histogram has </a:t>
            </a:r>
            <a:r>
              <a:rPr lang="en-US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possible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outliers</a:t>
            </a:r>
            <a:r>
              <a:rPr lang="en-US" dirty="0" smtClean="0"/>
              <a:t>—there are three cities in the leftmost bin:</a:t>
            </a:r>
          </a:p>
        </p:txBody>
      </p:sp>
      <p:pic>
        <p:nvPicPr>
          <p:cNvPr id="48133" name="Picture 4" descr="04-08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828800"/>
            <a:ext cx="5372100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96001" y="2514600"/>
            <a:ext cx="4321646" cy="1446550"/>
          </a:xfrm>
          <a:prstGeom prst="rect">
            <a:avLst/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a good idea to say “possible” outliers. 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 time we will learn how to test for outliers.</a:t>
            </a:r>
            <a:endParaRPr lang="en-US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 flipV="1">
            <a:off x="7810502" y="1143000"/>
            <a:ext cx="1809749" cy="1371600"/>
          </a:xfrm>
          <a:prstGeom prst="straightConnector1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CC3300"/>
                </a:solidFill>
              </a:rPr>
              <a:t>Slide 4- </a:t>
            </a:r>
            <a:fld id="{56495FF5-4DA8-4137-AC43-B809C6B35CC5}" type="slidenum">
              <a:rPr lang="en-US" sz="1400" smtClean="0">
                <a:solidFill>
                  <a:srgbClr val="CC3300"/>
                </a:solidFill>
              </a:rPr>
              <a:pPr eaLnBrk="1" hangingPunct="1"/>
              <a:t>14</a:t>
            </a:fld>
            <a:endParaRPr lang="en-CA" sz="1400" smtClean="0">
              <a:solidFill>
                <a:srgbClr val="CC3300"/>
              </a:solidFill>
            </a:endParaRPr>
          </a:p>
        </p:txBody>
      </p:sp>
      <p:sp>
        <p:nvSpPr>
          <p:cNvPr id="4198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5250" y="191294"/>
            <a:ext cx="10382250" cy="5828506"/>
          </a:xfrm>
        </p:spPr>
        <p:txBody>
          <a:bodyPr anchor="t" anchorCtr="0"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otham Black" pitchFamily="50" charset="0"/>
              </a:rPr>
              <a:t>CENTER</a:t>
            </a:r>
            <a:br>
              <a:rPr lang="en-US" dirty="0" smtClean="0">
                <a:solidFill>
                  <a:schemeClr val="tx1"/>
                </a:solidFill>
                <a:latin typeface="Gotham Black" pitchFamily="50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Gotham Medium" pitchFamily="50" charset="0"/>
              </a:rPr>
              <a:t>Which one has a higher mode?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(draw these in)</a:t>
            </a:r>
            <a:r>
              <a:rPr lang="en-US" dirty="0" smtClean="0">
                <a:solidFill>
                  <a:schemeClr val="tx1"/>
                </a:solidFill>
                <a:latin typeface="Gotham Medium" pitchFamily="50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otham Medium" pitchFamily="50" charset="0"/>
              </a:rPr>
            </a:br>
            <a:endParaRPr lang="en-US" dirty="0" smtClean="0">
              <a:solidFill>
                <a:schemeClr val="tx1"/>
              </a:solidFill>
              <a:latin typeface="Gotham Medium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4846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6049" y="2819400"/>
            <a:ext cx="77830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>
                <a:solidFill>
                  <a:prstClr val="white"/>
                </a:solidFill>
                <a:latin typeface="Gotham Medium" pitchFamily="50" charset="0"/>
                <a:cs typeface="Arial" charset="0"/>
              </a:rPr>
              <a:t>CUSS &amp; BS PRACTICE</a:t>
            </a:r>
          </a:p>
        </p:txBody>
      </p:sp>
    </p:spTree>
    <p:extLst>
      <p:ext uri="{BB962C8B-B14F-4D97-AF65-F5344CB8AC3E}">
        <p14:creationId xmlns:p14="http://schemas.microsoft.com/office/powerpoint/2010/main" val="80456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CC3300"/>
                </a:solidFill>
              </a:rPr>
              <a:t>Slide 4- </a:t>
            </a:r>
            <a:fld id="{07D8AA79-5F3B-4026-9599-8AAD1955B5B8}" type="slidenum">
              <a:rPr lang="en-US" sz="1400" smtClean="0">
                <a:solidFill>
                  <a:srgbClr val="CC3300"/>
                </a:solidFill>
              </a:rPr>
              <a:pPr eaLnBrk="1" hangingPunct="1"/>
              <a:t>16</a:t>
            </a:fld>
            <a:endParaRPr lang="en-CA" sz="1400" smtClean="0">
              <a:solidFill>
                <a:srgbClr val="CC3300"/>
              </a:solidFill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" y="76201"/>
            <a:ext cx="10382250" cy="687387"/>
          </a:xfrm>
        </p:spPr>
        <p:txBody>
          <a:bodyPr anchor="t" anchorCtr="0"/>
          <a:lstStyle/>
          <a:p>
            <a:pPr eaLnBrk="1" hangingPunct="1"/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CUSSing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BS-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practice</a:t>
            </a:r>
            <a:endParaRPr lang="en-US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reepy" pitchFamily="82" charset="0"/>
            </a:endParaRPr>
          </a:p>
        </p:txBody>
      </p:sp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344" y="763588"/>
            <a:ext cx="4107656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0500" y="792162"/>
            <a:ext cx="6000750" cy="5486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Shape:</a:t>
            </a:r>
            <a:r>
              <a:rPr lang="en-US" dirty="0"/>
              <a:t> The shape is </a:t>
            </a:r>
            <a:r>
              <a:rPr lang="en-US" dirty="0" smtClean="0"/>
              <a:t>bimodal.</a:t>
            </a: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Center:</a:t>
            </a:r>
            <a:r>
              <a:rPr lang="en-US" dirty="0" smtClean="0"/>
              <a:t> This distribution of quiz scores appears to have two modes, one at around 55, and another at around 80.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Spread:</a:t>
            </a:r>
            <a:r>
              <a:rPr lang="en-US" dirty="0" smtClean="0"/>
              <a:t> The spread is from the mid-30’s to the mid-90’s</a:t>
            </a:r>
            <a:r>
              <a:rPr lang="en-US" dirty="0"/>
              <a:t> </a:t>
            </a:r>
            <a:r>
              <a:rPr lang="en-US" dirty="0" smtClean="0"/>
              <a:t>(range of </a:t>
            </a:r>
            <a:r>
              <a:rPr lang="en-US" i="1" u="sng" dirty="0" smtClean="0"/>
              <a:t>about</a:t>
            </a:r>
            <a:r>
              <a:rPr lang="en-US" dirty="0" smtClean="0"/>
              <a:t> 60)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Unusual features:</a:t>
            </a:r>
            <a:r>
              <a:rPr lang="en-US" dirty="0" smtClean="0"/>
              <a:t> There is a gap in the lower 40’s, with a possible outlier in the mid 30’s.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CC3300"/>
                </a:solidFill>
              </a:rPr>
              <a:t>Slide 4- </a:t>
            </a:r>
            <a:fld id="{07D8AA79-5F3B-4026-9599-8AAD1955B5B8}" type="slidenum">
              <a:rPr lang="en-US" sz="1400" smtClean="0">
                <a:solidFill>
                  <a:srgbClr val="CC3300"/>
                </a:solidFill>
              </a:rPr>
              <a:pPr eaLnBrk="1" hangingPunct="1"/>
              <a:t>17</a:t>
            </a:fld>
            <a:endParaRPr lang="en-CA" sz="1400" smtClean="0">
              <a:solidFill>
                <a:srgbClr val="CC3300"/>
              </a:solidFill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" y="76201"/>
            <a:ext cx="10382250" cy="687387"/>
          </a:xfrm>
        </p:spPr>
        <p:txBody>
          <a:bodyPr anchor="t" anchorCtr="0"/>
          <a:lstStyle/>
          <a:p>
            <a:pPr eaLnBrk="1" hangingPunct="1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 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CUSSing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BS-</a:t>
            </a:r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en-US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reepy" pitchFamily="82" charset="0"/>
            </a:endParaRPr>
          </a:p>
        </p:txBody>
      </p:sp>
      <p:pic>
        <p:nvPicPr>
          <p:cNvPr id="5018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838200"/>
            <a:ext cx="3937667" cy="294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5250" y="763587"/>
            <a:ext cx="6000750" cy="5486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Shape:</a:t>
            </a:r>
            <a:r>
              <a:rPr lang="en-US" dirty="0" smtClean="0"/>
              <a:t> The shape is unimodal and skewed to the left (to the lower grades)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>
                <a:solidFill>
                  <a:srgbClr val="FF0000"/>
                </a:solidFill>
              </a:rPr>
              <a:t>Center:</a:t>
            </a:r>
            <a:r>
              <a:rPr lang="en-US" dirty="0"/>
              <a:t> This distribution of grades has a single mode at around 100.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Spread:</a:t>
            </a:r>
            <a:r>
              <a:rPr lang="en-US" dirty="0" smtClean="0"/>
              <a:t> The spread is from the mid-50’s to about 100 (range of </a:t>
            </a:r>
            <a:r>
              <a:rPr lang="en-US" i="1" u="sng" dirty="0" smtClean="0"/>
              <a:t>about</a:t>
            </a:r>
            <a:r>
              <a:rPr lang="en-US" dirty="0" smtClean="0"/>
              <a:t> 45)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Unusual features:</a:t>
            </a:r>
            <a:r>
              <a:rPr lang="en-US" dirty="0" smtClean="0"/>
              <a:t> There is a gap from the upper 50’s to the upper 60’s, with a possible outlier in the mid 50’s.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381750" y="3886200"/>
            <a:ext cx="4095751" cy="1815882"/>
          </a:xfrm>
          <a:prstGeom prst="rect">
            <a:avLst/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does NOT mean that someone had a grade of above 100.</a:t>
            </a:r>
          </a:p>
          <a:p>
            <a:r>
              <a:rPr lang="en-US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(more likely, a lot of 98’s and/or 99’s)</a:t>
            </a:r>
            <a:endParaRPr lang="en-US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9155906" y="3200400"/>
            <a:ext cx="952500" cy="762000"/>
          </a:xfrm>
          <a:prstGeom prst="straightConnector1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623124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CC3300"/>
                </a:solidFill>
              </a:rPr>
              <a:t>Slide 4- </a:t>
            </a:r>
            <a:fld id="{FF0028D7-5372-44B3-B7E2-1C4D34848664}" type="slidenum">
              <a:rPr lang="en-US" sz="1400" smtClean="0">
                <a:solidFill>
                  <a:srgbClr val="CC3300"/>
                </a:solidFill>
              </a:rPr>
              <a:pPr eaLnBrk="1" hangingPunct="1"/>
              <a:t>18</a:t>
            </a:fld>
            <a:endParaRPr lang="en-CA" sz="1400" smtClean="0">
              <a:solidFill>
                <a:srgbClr val="CC3300"/>
              </a:solidFill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" y="76201"/>
            <a:ext cx="10382250" cy="611187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Comparing Distributions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250" y="990600"/>
            <a:ext cx="5619750" cy="4572000"/>
          </a:xfrm>
        </p:spPr>
        <p:txBody>
          <a:bodyPr/>
          <a:lstStyle/>
          <a:p>
            <a:pPr marL="0" indent="0" eaLnBrk="1" hangingPunct="1">
              <a:buNone/>
              <a:tabLst>
                <a:tab pos="514350" algn="l"/>
              </a:tabLst>
            </a:pPr>
            <a:r>
              <a:rPr lang="en-US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/>
              <a:t>the </a:t>
            </a:r>
            <a:r>
              <a:rPr lang="en-US" sz="3200" b="1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CENTERS</a:t>
            </a:r>
            <a:r>
              <a:rPr lang="en-US" sz="3200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/>
              <a:t>for the following distributions of ages for female and male heart attack patients.</a:t>
            </a:r>
          </a:p>
        </p:txBody>
      </p:sp>
      <p:pic>
        <p:nvPicPr>
          <p:cNvPr id="6" name="Picture 4" descr="04-09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677863"/>
            <a:ext cx="4191001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" y="3276600"/>
            <a:ext cx="5715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MUST USE COMPLETE SENTENCES!!!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CC3300"/>
                </a:solidFill>
              </a:rPr>
              <a:t>Slide 4- </a:t>
            </a:r>
            <a:fld id="{FF0028D7-5372-44B3-B7E2-1C4D34848664}" type="slidenum">
              <a:rPr lang="en-US" sz="1400" smtClean="0">
                <a:solidFill>
                  <a:srgbClr val="CC3300"/>
                </a:solidFill>
              </a:rPr>
              <a:pPr eaLnBrk="1" hangingPunct="1"/>
              <a:t>19</a:t>
            </a:fld>
            <a:endParaRPr lang="en-CA" sz="1400" smtClean="0">
              <a:solidFill>
                <a:srgbClr val="CC3300"/>
              </a:solidFill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" y="76201"/>
            <a:ext cx="10382250" cy="611187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Comparing Distributions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5250" y="763588"/>
            <a:ext cx="5715000" cy="53324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sure to use language of </a:t>
            </a:r>
            <a:r>
              <a:rPr lang="en-US" sz="4000" b="1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comparison</a:t>
            </a:r>
            <a:r>
              <a:rPr lang="en-US" b="1" dirty="0" smtClean="0">
                <a:solidFill>
                  <a:srgbClr val="66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Center:</a:t>
            </a:r>
            <a:r>
              <a:rPr lang="en-US" dirty="0" smtClean="0"/>
              <a:t> This distribution of ages for females has a higher center (at around 78) than the distribution for male patients (around 62).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Shape:</a:t>
            </a:r>
            <a:r>
              <a:rPr lang="en-US" dirty="0" smtClean="0"/>
              <a:t> Both distributions are </a:t>
            </a:r>
            <a:r>
              <a:rPr lang="en-US" dirty="0" err="1" smtClean="0"/>
              <a:t>unimodal</a:t>
            </a:r>
            <a:r>
              <a:rPr lang="en-US" dirty="0" smtClean="0"/>
              <a:t>.  The distribution for males is nearly symmetric, while the distribution for females is slightly skewed to the lower ages.</a:t>
            </a:r>
            <a:endParaRPr lang="en-US" dirty="0"/>
          </a:p>
        </p:txBody>
      </p:sp>
      <p:pic>
        <p:nvPicPr>
          <p:cNvPr id="6" name="Picture 4" descr="04-09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677863"/>
            <a:ext cx="4191001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99280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860" y="76200"/>
            <a:ext cx="10382250" cy="609600"/>
          </a:xfrm>
        </p:spPr>
        <p:txBody>
          <a:bodyPr/>
          <a:lstStyle/>
          <a:p>
            <a:pPr eaLnBrk="1" hangingPunct="1"/>
            <a:r>
              <a:rPr lang="en-US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Dotplots</a:t>
            </a:r>
            <a:endPara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91" y="1970718"/>
            <a:ext cx="3765309" cy="2687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1" y="131399"/>
            <a:ext cx="5067299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667000"/>
            <a:ext cx="7589810" cy="265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877237" y="1655399"/>
            <a:ext cx="5476799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CA" sz="2800" dirty="0" smtClean="0">
                <a:solidFill>
                  <a:srgbClr val="000000"/>
                </a:solidFill>
                <a:cs typeface="Times New Roman" pitchFamily="18" charset="0"/>
              </a:rPr>
              <a:t>Dot plots work well for </a:t>
            </a:r>
            <a:r>
              <a:rPr lang="en-CA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relatively small </a:t>
            </a:r>
            <a:r>
              <a:rPr lang="en-CA" sz="2800" dirty="0">
                <a:solidFill>
                  <a:srgbClr val="000000"/>
                </a:solidFill>
                <a:cs typeface="Times New Roman" pitchFamily="18" charset="0"/>
              </a:rPr>
              <a:t>data sets </a:t>
            </a:r>
            <a:r>
              <a:rPr lang="en-CA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(</a:t>
            </a:r>
            <a:r>
              <a:rPr lang="en-CA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50ish </a:t>
            </a:r>
            <a:r>
              <a:rPr lang="en-CA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or </a:t>
            </a:r>
            <a:r>
              <a:rPr lang="en-CA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fewer)</a:t>
            </a:r>
            <a:endParaRPr lang="en-CA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0012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CC3300"/>
                </a:solidFill>
              </a:rPr>
              <a:t>Slide 4- </a:t>
            </a:r>
            <a:fld id="{FF0028D7-5372-44B3-B7E2-1C4D34848664}" type="slidenum">
              <a:rPr lang="en-US" sz="1400" smtClean="0">
                <a:solidFill>
                  <a:srgbClr val="CC3300"/>
                </a:solidFill>
              </a:rPr>
              <a:pPr eaLnBrk="1" hangingPunct="1"/>
              <a:t>20</a:t>
            </a:fld>
            <a:endParaRPr lang="en-CA" sz="1400" smtClean="0">
              <a:solidFill>
                <a:srgbClr val="CC3300"/>
              </a:solidFill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" y="76201"/>
            <a:ext cx="10382250" cy="611187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Comparing Distributions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5250" y="763588"/>
            <a:ext cx="5715000" cy="53324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Spread:</a:t>
            </a:r>
            <a:r>
              <a:rPr lang="en-US" dirty="0" smtClean="0"/>
              <a:t> Both distributions have similar spreads: females from around 30 – 100, and males from about 24 – 96.  Overall, the distribution for female ages is slightly higher than that for male ages.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(There are no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unusual features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MUST USE COMPLETE SENTENCES!!!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4" descr="04-09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677863"/>
            <a:ext cx="4191001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12887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7051" y="2819400"/>
            <a:ext cx="1034110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>
                <a:solidFill>
                  <a:prstClr val="white"/>
                </a:solidFill>
                <a:latin typeface="Gotham Medium" pitchFamily="50" charset="0"/>
                <a:cs typeface="Arial" charset="0"/>
              </a:rPr>
              <a:t>US PRESIDENTS STEMPLOTS</a:t>
            </a:r>
          </a:p>
          <a:p>
            <a:pPr algn="ctr"/>
            <a:r>
              <a:rPr lang="en-US" sz="5400" dirty="0" smtClean="0">
                <a:solidFill>
                  <a:prstClr val="white"/>
                </a:solidFill>
                <a:latin typeface="Duke Fill" pitchFamily="50" charset="0"/>
                <a:cs typeface="Arial" charset="0"/>
              </a:rPr>
              <a:t>(from last time)</a:t>
            </a:r>
          </a:p>
        </p:txBody>
      </p:sp>
    </p:spTree>
    <p:extLst>
      <p:ext uri="{BB962C8B-B14F-4D97-AF65-F5344CB8AC3E}">
        <p14:creationId xmlns:p14="http://schemas.microsoft.com/office/powerpoint/2010/main" val="10700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353" y="609600"/>
            <a:ext cx="6214353" cy="376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0"/>
            <a:ext cx="6191250" cy="992187"/>
          </a:xfrm>
        </p:spPr>
        <p:txBody>
          <a:bodyPr anchor="t" anchorCtr="0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U.S. Presidents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7400" y="291405"/>
            <a:ext cx="53093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6600FF"/>
                </a:solidFill>
                <a:latin typeface="Adelle Rg" pitchFamily="50" charset="0"/>
              </a:rPr>
              <a:t>Describe</a:t>
            </a:r>
            <a:r>
              <a:rPr lang="en-US" sz="2800" b="1" dirty="0" smtClean="0">
                <a:solidFill>
                  <a:srgbClr val="000000"/>
                </a:solidFill>
                <a:latin typeface="Adelle Rg" pitchFamily="50" charset="0"/>
              </a:rPr>
              <a:t> and </a:t>
            </a:r>
            <a:r>
              <a:rPr lang="en-US" sz="2800" b="1" u="sng" dirty="0" smtClean="0">
                <a:solidFill>
                  <a:srgbClr val="6600FF"/>
                </a:solidFill>
                <a:latin typeface="Adelle Rg" pitchFamily="50" charset="0"/>
              </a:rPr>
              <a:t>COMPARE</a:t>
            </a:r>
            <a:r>
              <a:rPr lang="en-US" sz="2800" b="1" dirty="0" smtClean="0">
                <a:solidFill>
                  <a:srgbClr val="000000"/>
                </a:solidFill>
                <a:latin typeface="Adelle Rg" pitchFamily="50" charset="0"/>
              </a:rPr>
              <a:t> the center and spread for the two distributions of ages.</a:t>
            </a:r>
            <a:endParaRPr lang="en-US" sz="2800" b="1" dirty="0">
              <a:solidFill>
                <a:srgbClr val="000000"/>
              </a:solidFill>
              <a:latin typeface="Adelle Rg" pitchFamily="50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5943601" y="1600200"/>
            <a:ext cx="4876800" cy="830997"/>
          </a:xfrm>
          <a:prstGeom prst="wedgeRectCallout">
            <a:avLst>
              <a:gd name="adj1" fmla="val -102216"/>
              <a:gd name="adj2" fmla="val -4166"/>
            </a:avLst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The distribution of inauguration ages has a </a:t>
            </a:r>
            <a:r>
              <a:rPr lang="en-US" b="1" dirty="0" smtClean="0">
                <a:solidFill>
                  <a:srgbClr val="6600FF"/>
                </a:solidFill>
                <a:latin typeface="Comic Sans MS" panose="030F0702030302020204" pitchFamily="66" charset="0"/>
              </a:rPr>
              <a:t>MODE in the 50’s…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5943600" y="2425430"/>
            <a:ext cx="4876800" cy="1200329"/>
          </a:xfrm>
          <a:prstGeom prst="wedgeRectCallout">
            <a:avLst>
              <a:gd name="adj1" fmla="val -60992"/>
              <a:gd name="adj2" fmla="val -11730"/>
            </a:avLst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…while the distribution of ages at death has a </a:t>
            </a:r>
            <a:r>
              <a:rPr lang="en-US" b="1" dirty="0" smtClean="0">
                <a:solidFill>
                  <a:srgbClr val="6600FF"/>
                </a:solidFill>
                <a:latin typeface="Comic Sans MS" panose="030F0702030302020204" pitchFamily="66" charset="0"/>
              </a:rPr>
              <a:t>MODE in the 60s and early 70’s</a:t>
            </a:r>
            <a:r>
              <a:rPr lang="en-US" b="1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5715000" y="3581400"/>
            <a:ext cx="4747098" cy="1464231"/>
          </a:xfrm>
          <a:prstGeom prst="roundRect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  <a:latin typeface="Gotham Medium" pitchFamily="50" charset="0"/>
              </a:rPr>
              <a:t>THIS IS </a:t>
            </a:r>
            <a:r>
              <a:rPr lang="en-US" sz="3200" dirty="0" smtClean="0">
                <a:solidFill>
                  <a:srgbClr val="FFFFFF"/>
                </a:solidFill>
                <a:latin typeface="Gotham Black" pitchFamily="50" charset="0"/>
              </a:rPr>
              <a:t>NOT ENOUGH </a:t>
            </a:r>
            <a:r>
              <a:rPr lang="en-US" dirty="0" smtClean="0">
                <a:solidFill>
                  <a:srgbClr val="FFFF00"/>
                </a:solidFill>
                <a:latin typeface="Gotham Medium" pitchFamily="50" charset="0"/>
              </a:rPr>
              <a:t>TO GET CREDIT FOR A </a:t>
            </a:r>
            <a:r>
              <a:rPr lang="en-US" dirty="0" smtClean="0">
                <a:solidFill>
                  <a:srgbClr val="FFFF00"/>
                </a:solidFill>
                <a:latin typeface="Gotham Black" pitchFamily="50" charset="0"/>
              </a:rPr>
              <a:t>COMPARISON</a:t>
            </a:r>
            <a:r>
              <a:rPr lang="en-US" dirty="0" smtClean="0">
                <a:solidFill>
                  <a:srgbClr val="FFFF00"/>
                </a:solidFill>
                <a:latin typeface="Gotham Medium" pitchFamily="50" charset="0"/>
              </a:rPr>
              <a:t>!!!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943601" y="3581400"/>
            <a:ext cx="4876799" cy="830997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Thus “death” has a </a:t>
            </a:r>
            <a:r>
              <a:rPr lang="en-US" b="1" dirty="0" smtClean="0">
                <a:solidFill>
                  <a:srgbClr val="6600FF"/>
                </a:solidFill>
                <a:latin typeface="Comic Sans MS" panose="030F0702030302020204" pitchFamily="66" charset="0"/>
              </a:rPr>
              <a:t>higher mode </a:t>
            </a:r>
            <a:r>
              <a:rPr lang="en-US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than “inauguration”.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943600" y="4373940"/>
            <a:ext cx="4876799" cy="1569660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The “death” distribution has </a:t>
            </a:r>
            <a:r>
              <a:rPr lang="en-US" b="1" dirty="0" smtClean="0">
                <a:solidFill>
                  <a:srgbClr val="6600FF"/>
                </a:solidFill>
                <a:latin typeface="Comic Sans MS" panose="030F0702030302020204" pitchFamily="66" charset="0"/>
              </a:rPr>
              <a:t>larger spread/variability </a:t>
            </a:r>
            <a:r>
              <a:rPr lang="en-US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than “inauguration” (range of 47 versus range of 37).</a:t>
            </a:r>
          </a:p>
        </p:txBody>
      </p:sp>
    </p:spTree>
    <p:extLst>
      <p:ext uri="{BB962C8B-B14F-4D97-AF65-F5344CB8AC3E}">
        <p14:creationId xmlns:p14="http://schemas.microsoft.com/office/powerpoint/2010/main" val="2760138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9" grpId="0" animBg="1"/>
      <p:bldP spid="11" grpId="0" animBg="1"/>
      <p:bldP spid="11" grpId="1" animBg="1"/>
      <p:bldP spid="13" grpId="0" animBg="1"/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4150" y="150813"/>
            <a:ext cx="6191250" cy="992187"/>
          </a:xfrm>
        </p:spPr>
        <p:txBody>
          <a:bodyPr anchor="t" anchorCtr="0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So… skewed which way?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596988"/>
              </p:ext>
            </p:extLst>
          </p:nvPr>
        </p:nvGraphicFramePr>
        <p:xfrm>
          <a:off x="1295400" y="992187"/>
          <a:ext cx="840105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75"/>
                <a:gridCol w="600075"/>
                <a:gridCol w="600075"/>
                <a:gridCol w="600075"/>
                <a:gridCol w="600075"/>
                <a:gridCol w="600075"/>
                <a:gridCol w="600075"/>
                <a:gridCol w="600075"/>
                <a:gridCol w="600075"/>
                <a:gridCol w="600075"/>
                <a:gridCol w="600075"/>
                <a:gridCol w="600075"/>
                <a:gridCol w="600075"/>
                <a:gridCol w="600075"/>
              </a:tblGrid>
              <a:tr h="498475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9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3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1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4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2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3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2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5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2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3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0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6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6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8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7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6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5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5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7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2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4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8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7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3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3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2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1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8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1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4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4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5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5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9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9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9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8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4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3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0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9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2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3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6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8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9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9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0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0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10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3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3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Adelle Rg" pitchFamily="50" charset="0"/>
                        </a:rPr>
                        <a:t>4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delle Rg" pitchFamily="50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64006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66750" y="2438400"/>
            <a:ext cx="9906000" cy="1295400"/>
          </a:xfrm>
        </p:spPr>
        <p:txBody>
          <a:bodyPr/>
          <a:lstStyle/>
          <a:p>
            <a:r>
              <a:rPr 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STOP.</a:t>
            </a:r>
            <a:endParaRPr lang="en-US" sz="4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10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CC3300"/>
                </a:solidFill>
              </a:rPr>
              <a:t>Slide 4- </a:t>
            </a:r>
            <a:fld id="{864E16CC-4D32-435B-A891-18DF599A316C}" type="slidenum">
              <a:rPr lang="en-US" sz="1400" smtClean="0">
                <a:solidFill>
                  <a:srgbClr val="CC3300"/>
                </a:solidFill>
              </a:rPr>
              <a:pPr eaLnBrk="1" hangingPunct="1"/>
              <a:t>3</a:t>
            </a:fld>
            <a:endParaRPr lang="en-CA" sz="1400" smtClean="0">
              <a:solidFill>
                <a:srgbClr val="CC3300"/>
              </a:solidFill>
            </a:endParaRPr>
          </a:p>
        </p:txBody>
      </p:sp>
      <p:sp>
        <p:nvSpPr>
          <p:cNvPr id="2662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0500" y="76200"/>
            <a:ext cx="10382250" cy="609600"/>
          </a:xfrm>
        </p:spPr>
        <p:txBody>
          <a:bodyPr/>
          <a:lstStyle/>
          <a:p>
            <a:pPr eaLnBrk="1" hangingPunct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What’s wrong with this picture?!!</a:t>
            </a:r>
          </a:p>
        </p:txBody>
      </p:sp>
      <p:sp>
        <p:nvSpPr>
          <p:cNvPr id="553988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952501" y="4724400"/>
            <a:ext cx="3577331" cy="1066800"/>
          </a:xfrm>
          <a:noFill/>
        </p:spPr>
        <p:txBody>
          <a:bodyPr/>
          <a:lstStyle/>
          <a:p>
            <a:pPr marL="6350" indent="-6350" eaLnBrk="1" hangingPunct="1">
              <a:buFont typeface="Wingdings" pitchFamily="2" charset="2"/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 much data for a dot plot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</p:txBody>
      </p:sp>
      <p:pic>
        <p:nvPicPr>
          <p:cNvPr id="26629" name="Picture 1029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1123951"/>
            <a:ext cx="4286250" cy="3521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53990" name="Picture 10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1" y="1123950"/>
            <a:ext cx="4895849" cy="365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991" name="Text Box 1031"/>
          <p:cNvSpPr txBox="1">
            <a:spLocks noChangeArrowheads="1"/>
          </p:cNvSpPr>
          <p:nvPr/>
        </p:nvSpPr>
        <p:spPr bwMode="auto">
          <a:xfrm>
            <a:off x="5619751" y="4764089"/>
            <a:ext cx="4925219" cy="95410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histogram </a:t>
            </a: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 much </a:t>
            </a:r>
            <a: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better!</a:t>
            </a:r>
          </a:p>
        </p:txBody>
      </p:sp>
    </p:spTree>
    <p:extLst>
      <p:ext uri="{BB962C8B-B14F-4D97-AF65-F5344CB8AC3E}">
        <p14:creationId xmlns:p14="http://schemas.microsoft.com/office/powerpoint/2010/main" val="4179287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53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53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88" grpId="0" build="p"/>
      <p:bldP spid="5539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chemeClr val="accent5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0500" y="76200"/>
            <a:ext cx="10382250" cy="609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  <a:latin typeface="Gotham Medium" pitchFamily="50" charset="0"/>
              </a:rPr>
              <a:t>DOTPLOT of test scores</a:t>
            </a: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19"/>
          <a:stretch/>
        </p:blipFill>
        <p:spPr bwMode="auto">
          <a:xfrm>
            <a:off x="2057400" y="1363080"/>
            <a:ext cx="8074818" cy="2328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85148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chemeClr val="accent5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0500" y="76200"/>
            <a:ext cx="10382250" cy="609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  <a:latin typeface="Gotham Medium" pitchFamily="50" charset="0"/>
              </a:rPr>
              <a:t>How to read a HISTOGRAM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20"/>
          <a:stretch/>
        </p:blipFill>
        <p:spPr bwMode="auto">
          <a:xfrm>
            <a:off x="1905000" y="914400"/>
            <a:ext cx="8191501" cy="3944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6629400" y="1175130"/>
            <a:ext cx="3186223" cy="2133600"/>
            <a:chOff x="4905974" y="1612452"/>
            <a:chExt cx="3034322" cy="2133600"/>
          </a:xfrm>
        </p:grpSpPr>
        <p:sp>
          <p:nvSpPr>
            <p:cNvPr id="2" name="TextBox 1"/>
            <p:cNvSpPr txBox="1"/>
            <p:nvPr/>
          </p:nvSpPr>
          <p:spPr>
            <a:xfrm>
              <a:off x="4905974" y="1612452"/>
              <a:ext cx="3034322" cy="830997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83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otham Medium" pitchFamily="50" charset="0"/>
                </a:rPr>
                <a:t>2 test scores were</a:t>
              </a:r>
            </a:p>
            <a:p>
              <a:r>
                <a:rPr lang="en-US" b="1" dirty="0" smtClean="0">
                  <a:latin typeface="Gotham Medium" pitchFamily="50" charset="0"/>
                </a:rPr>
                <a:t>≥</a:t>
              </a:r>
              <a:r>
                <a:rPr lang="en-US" dirty="0" smtClean="0">
                  <a:latin typeface="Gotham Medium" pitchFamily="50" charset="0"/>
                </a:rPr>
                <a:t>100 but &lt;105</a:t>
              </a:r>
              <a:endParaRPr lang="en-US" dirty="0">
                <a:latin typeface="Gotham Medium" pitchFamily="50" charset="0"/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 bwMode="auto">
            <a:xfrm>
              <a:off x="7518394" y="2443449"/>
              <a:ext cx="0" cy="1302603"/>
            </a:xfrm>
            <a:prstGeom prst="straightConnector1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1270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" name="Group 7"/>
          <p:cNvGrpSpPr/>
          <p:nvPr/>
        </p:nvGrpSpPr>
        <p:grpSpPr>
          <a:xfrm>
            <a:off x="2971800" y="1017682"/>
            <a:ext cx="3028950" cy="1897797"/>
            <a:chOff x="5417911" y="1836003"/>
            <a:chExt cx="2884546" cy="1897797"/>
          </a:xfrm>
        </p:grpSpPr>
        <p:sp>
          <p:nvSpPr>
            <p:cNvPr id="9" name="TextBox 8"/>
            <p:cNvSpPr txBox="1"/>
            <p:nvPr/>
          </p:nvSpPr>
          <p:spPr>
            <a:xfrm>
              <a:off x="5417911" y="1836003"/>
              <a:ext cx="2884546" cy="830997"/>
            </a:xfrm>
            <a:prstGeom prst="rect">
              <a:avLst/>
            </a:prstGeom>
            <a:solidFill>
              <a:schemeClr val="accent2">
                <a:lumMod val="20000"/>
                <a:lumOff val="80000"/>
                <a:alpha val="83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Gotham Medium" pitchFamily="50" charset="0"/>
                </a:rPr>
                <a:t>3 test scores were</a:t>
              </a:r>
            </a:p>
            <a:p>
              <a:r>
                <a:rPr lang="en-US" b="1" dirty="0" smtClean="0">
                  <a:latin typeface="Gotham Medium" pitchFamily="50" charset="0"/>
                </a:rPr>
                <a:t>≥</a:t>
              </a:r>
              <a:r>
                <a:rPr lang="en-US" dirty="0" smtClean="0">
                  <a:latin typeface="Gotham Medium" pitchFamily="50" charset="0"/>
                </a:rPr>
                <a:t>65 but &lt;70</a:t>
              </a:r>
              <a:endParaRPr lang="en-US" dirty="0">
                <a:latin typeface="Gotham Medium" pitchFamily="50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>
              <a:off x="7086600" y="2667000"/>
              <a:ext cx="0" cy="1066800"/>
            </a:xfrm>
            <a:prstGeom prst="straightConnector1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127000" cap="flat" cmpd="sng" algn="ctr">
              <a:solidFill>
                <a:schemeClr val="accent6">
                  <a:lumMod val="75000"/>
                </a:schemeClr>
              </a:solidFill>
              <a:prstDash val="solid"/>
              <a:round/>
              <a:headEnd type="none" w="med" len="med"/>
              <a:tailEnd type="stealth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2586469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CC3300"/>
                </a:solidFill>
              </a:rPr>
              <a:t>Slide 4- </a:t>
            </a:r>
            <a:fld id="{864E16CC-4D32-435B-A891-18DF599A316C}" type="slidenum">
              <a:rPr lang="en-US" sz="1400" smtClean="0">
                <a:solidFill>
                  <a:srgbClr val="CC3300"/>
                </a:solidFill>
              </a:rPr>
              <a:pPr eaLnBrk="1" hangingPunct="1"/>
              <a:t>6</a:t>
            </a:fld>
            <a:endParaRPr lang="en-CA" sz="1400" smtClean="0">
              <a:solidFill>
                <a:srgbClr val="CC3300"/>
              </a:solidFill>
            </a:endParaRPr>
          </a:p>
        </p:txBody>
      </p:sp>
      <p:sp>
        <p:nvSpPr>
          <p:cNvPr id="2662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0500" y="76200"/>
            <a:ext cx="10382250" cy="6096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  <a:latin typeface="Gotham Medium" pitchFamily="50" charset="0"/>
              </a:rPr>
              <a:t>Changing a histogram’s BIN WIDTH</a:t>
            </a:r>
          </a:p>
        </p:txBody>
      </p:sp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1" y="1066801"/>
            <a:ext cx="7798594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262" y="1061485"/>
            <a:ext cx="7798594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53000" y="1676401"/>
            <a:ext cx="3377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 width = 0.5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2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1" y="1066801"/>
            <a:ext cx="7798594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953000" y="1676399"/>
            <a:ext cx="3377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 width = 1.0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28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1" y="1061484"/>
            <a:ext cx="7798594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953000" y="1676401"/>
            <a:ext cx="3377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 width = 2.0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29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1" y="1071564"/>
            <a:ext cx="7798594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4953000" y="1676401"/>
            <a:ext cx="3377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 width = 5.0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714750" y="1061484"/>
            <a:ext cx="3349405" cy="31011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9232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8" grpId="0"/>
      <p:bldP spid="20" grpId="0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chemeClr val="accent5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0500" y="76200"/>
            <a:ext cx="10382250" cy="609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  <a:latin typeface="Gotham Medium" pitchFamily="50" charset="0"/>
              </a:rPr>
              <a:t>HISTOGRAM </a:t>
            </a:r>
            <a:r>
              <a:rPr lang="en-US" dirty="0" err="1" smtClean="0">
                <a:solidFill>
                  <a:schemeClr val="bg1"/>
                </a:solidFill>
                <a:latin typeface="Gotham Medium" pitchFamily="50" charset="0"/>
              </a:rPr>
              <a:t>vs</a:t>
            </a:r>
            <a:r>
              <a:rPr lang="en-US" dirty="0" smtClean="0">
                <a:solidFill>
                  <a:schemeClr val="bg1"/>
                </a:solidFill>
                <a:latin typeface="Gotham Medium" pitchFamily="50" charset="0"/>
              </a:rPr>
              <a:t> BAR GRAPHS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74" y="2082463"/>
            <a:ext cx="5219700" cy="2699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" descr="03-03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74"/>
          <a:stretch/>
        </p:blipFill>
        <p:spPr bwMode="auto">
          <a:xfrm>
            <a:off x="5715000" y="685800"/>
            <a:ext cx="4857750" cy="305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9600" y="1066800"/>
            <a:ext cx="40201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Gotham Medium" pitchFamily="50" charset="0"/>
              </a:rPr>
              <a:t>HISTOGRAMS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Gotham Medium" pitchFamily="50" charset="0"/>
              </a:rPr>
              <a:t/>
            </a:r>
            <a:b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Gotham Medium" pitchFamily="50" charset="0"/>
              </a:rPr>
            </a:b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Gotham Medium" pitchFamily="50" charset="0"/>
              </a:rPr>
              <a:t>are for NUMERICAL data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  <a:latin typeface="Gotham Medium" pitchFamily="50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32568" y="3740425"/>
            <a:ext cx="408887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Gotham Medium" pitchFamily="50" charset="0"/>
              </a:rPr>
              <a:t>BAR GRAPHS </a:t>
            </a: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Gotham Medium" pitchFamily="50" charset="0"/>
              </a:rPr>
              <a:t>are </a:t>
            </a:r>
            <a:b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Gotham Medium" pitchFamily="50" charset="0"/>
              </a:rPr>
            </a:br>
            <a:r>
              <a:rPr lang="en-US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Gotham Medium" pitchFamily="50" charset="0"/>
              </a:rPr>
              <a:t>for CATEGORICAL data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  <a:latin typeface="Gotham Medium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0974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5">
                <a:lumMod val="10000"/>
              </a:schemeClr>
            </a:gs>
            <a:gs pos="60000">
              <a:schemeClr val="accent5">
                <a:lumMod val="2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0" y="3083500"/>
            <a:ext cx="9144000" cy="609600"/>
          </a:xfrm>
        </p:spPr>
        <p:txBody>
          <a:bodyPr anchor="t" anchorCtr="0"/>
          <a:lstStyle/>
          <a:p>
            <a:pPr lvl="0" eaLnBrk="1" hangingPunct="1"/>
            <a:r>
              <a:rPr lang="en-US" sz="32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Spread  </a:t>
            </a:r>
            <a:r>
              <a:rPr lang="en-US" sz="2000" kern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(min &amp; max values </a:t>
            </a:r>
            <a:br>
              <a:rPr lang="en-US" sz="2000" kern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</a:br>
            <a:r>
              <a:rPr lang="en-US" sz="2000" kern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			OR IQR OR standard deviation)</a:t>
            </a:r>
            <a:endParaRPr lang="en-US" sz="3200" b="1" dirty="0" smtClean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6869" name="Rectangle 5" descr="Pink tissue paper"/>
          <p:cNvSpPr>
            <a:spLocks noChangeArrowheads="1"/>
          </p:cNvSpPr>
          <p:nvPr/>
        </p:nvSpPr>
        <p:spPr bwMode="auto">
          <a:xfrm>
            <a:off x="0" y="12560"/>
            <a:ext cx="1076325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CA" sz="6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am Medium" pitchFamily="50" charset="0"/>
                <a:cs typeface="Times New Roman" pitchFamily="18" charset="0"/>
              </a:rPr>
              <a:t>CUSS</a:t>
            </a:r>
            <a:r>
              <a:rPr lang="en-CA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am Medium" pitchFamily="50" charset="0"/>
                <a:cs typeface="Times New Roman" pitchFamily="18" charset="0"/>
              </a:rPr>
              <a:t> </a:t>
            </a:r>
            <a:r>
              <a:rPr lang="en-CA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am Medium" pitchFamily="50" charset="0"/>
                <a:cs typeface="Times New Roman" pitchFamily="18" charset="0"/>
              </a:rPr>
              <a:t>and </a:t>
            </a:r>
            <a:r>
              <a:rPr lang="en-CA" sz="6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am Medium" pitchFamily="50" charset="0"/>
                <a:cs typeface="Times New Roman" pitchFamily="18" charset="0"/>
              </a:rPr>
              <a:t>BS</a:t>
            </a:r>
            <a:endParaRPr lang="en-CA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tham Medium" pitchFamily="50" charset="0"/>
            </a:endParaRPr>
          </a:p>
        </p:txBody>
      </p:sp>
      <p:sp>
        <p:nvSpPr>
          <p:cNvPr id="535557" name="Text Box 1029" descr="Pink tissue paper"/>
          <p:cNvSpPr txBox="1">
            <a:spLocks noChangeArrowheads="1"/>
          </p:cNvSpPr>
          <p:nvPr/>
        </p:nvSpPr>
        <p:spPr bwMode="auto">
          <a:xfrm>
            <a:off x="381000" y="1265239"/>
            <a:ext cx="65517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Center 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(locations of modes OR mean OR median)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35558" name="Text Box 1030" descr="Pink tissue paper"/>
          <p:cNvSpPr txBox="1">
            <a:spLocks noChangeArrowheads="1"/>
          </p:cNvSpPr>
          <p:nvPr/>
        </p:nvSpPr>
        <p:spPr bwMode="auto">
          <a:xfrm>
            <a:off x="855492" y="1873251"/>
            <a:ext cx="96220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/>
            <a:r>
              <a:rPr lang="en-US" sz="32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Unusual Features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(gaps and/or possible outliers)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535559" name="Text Box 1031" descr="Pink tissue paper"/>
          <p:cNvSpPr txBox="1">
            <a:spLocks noChangeArrowheads="1"/>
          </p:cNvSpPr>
          <p:nvPr/>
        </p:nvSpPr>
        <p:spPr bwMode="auto">
          <a:xfrm>
            <a:off x="1333500" y="2463226"/>
            <a:ext cx="98107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/>
            <a:r>
              <a:rPr lang="en-US" sz="32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Shape  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(</a:t>
            </a:r>
            <a:r>
              <a:rPr lang="en-US" sz="2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unimodal</a:t>
            </a:r>
            <a:r>
              <a:rPr lang="en-US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? bimodal? symmetric? skewed? uniform?)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238250" y="4114800"/>
            <a:ext cx="84772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and </a:t>
            </a:r>
            <a:r>
              <a:rPr lang="en-US" sz="5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 Specific</a:t>
            </a:r>
            <a:r>
              <a:rPr lang="en-US" sz="32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!</a:t>
            </a:r>
          </a:p>
          <a:p>
            <a:pPr algn="r" eaLnBrk="1" hangingPunct="1"/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(use numerical values when possible)</a:t>
            </a:r>
            <a:endParaRPr lang="en-US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905000" y="901988"/>
            <a:ext cx="8763000" cy="54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marL="292100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738" indent="-2540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F9C51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784225" indent="-215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DCA1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0144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1206500" indent="-1905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ECFF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1663700" indent="-190500" algn="l" rtl="0" fontAlgn="base">
              <a:spcBef>
                <a:spcPct val="20000"/>
              </a:spcBef>
              <a:spcAft>
                <a:spcPct val="0"/>
              </a:spcAft>
              <a:buClr>
                <a:srgbClr val="CCECFF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120900" indent="-190500" algn="l" rtl="0" fontAlgn="base">
              <a:spcBef>
                <a:spcPct val="20000"/>
              </a:spcBef>
              <a:spcAft>
                <a:spcPct val="0"/>
              </a:spcAft>
              <a:buClr>
                <a:srgbClr val="CCECFF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2578100" indent="-190500" algn="l" rtl="0" fontAlgn="base">
              <a:spcBef>
                <a:spcPct val="20000"/>
              </a:spcBef>
              <a:spcAft>
                <a:spcPct val="0"/>
              </a:spcAft>
              <a:buClr>
                <a:srgbClr val="CCECFF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035300" indent="-190500" algn="l" rtl="0" fontAlgn="base">
              <a:spcBef>
                <a:spcPct val="20000"/>
              </a:spcBef>
              <a:spcAft>
                <a:spcPct val="0"/>
              </a:spcAft>
              <a:buClr>
                <a:srgbClr val="CCECFF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am Medium" pitchFamily="50" charset="0"/>
              </a:rPr>
              <a:t>(describing </a:t>
            </a:r>
            <a:r>
              <a:rPr lang="en-US" sz="2400" u="sng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am Medium" pitchFamily="50" charset="0"/>
              </a:rPr>
              <a:t>numerical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tham Medium" pitchFamily="50" charset="0"/>
              </a:rPr>
              <a:t> distributions)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6338" grpId="0"/>
      <p:bldP spid="36869" grpId="0"/>
      <p:bldP spid="535557" grpId="0"/>
      <p:bldP spid="535558" grpId="0"/>
      <p:bldP spid="535559" grpId="0"/>
      <p:bldP spid="10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CC3300"/>
                </a:solidFill>
              </a:rPr>
              <a:t>Slide 4- </a:t>
            </a:r>
            <a:fld id="{56495FF5-4DA8-4137-AC43-B809C6B35CC5}" type="slidenum">
              <a:rPr lang="en-US" sz="1400" smtClean="0">
                <a:solidFill>
                  <a:srgbClr val="CC3300"/>
                </a:solidFill>
              </a:rPr>
              <a:pPr eaLnBrk="1" hangingPunct="1"/>
              <a:t>9</a:t>
            </a:fld>
            <a:endParaRPr lang="en-CA" sz="1400" smtClean="0">
              <a:solidFill>
                <a:srgbClr val="CC3300"/>
              </a:solidFill>
            </a:endParaRPr>
          </a:p>
        </p:txBody>
      </p:sp>
      <p:sp>
        <p:nvSpPr>
          <p:cNvPr id="4198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5250" y="191294"/>
            <a:ext cx="11182350" cy="5828506"/>
          </a:xfrm>
        </p:spPr>
        <p:txBody>
          <a:bodyPr anchor="t" anchorCtr="0"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Gotham Black" pitchFamily="50" charset="0"/>
              </a:rPr>
              <a:t>SHAPE </a:t>
            </a:r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(draw these in)</a:t>
            </a:r>
            <a:r>
              <a:rPr lang="en-US" dirty="0" smtClean="0">
                <a:solidFill>
                  <a:schemeClr val="tx1"/>
                </a:solidFill>
                <a:latin typeface="Gotham Medium" pitchFamily="50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otham Medium" pitchFamily="50" charset="0"/>
              </a:rPr>
            </a:br>
            <a:r>
              <a:rPr lang="en-US" dirty="0" smtClean="0">
                <a:solidFill>
                  <a:schemeClr val="tx1"/>
                </a:solidFill>
                <a:latin typeface="Gotham Medium" pitchFamily="50" charset="0"/>
              </a:rPr>
              <a:t>unimodal</a:t>
            </a:r>
            <a:r>
              <a:rPr lang="en-US" dirty="0">
                <a:solidFill>
                  <a:schemeClr val="tx1"/>
                </a:solidFill>
                <a:latin typeface="Gotham Medium" pitchFamily="50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Gotham Medium" pitchFamily="50" charset="0"/>
              </a:rPr>
              <a:t>	</a:t>
            </a:r>
            <a:r>
              <a:rPr lang="en-US" dirty="0">
                <a:solidFill>
                  <a:schemeClr val="tx1"/>
                </a:solidFill>
                <a:latin typeface="Gotham Medium" pitchFamily="50" charset="0"/>
              </a:rPr>
              <a:t>bimodal		</a:t>
            </a:r>
            <a:r>
              <a:rPr lang="en-US" dirty="0" smtClean="0">
                <a:solidFill>
                  <a:schemeClr val="tx1"/>
                </a:solidFill>
                <a:latin typeface="Gotham Medium" pitchFamily="50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Gotham Medium" pitchFamily="50" charset="0"/>
              </a:rPr>
              <a:t>uniform</a:t>
            </a:r>
            <a:r>
              <a:rPr lang="en-US" dirty="0" smtClean="0">
                <a:solidFill>
                  <a:schemeClr val="tx1"/>
                </a:solidFill>
                <a:latin typeface="Gotham Medium" pitchFamily="50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otham Medium" pitchFamily="50" charset="0"/>
              </a:rPr>
            </a:br>
            <a:r>
              <a:rPr lang="en-US" dirty="0">
                <a:solidFill>
                  <a:schemeClr val="tx1"/>
                </a:solidFill>
                <a:latin typeface="Gotham Medium" pitchFamily="50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Gotham Medium" pitchFamily="50" charset="0"/>
              </a:rPr>
            </a:br>
            <a:r>
              <a:rPr lang="en-US" dirty="0" smtClean="0">
                <a:solidFill>
                  <a:schemeClr val="tx1"/>
                </a:solidFill>
                <a:latin typeface="Gotham Medium" pitchFamily="50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otham Medium" pitchFamily="50" charset="0"/>
              </a:rPr>
            </a:br>
            <a:r>
              <a:rPr lang="en-US" dirty="0">
                <a:solidFill>
                  <a:schemeClr val="tx1"/>
                </a:solidFill>
                <a:latin typeface="Gotham Medium" pitchFamily="50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Gotham Medium" pitchFamily="50" charset="0"/>
              </a:rPr>
            </a:br>
            <a:r>
              <a:rPr lang="en-US" dirty="0" smtClean="0">
                <a:solidFill>
                  <a:schemeClr val="tx1"/>
                </a:solidFill>
                <a:latin typeface="Gotham Medium" pitchFamily="50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otham Medium" pitchFamily="50" charset="0"/>
              </a:rPr>
            </a:br>
            <a:r>
              <a:rPr lang="en-US" dirty="0" smtClean="0">
                <a:solidFill>
                  <a:schemeClr val="tx1"/>
                </a:solidFill>
                <a:latin typeface="Gotham Medium" pitchFamily="50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Gotham Medium" pitchFamily="50" charset="0"/>
              </a:rPr>
            </a:br>
            <a:r>
              <a:rPr lang="en-US" dirty="0">
                <a:solidFill>
                  <a:schemeClr val="tx1"/>
                </a:solidFill>
                <a:latin typeface="Gotham Medium" pitchFamily="50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Gotham Medium" pitchFamily="50" charset="0"/>
              </a:rPr>
            </a:br>
            <a:endParaRPr lang="en-US" dirty="0" smtClean="0">
              <a:solidFill>
                <a:schemeClr val="tx1"/>
              </a:solidFill>
              <a:latin typeface="Gotham Medium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8452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10">
      <a:dk1>
        <a:srgbClr val="000000"/>
      </a:dk1>
      <a:lt1>
        <a:srgbClr val="FFFFFF"/>
      </a:lt1>
      <a:dk2>
        <a:srgbClr val="19385F"/>
      </a:dk2>
      <a:lt2>
        <a:srgbClr val="4D4D4D"/>
      </a:lt2>
      <a:accent1>
        <a:srgbClr val="8CC6EB"/>
      </a:accent1>
      <a:accent2>
        <a:srgbClr val="FFCF01"/>
      </a:accent2>
      <a:accent3>
        <a:srgbClr val="FFFFFF"/>
      </a:accent3>
      <a:accent4>
        <a:srgbClr val="000000"/>
      </a:accent4>
      <a:accent5>
        <a:srgbClr val="C5DFF3"/>
      </a:accent5>
      <a:accent6>
        <a:srgbClr val="E7BB01"/>
      </a:accent6>
      <a:hlink>
        <a:srgbClr val="E35C01"/>
      </a:hlink>
      <a:folHlink>
        <a:srgbClr val="00CC99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FF6600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B01"/>
        </a:accent6>
        <a:hlink>
          <a:srgbClr val="8CC6EB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E35C01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EFB5AA"/>
        </a:accent5>
        <a:accent6>
          <a:srgbClr val="E7BB01"/>
        </a:accent6>
        <a:hlink>
          <a:srgbClr val="8CC6EB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8CC6EB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C5DFF3"/>
        </a:accent5>
        <a:accent6>
          <a:srgbClr val="E7BB01"/>
        </a:accent6>
        <a:hlink>
          <a:srgbClr val="E35C01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Blends">
  <a:themeElements>
    <a:clrScheme name="Blends 10">
      <a:dk1>
        <a:srgbClr val="000000"/>
      </a:dk1>
      <a:lt1>
        <a:srgbClr val="FFFFFF"/>
      </a:lt1>
      <a:dk2>
        <a:srgbClr val="19385F"/>
      </a:dk2>
      <a:lt2>
        <a:srgbClr val="4D4D4D"/>
      </a:lt2>
      <a:accent1>
        <a:srgbClr val="8CC6EB"/>
      </a:accent1>
      <a:accent2>
        <a:srgbClr val="FFCF01"/>
      </a:accent2>
      <a:accent3>
        <a:srgbClr val="FFFFFF"/>
      </a:accent3>
      <a:accent4>
        <a:srgbClr val="000000"/>
      </a:accent4>
      <a:accent5>
        <a:srgbClr val="C5DFF3"/>
      </a:accent5>
      <a:accent6>
        <a:srgbClr val="E7BB01"/>
      </a:accent6>
      <a:hlink>
        <a:srgbClr val="E35C01"/>
      </a:hlink>
      <a:folHlink>
        <a:srgbClr val="00CC99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FF6600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B01"/>
        </a:accent6>
        <a:hlink>
          <a:srgbClr val="8CC6EB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E35C01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EFB5AA"/>
        </a:accent5>
        <a:accent6>
          <a:srgbClr val="E7BB01"/>
        </a:accent6>
        <a:hlink>
          <a:srgbClr val="8CC6EB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8CC6EB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C5DFF3"/>
        </a:accent5>
        <a:accent6>
          <a:srgbClr val="E7BB01"/>
        </a:accent6>
        <a:hlink>
          <a:srgbClr val="E35C01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Blends">
  <a:themeElements>
    <a:clrScheme name="Blends 10">
      <a:dk1>
        <a:srgbClr val="000000"/>
      </a:dk1>
      <a:lt1>
        <a:srgbClr val="FFFFFF"/>
      </a:lt1>
      <a:dk2>
        <a:srgbClr val="19385F"/>
      </a:dk2>
      <a:lt2>
        <a:srgbClr val="4D4D4D"/>
      </a:lt2>
      <a:accent1>
        <a:srgbClr val="8CC6EB"/>
      </a:accent1>
      <a:accent2>
        <a:srgbClr val="FFCF01"/>
      </a:accent2>
      <a:accent3>
        <a:srgbClr val="FFFFFF"/>
      </a:accent3>
      <a:accent4>
        <a:srgbClr val="000000"/>
      </a:accent4>
      <a:accent5>
        <a:srgbClr val="C5DFF3"/>
      </a:accent5>
      <a:accent6>
        <a:srgbClr val="E7BB01"/>
      </a:accent6>
      <a:hlink>
        <a:srgbClr val="E35C01"/>
      </a:hlink>
      <a:folHlink>
        <a:srgbClr val="00CC99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FF6600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B01"/>
        </a:accent6>
        <a:hlink>
          <a:srgbClr val="8CC6EB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E35C01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EFB5AA"/>
        </a:accent5>
        <a:accent6>
          <a:srgbClr val="E7BB01"/>
        </a:accent6>
        <a:hlink>
          <a:srgbClr val="8CC6EB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8CC6EB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C5DFF3"/>
        </a:accent5>
        <a:accent6>
          <a:srgbClr val="E7BB01"/>
        </a:accent6>
        <a:hlink>
          <a:srgbClr val="E35C01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12610</TotalTime>
  <Words>793</Words>
  <Application>Microsoft Office PowerPoint</Application>
  <PresentationFormat>Custom</PresentationFormat>
  <Paragraphs>153</Paragraphs>
  <Slides>24</Slides>
  <Notes>0</Notes>
  <HiddenSlides>3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Blends</vt:lpstr>
      <vt:lpstr>Module</vt:lpstr>
      <vt:lpstr>3_Blends</vt:lpstr>
      <vt:lpstr>6_Blends</vt:lpstr>
      <vt:lpstr>Default Design</vt:lpstr>
      <vt:lpstr>PowerPoint Presentation</vt:lpstr>
      <vt:lpstr>Dotplots</vt:lpstr>
      <vt:lpstr>What’s wrong with this picture?!!</vt:lpstr>
      <vt:lpstr>DOTPLOT of test scores</vt:lpstr>
      <vt:lpstr>How to read a HISTOGRAM</vt:lpstr>
      <vt:lpstr>Changing a histogram’s BIN WIDTH</vt:lpstr>
      <vt:lpstr>HISTOGRAM vs BAR GRAPHS</vt:lpstr>
      <vt:lpstr>Spread  (min &amp; max values     OR IQR OR standard deviation)</vt:lpstr>
      <vt:lpstr>SHAPE (draw these in) unimodal  bimodal   uniform       </vt:lpstr>
      <vt:lpstr>Shape</vt:lpstr>
      <vt:lpstr>Skewed to the left/right</vt:lpstr>
      <vt:lpstr>PowerPoint Presentation</vt:lpstr>
      <vt:lpstr>Anything Unusual? </vt:lpstr>
      <vt:lpstr>CENTER Which one has a higher mode?(draw these in) </vt:lpstr>
      <vt:lpstr>PowerPoint Presentation</vt:lpstr>
      <vt:lpstr>CUSSing &amp; BS-ing practice</vt:lpstr>
      <vt:lpstr>more CUSSing &amp; BS-ing…</vt:lpstr>
      <vt:lpstr>Comparing Distributions</vt:lpstr>
      <vt:lpstr>Comparing Distributions</vt:lpstr>
      <vt:lpstr>Comparing Distributions</vt:lpstr>
      <vt:lpstr>PowerPoint Presentation</vt:lpstr>
      <vt:lpstr>U.S. Presidents</vt:lpstr>
      <vt:lpstr>So… skewed which way?</vt:lpstr>
      <vt:lpstr>STOP.</vt:lpstr>
    </vt:vector>
  </TitlesOfParts>
  <Company>Addison Wesley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AP Statistics</dc:creator>
  <cp:lastModifiedBy>Brian Youn</cp:lastModifiedBy>
  <cp:revision>301</cp:revision>
  <cp:lastPrinted>2001-11-04T00:51:13Z</cp:lastPrinted>
  <dcterms:created xsi:type="dcterms:W3CDTF">2005-02-25T19:46:41Z</dcterms:created>
  <dcterms:modified xsi:type="dcterms:W3CDTF">2018-09-04T04:51:53Z</dcterms:modified>
</cp:coreProperties>
</file>