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5" r:id="rId2"/>
    <p:sldMasterId id="2147483688" r:id="rId3"/>
    <p:sldMasterId id="2147483701" r:id="rId4"/>
  </p:sldMasterIdLst>
  <p:notesMasterIdLst>
    <p:notesMasterId r:id="rId11"/>
  </p:notesMasterIdLst>
  <p:handoutMasterIdLst>
    <p:handoutMasterId r:id="rId12"/>
  </p:handoutMasterIdLst>
  <p:sldIdLst>
    <p:sldId id="375" r:id="rId5"/>
    <p:sldId id="379" r:id="rId6"/>
    <p:sldId id="380" r:id="rId7"/>
    <p:sldId id="381" r:id="rId8"/>
    <p:sldId id="359" r:id="rId9"/>
    <p:sldId id="339" r:id="rId10"/>
  </p:sldIdLst>
  <p:sldSz cx="9144000" cy="6858000" type="letter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16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66"/>
    <a:srgbClr val="D8ECF8"/>
    <a:srgbClr val="FDDCA1"/>
    <a:srgbClr val="B8F6FE"/>
    <a:srgbClr val="CCECFF"/>
    <a:srgbClr val="EF9C51"/>
    <a:srgbClr val="D31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55" autoAdjust="0"/>
    <p:restoredTop sz="84389" autoAdjust="0"/>
  </p:normalViewPr>
  <p:slideViewPr>
    <p:cSldViewPr snapToObjects="1">
      <p:cViewPr varScale="1">
        <p:scale>
          <a:sx n="86" d="100"/>
          <a:sy n="86" d="100"/>
        </p:scale>
        <p:origin x="1242" y="84"/>
      </p:cViewPr>
      <p:guideLst>
        <p:guide orient="horz" pos="3120"/>
        <p:guide pos="16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3144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E83C1215-C2EF-4B49-A342-77C041E77DEA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9206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BA12BC20-5075-4E2F-9CC8-181D4D137B47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828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jpe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.jpe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" name="Rectangle 51"/>
          <p:cNvSpPr>
            <a:spLocks noChangeArrowheads="1"/>
          </p:cNvSpPr>
          <p:nvPr userDrawn="1"/>
        </p:nvSpPr>
        <p:spPr bwMode="auto">
          <a:xfrm>
            <a:off x="0" y="2147888"/>
            <a:ext cx="9144000" cy="480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8CC6E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9" name="Rectangle 53"/>
          <p:cNvSpPr>
            <a:spLocks noChangeArrowheads="1"/>
          </p:cNvSpPr>
          <p:nvPr userDrawn="1"/>
        </p:nvSpPr>
        <p:spPr bwMode="auto">
          <a:xfrm>
            <a:off x="5710238" y="1371600"/>
            <a:ext cx="2595562" cy="5483225"/>
          </a:xfrm>
          <a:prstGeom prst="rect">
            <a:avLst/>
          </a:prstGeom>
          <a:gradFill rotWithShape="1">
            <a:gsLst>
              <a:gs pos="0">
                <a:srgbClr val="8CC6EB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143" name="Picture 47" descr="Pearson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721350"/>
            <a:ext cx="682625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0" name="Picture 44" descr="smw2_cov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325" y="1598613"/>
            <a:ext cx="2211388" cy="274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5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2600" y="6096000"/>
            <a:ext cx="5638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/>
              <a:t>Copyright © 2007 Pearson Education, Inc. Publishing as Pearson Addison-Wesley</a:t>
            </a: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685800"/>
            <a:ext cx="7391400" cy="16764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/>
            </a:lvl1pPr>
          </a:lstStyle>
          <a:p>
            <a:pPr lvl="0"/>
            <a:r>
              <a:rPr lang="en-US" noProof="0" smtClean="0"/>
              <a:t>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2438400"/>
            <a:ext cx="4572000" cy="22098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>
            <a:lvl1pPr marL="0" indent="0">
              <a:buFont typeface="Wingdings" pitchFamily="2" charset="2"/>
              <a:buNone/>
              <a:defRPr sz="36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50" name="Line 54"/>
          <p:cNvSpPr>
            <a:spLocks noChangeShapeType="1"/>
          </p:cNvSpPr>
          <p:nvPr userDrawn="1"/>
        </p:nvSpPr>
        <p:spPr bwMode="auto">
          <a:xfrm>
            <a:off x="0" y="6626225"/>
            <a:ext cx="9144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620F3E4B-2DBB-4C7E-90E5-BC62863FAE58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116371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3213"/>
            <a:ext cx="20764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03213"/>
            <a:ext cx="60769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D10FB488-4776-4C0D-BDF5-BBB92DC6AE42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789393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3213"/>
            <a:ext cx="8305800" cy="992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13" y="1600200"/>
            <a:ext cx="407035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7263" y="1600200"/>
            <a:ext cx="4071937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7263" y="3962400"/>
            <a:ext cx="4071937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50088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60DFCA0E-9097-4F51-B314-284AC168E7BE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005131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8C3A25-DB3A-47CD-935C-F650FD30E240}" type="datetimeFigureOut">
              <a:rPr lang="en-US"/>
              <a:pPr/>
              <a:t>10/19/2018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6328FF7-84BB-432F-A2F5-66FB89415F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93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71FBB-7EE0-4CCA-9D29-FA80A880B37F}" type="datetimeFigureOut">
              <a:rPr lang="en-US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71E1B-DFE1-4B33-B594-F0BEE96976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76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1375EF-7A30-42C6-A7E0-6273688CF49B}" type="datetimeFigureOut">
              <a:rPr lang="en-US"/>
              <a:pPr/>
              <a:t>10/19/2018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3F858D-0665-4CCC-A61E-5E9613CC7B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97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BD1A21-5249-4AB7-AD93-5638D4B3CE27}" type="datetimeFigureOut">
              <a:rPr lang="en-US"/>
              <a:pPr/>
              <a:t>10/19/2018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7DAB2-2250-46B5-9703-2316B7950F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49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2506B4-34BE-4D05-952D-999B246ABCAA}" type="datetimeFigureOut">
              <a:rPr lang="en-US"/>
              <a:pPr/>
              <a:t>10/19/2018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7E18B-79C6-4901-9FE2-A457EE6CD2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241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7CCACF-7297-4210-8302-E2542810F83A}" type="datetimeFigureOut">
              <a:rPr lang="en-US"/>
              <a:pPr/>
              <a:t>10/19/2018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75E75-9DD6-4376-9F57-6B30C5FE5E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76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6DD9F5-80C9-4C59-ACED-AE5D03CCFF4E}" type="datetimeFigureOut">
              <a:rPr lang="en-US"/>
              <a:pPr/>
              <a:t>10/19/2018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B20F8-8CAA-4D36-8561-058737B904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4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B6334BC3-546E-4C85-843D-F6821EE44FEA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635472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4724D8-ECA1-4821-B943-ACCBA372EFC6}" type="datetimeFigureOut">
              <a:rPr lang="en-US"/>
              <a:pPr/>
              <a:t>10/19/2018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01D85-38FF-4070-A674-981B7340CA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741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fld id="{5BF2B672-C2A0-4010-BA97-41B52204F068}" type="datetimeFigureOut">
              <a:rPr lang="en-US"/>
              <a:pPr/>
              <a:t>10/19/2018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970A39CC-9F2E-497C-874D-219606344C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02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6CADF0-723D-408F-94F2-85460F3D0294}" type="datetimeFigureOut">
              <a:rPr lang="en-US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AF84C-307D-489D-9C97-226F02CAFB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34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F7AB94-4329-42D9-9AE6-4094DCF56FE8}" type="datetimeFigureOut">
              <a:rPr lang="en-US"/>
              <a:pPr/>
              <a:t>10/19/2018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8CE72-F6D3-474C-8086-C5ED9A96C1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867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21C73C-4E5A-4D30-9AEC-B00946FDD3E5}" type="datetimeFigureOut">
              <a:rPr lang="en-US"/>
              <a:pPr/>
              <a:t>10/19/2018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DA6FC-1E25-4D49-9251-165E13F6CD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38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" name="Rectangle 51"/>
          <p:cNvSpPr>
            <a:spLocks noChangeArrowheads="1"/>
          </p:cNvSpPr>
          <p:nvPr userDrawn="1"/>
        </p:nvSpPr>
        <p:spPr bwMode="auto">
          <a:xfrm>
            <a:off x="0" y="2147888"/>
            <a:ext cx="9144000" cy="480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8CC6E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149" name="Rectangle 53"/>
          <p:cNvSpPr>
            <a:spLocks noChangeArrowheads="1"/>
          </p:cNvSpPr>
          <p:nvPr userDrawn="1"/>
        </p:nvSpPr>
        <p:spPr bwMode="auto">
          <a:xfrm>
            <a:off x="5710238" y="1371600"/>
            <a:ext cx="2595562" cy="5483225"/>
          </a:xfrm>
          <a:prstGeom prst="rect">
            <a:avLst/>
          </a:prstGeom>
          <a:gradFill rotWithShape="1">
            <a:gsLst>
              <a:gs pos="0">
                <a:srgbClr val="8CC6EB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4143" name="Picture 47" descr="Pearson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721350"/>
            <a:ext cx="682625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0" name="Picture 44" descr="smw2_cov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325" y="1598613"/>
            <a:ext cx="2211388" cy="274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5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2600" y="6096000"/>
            <a:ext cx="5638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>
                <a:solidFill>
                  <a:srgbClr val="000000"/>
                </a:solidFill>
              </a:rPr>
              <a:t>Copyright © 2007 Pearson Education, Inc. Publishing as Pearson Addison-Wesley</a:t>
            </a: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685800"/>
            <a:ext cx="7391400" cy="16764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/>
            </a:lvl1pPr>
          </a:lstStyle>
          <a:p>
            <a:pPr lvl="0"/>
            <a:r>
              <a:rPr lang="en-US" noProof="0" smtClean="0"/>
              <a:t>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2438400"/>
            <a:ext cx="4572000" cy="22098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>
            <a:lvl1pPr marL="0" indent="0">
              <a:buFont typeface="Wingdings" pitchFamily="2" charset="2"/>
              <a:buNone/>
              <a:defRPr sz="36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50" name="Line 54"/>
          <p:cNvSpPr>
            <a:spLocks noChangeShapeType="1"/>
          </p:cNvSpPr>
          <p:nvPr userDrawn="1"/>
        </p:nvSpPr>
        <p:spPr bwMode="auto">
          <a:xfrm>
            <a:off x="0" y="6626225"/>
            <a:ext cx="9144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35367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B6334BC3-546E-4C85-843D-F6821EE44FEA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3220547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8169DB0-F502-4793-BA07-76298416D4AA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193851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72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B2EE8FC4-6BE6-48B5-A79E-A739B83F56E0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094610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900E3B8-B2B1-4846-8D43-C9989C43CFB5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591691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8169DB0-F502-4793-BA07-76298416D4AA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7064611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1DCE5A3D-FA9F-4EE1-B8BF-C472E4450F79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4959593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94DA4E7-9442-4737-A874-2F92FE500327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3711575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AB7866E-77A0-4367-AF7A-7B5909BB6B3E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4850956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3F9529EE-1BC3-41E1-84F2-2FC8A0525BE1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2219551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620F3E4B-2DBB-4C7E-90E5-BC62863FAE58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5521504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3213"/>
            <a:ext cx="20764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03213"/>
            <a:ext cx="60769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D10FB488-4776-4C0D-BDF5-BBB92DC6AE42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3054980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3213"/>
            <a:ext cx="8305800" cy="992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13" y="1600200"/>
            <a:ext cx="407035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7263" y="1600200"/>
            <a:ext cx="4071937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7263" y="3962400"/>
            <a:ext cx="4071937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50088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60DFCA0E-9097-4F51-B314-284AC168E7BE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044138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" name="Rectangle 51"/>
          <p:cNvSpPr>
            <a:spLocks noChangeArrowheads="1"/>
          </p:cNvSpPr>
          <p:nvPr userDrawn="1"/>
        </p:nvSpPr>
        <p:spPr bwMode="auto">
          <a:xfrm>
            <a:off x="0" y="2147888"/>
            <a:ext cx="9144000" cy="480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8CC6E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149" name="Rectangle 53"/>
          <p:cNvSpPr>
            <a:spLocks noChangeArrowheads="1"/>
          </p:cNvSpPr>
          <p:nvPr userDrawn="1"/>
        </p:nvSpPr>
        <p:spPr bwMode="auto">
          <a:xfrm>
            <a:off x="5710238" y="1371600"/>
            <a:ext cx="2595562" cy="5483225"/>
          </a:xfrm>
          <a:prstGeom prst="rect">
            <a:avLst/>
          </a:prstGeom>
          <a:gradFill rotWithShape="1">
            <a:gsLst>
              <a:gs pos="0">
                <a:srgbClr val="8CC6EB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4143" name="Picture 47" descr="Pearson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721350"/>
            <a:ext cx="682625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0" name="Picture 44" descr="smw2_cov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325" y="1598613"/>
            <a:ext cx="2211388" cy="274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5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2600" y="6096000"/>
            <a:ext cx="5638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>
                <a:solidFill>
                  <a:srgbClr val="000000"/>
                </a:solidFill>
              </a:rPr>
              <a:t>Copyright © 2007 Pearson Education, Inc. Publishing as Pearson Addison-Wesley</a:t>
            </a: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685800"/>
            <a:ext cx="7391400" cy="16764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/>
            </a:lvl1pPr>
          </a:lstStyle>
          <a:p>
            <a:pPr lvl="0"/>
            <a:r>
              <a:rPr lang="en-US" noProof="0" smtClean="0"/>
              <a:t>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2438400"/>
            <a:ext cx="4572000" cy="22098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>
            <a:lvl1pPr marL="0" indent="0">
              <a:buFont typeface="Wingdings" pitchFamily="2" charset="2"/>
              <a:buNone/>
              <a:defRPr sz="36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50" name="Line 54"/>
          <p:cNvSpPr>
            <a:spLocks noChangeShapeType="1"/>
          </p:cNvSpPr>
          <p:nvPr userDrawn="1"/>
        </p:nvSpPr>
        <p:spPr bwMode="auto">
          <a:xfrm>
            <a:off x="0" y="6626225"/>
            <a:ext cx="9144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75908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B6334BC3-546E-4C85-843D-F6821EE44FEA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063545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8169DB0-F502-4793-BA07-76298416D4AA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905052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72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B2EE8FC4-6BE6-48B5-A79E-A739B83F56E0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6327584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72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B2EE8FC4-6BE6-48B5-A79E-A739B83F56E0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5572565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900E3B8-B2B1-4846-8D43-C9989C43CFB5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0971597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1DCE5A3D-FA9F-4EE1-B8BF-C472E4450F79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7357547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94DA4E7-9442-4737-A874-2F92FE500327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1033103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AB7866E-77A0-4367-AF7A-7B5909BB6B3E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4369685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3F9529EE-1BC3-41E1-84F2-2FC8A0525BE1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1248059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620F3E4B-2DBB-4C7E-90E5-BC62863FAE58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4816109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3213"/>
            <a:ext cx="20764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03213"/>
            <a:ext cx="60769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D10FB488-4776-4C0D-BDF5-BBB92DC6AE42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114842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3213"/>
            <a:ext cx="8305800" cy="992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13" y="1600200"/>
            <a:ext cx="407035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7263" y="1600200"/>
            <a:ext cx="4071937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7263" y="3962400"/>
            <a:ext cx="4071937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50088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60DFCA0E-9097-4F51-B314-284AC168E7BE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554099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900E3B8-B2B1-4846-8D43-C9989C43CFB5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449934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1DCE5A3D-FA9F-4EE1-B8BF-C472E4450F79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868577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94DA4E7-9442-4737-A874-2F92FE500327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228436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AB7866E-77A0-4367-AF7A-7B5909BB6B3E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567679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3F9529EE-1BC3-41E1-84F2-2FC8A0525BE1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318136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3213"/>
            <a:ext cx="8305800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50088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CC3300"/>
                </a:solidFill>
              </a:defRPr>
            </a:lvl1pPr>
          </a:lstStyle>
          <a:p>
            <a:r>
              <a:rPr lang="en-US"/>
              <a:t>Slide 7- </a:t>
            </a:r>
            <a:fld id="{95B3B7BC-44A6-4F78-82C0-075ED5648261}" type="slidenum">
              <a:rPr lang="en-US"/>
              <a:pPr/>
              <a:t>‹#›</a:t>
            </a:fld>
            <a:endParaRPr lang="en-CA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1600200"/>
            <a:ext cx="829468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900"/>
              <a:t>Copyright © 2007 Pearson Education, Inc. Publishing as Pearson Addison-Wesley</a:t>
            </a:r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gray">
          <a:xfrm rot="10800000">
            <a:off x="0" y="-1588"/>
            <a:ext cx="209550" cy="685641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endParaRPr kumimoji="1" lang="en-US" sz="3200">
              <a:latin typeface="Tahoma" charset="0"/>
            </a:endParaRPr>
          </a:p>
        </p:txBody>
      </p:sp>
      <p:grpSp>
        <p:nvGrpSpPr>
          <p:cNvPr id="3107" name="Group 35"/>
          <p:cNvGrpSpPr>
            <a:grpSpLocks/>
          </p:cNvGrpSpPr>
          <p:nvPr/>
        </p:nvGrpSpPr>
        <p:grpSpPr bwMode="auto">
          <a:xfrm>
            <a:off x="0" y="73025"/>
            <a:ext cx="9144000" cy="79375"/>
            <a:chOff x="0" y="-1"/>
            <a:chExt cx="5760" cy="50"/>
          </a:xfrm>
        </p:grpSpPr>
        <p:sp>
          <p:nvSpPr>
            <p:cNvPr id="3105" name="Line 33"/>
            <p:cNvSpPr>
              <a:spLocks noChangeShapeType="1"/>
            </p:cNvSpPr>
            <p:nvPr/>
          </p:nvSpPr>
          <p:spPr bwMode="auto">
            <a:xfrm>
              <a:off x="0" y="-1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Line 34"/>
            <p:cNvSpPr>
              <a:spLocks noChangeShapeType="1"/>
            </p:cNvSpPr>
            <p:nvPr/>
          </p:nvSpPr>
          <p:spPr bwMode="auto">
            <a:xfrm>
              <a:off x="0" y="48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292100" indent="-2921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66738" indent="-254000" algn="l" rtl="0" fontAlgn="base">
        <a:spcBef>
          <a:spcPct val="20000"/>
        </a:spcBef>
        <a:spcAft>
          <a:spcPct val="0"/>
        </a:spcAft>
        <a:buClr>
          <a:srgbClr val="EF9C51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784225" indent="-215900" algn="l" rtl="0" fontAlgn="base">
        <a:spcBef>
          <a:spcPct val="20000"/>
        </a:spcBef>
        <a:spcAft>
          <a:spcPct val="0"/>
        </a:spcAft>
        <a:buClr>
          <a:srgbClr val="FDDCA1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014413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12065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16637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1209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25781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0353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  <a:latin typeface="Corbel" pitchFamily="34" charset="0"/>
              </a:defRPr>
            </a:lvl1pPr>
          </a:lstStyle>
          <a:p>
            <a:fld id="{CB2AD68C-5A7E-404C-87C9-5DC4642F7035}" type="datetimeFigureOut">
              <a:rPr lang="en-US">
                <a:cs typeface="Arial" charset="0"/>
              </a:rPr>
              <a:pPr/>
              <a:t>10/19/2018</a:t>
            </a:fld>
            <a:endParaRPr lang="en-US"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  <a:latin typeface="Corbel" pitchFamily="34" charset="0"/>
              </a:defRPr>
            </a:lvl1pPr>
          </a:lstStyle>
          <a:p>
            <a:endParaRPr lang="en-US"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  <a:latin typeface="Corbel" pitchFamily="34" charset="0"/>
              </a:defRPr>
            </a:lvl1pPr>
          </a:lstStyle>
          <a:p>
            <a:fld id="{216E4EE8-020D-4187-9E25-FC69E0DAC147}" type="slidenum">
              <a:rPr lang="en-US">
                <a:cs typeface="Arial" charset="0"/>
              </a:rPr>
              <a:pPr/>
              <a:t>‹#›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99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3213"/>
            <a:ext cx="8305800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50088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CC3300"/>
                </a:solidFill>
              </a:defRPr>
            </a:lvl1pPr>
          </a:lstStyle>
          <a:p>
            <a:r>
              <a:rPr lang="en-US"/>
              <a:t>Slide 7- </a:t>
            </a:r>
            <a:fld id="{95B3B7BC-44A6-4F78-82C0-075ED5648261}" type="slidenum">
              <a:rPr lang="en-US"/>
              <a:pPr/>
              <a:t>‹#›</a:t>
            </a:fld>
            <a:endParaRPr lang="en-CA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1600200"/>
            <a:ext cx="829468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900">
                <a:solidFill>
                  <a:srgbClr val="000000"/>
                </a:solidFill>
              </a:rPr>
              <a:t>Copyright © 2007 Pearson Education, Inc. Publishing as Pearson Addison-Wesley</a:t>
            </a:r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gray">
          <a:xfrm rot="10800000">
            <a:off x="0" y="-1588"/>
            <a:ext cx="209550" cy="685641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endParaRPr kumimoji="1" lang="en-US" sz="3200">
              <a:solidFill>
                <a:srgbClr val="000000"/>
              </a:solidFill>
              <a:latin typeface="Tahoma" charset="0"/>
            </a:endParaRPr>
          </a:p>
        </p:txBody>
      </p:sp>
      <p:grpSp>
        <p:nvGrpSpPr>
          <p:cNvPr id="3107" name="Group 35"/>
          <p:cNvGrpSpPr>
            <a:grpSpLocks/>
          </p:cNvGrpSpPr>
          <p:nvPr/>
        </p:nvGrpSpPr>
        <p:grpSpPr bwMode="auto">
          <a:xfrm>
            <a:off x="0" y="73025"/>
            <a:ext cx="9144000" cy="79375"/>
            <a:chOff x="0" y="-1"/>
            <a:chExt cx="5760" cy="50"/>
          </a:xfrm>
        </p:grpSpPr>
        <p:sp>
          <p:nvSpPr>
            <p:cNvPr id="3105" name="Line 33"/>
            <p:cNvSpPr>
              <a:spLocks noChangeShapeType="1"/>
            </p:cNvSpPr>
            <p:nvPr/>
          </p:nvSpPr>
          <p:spPr bwMode="auto">
            <a:xfrm>
              <a:off x="0" y="-1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06" name="Line 34"/>
            <p:cNvSpPr>
              <a:spLocks noChangeShapeType="1"/>
            </p:cNvSpPr>
            <p:nvPr/>
          </p:nvSpPr>
          <p:spPr bwMode="auto">
            <a:xfrm>
              <a:off x="0" y="48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805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292100" indent="-2921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66738" indent="-254000" algn="l" rtl="0" fontAlgn="base">
        <a:spcBef>
          <a:spcPct val="20000"/>
        </a:spcBef>
        <a:spcAft>
          <a:spcPct val="0"/>
        </a:spcAft>
        <a:buClr>
          <a:srgbClr val="EF9C51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784225" indent="-215900" algn="l" rtl="0" fontAlgn="base">
        <a:spcBef>
          <a:spcPct val="20000"/>
        </a:spcBef>
        <a:spcAft>
          <a:spcPct val="0"/>
        </a:spcAft>
        <a:buClr>
          <a:srgbClr val="FDDCA1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014413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12065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16637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1209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25781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0353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3213"/>
            <a:ext cx="8305800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50088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CC3300"/>
                </a:solidFill>
              </a:defRPr>
            </a:lvl1pPr>
          </a:lstStyle>
          <a:p>
            <a:r>
              <a:rPr lang="en-US"/>
              <a:t>Slide 7- </a:t>
            </a:r>
            <a:fld id="{95B3B7BC-44A6-4F78-82C0-075ED5648261}" type="slidenum">
              <a:rPr lang="en-US"/>
              <a:pPr/>
              <a:t>‹#›</a:t>
            </a:fld>
            <a:endParaRPr lang="en-CA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1600200"/>
            <a:ext cx="829468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900">
                <a:solidFill>
                  <a:srgbClr val="000000"/>
                </a:solidFill>
              </a:rPr>
              <a:t>Copyright © 2007 Pearson Education, Inc. Publishing as Pearson Addison-Wesley</a:t>
            </a:r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gray">
          <a:xfrm rot="10800000">
            <a:off x="0" y="-1588"/>
            <a:ext cx="209550" cy="685641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endParaRPr kumimoji="1" lang="en-US" sz="3200">
              <a:solidFill>
                <a:srgbClr val="000000"/>
              </a:solidFill>
              <a:latin typeface="Tahoma" charset="0"/>
            </a:endParaRPr>
          </a:p>
        </p:txBody>
      </p:sp>
      <p:grpSp>
        <p:nvGrpSpPr>
          <p:cNvPr id="3107" name="Group 35"/>
          <p:cNvGrpSpPr>
            <a:grpSpLocks/>
          </p:cNvGrpSpPr>
          <p:nvPr/>
        </p:nvGrpSpPr>
        <p:grpSpPr bwMode="auto">
          <a:xfrm>
            <a:off x="0" y="73025"/>
            <a:ext cx="9144000" cy="79375"/>
            <a:chOff x="0" y="-1"/>
            <a:chExt cx="5760" cy="50"/>
          </a:xfrm>
        </p:grpSpPr>
        <p:sp>
          <p:nvSpPr>
            <p:cNvPr id="3105" name="Line 33"/>
            <p:cNvSpPr>
              <a:spLocks noChangeShapeType="1"/>
            </p:cNvSpPr>
            <p:nvPr/>
          </p:nvSpPr>
          <p:spPr bwMode="auto">
            <a:xfrm>
              <a:off x="0" y="-1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06" name="Line 34"/>
            <p:cNvSpPr>
              <a:spLocks noChangeShapeType="1"/>
            </p:cNvSpPr>
            <p:nvPr/>
          </p:nvSpPr>
          <p:spPr bwMode="auto">
            <a:xfrm>
              <a:off x="0" y="48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9863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292100" indent="-2921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66738" indent="-254000" algn="l" rtl="0" fontAlgn="base">
        <a:spcBef>
          <a:spcPct val="20000"/>
        </a:spcBef>
        <a:spcAft>
          <a:spcPct val="0"/>
        </a:spcAft>
        <a:buClr>
          <a:srgbClr val="EF9C51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784225" indent="-215900" algn="l" rtl="0" fontAlgn="base">
        <a:spcBef>
          <a:spcPct val="20000"/>
        </a:spcBef>
        <a:spcAft>
          <a:spcPct val="0"/>
        </a:spcAft>
        <a:buClr>
          <a:srgbClr val="FDDCA1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014413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12065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16637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1209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25781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0353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tx1"/>
            </a:gs>
            <a:gs pos="74000">
              <a:srgbClr val="C0000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9" name="Text Box 2053" descr="Pink tissue paper"/>
          <p:cNvSpPr txBox="1">
            <a:spLocks noChangeArrowheads="1"/>
          </p:cNvSpPr>
          <p:nvPr/>
        </p:nvSpPr>
        <p:spPr bwMode="auto">
          <a:xfrm>
            <a:off x="361665" y="914400"/>
            <a:ext cx="822959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Outliers…</a:t>
            </a:r>
          </a:p>
          <a:p>
            <a:pPr algn="ctr"/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Leverage…</a:t>
            </a:r>
          </a:p>
          <a:p>
            <a:pPr algn="ctr"/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Influential points…</a:t>
            </a:r>
            <a:endParaRPr lang="en-US" sz="7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99792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1000">
              <a:schemeClr val="tx1"/>
            </a:gs>
            <a:gs pos="0">
              <a:srgbClr val="C0000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053" descr="Pink tissue paper"/>
          <p:cNvSpPr txBox="1">
            <a:spLocks noChangeArrowheads="1"/>
          </p:cNvSpPr>
          <p:nvPr/>
        </p:nvSpPr>
        <p:spPr bwMode="auto">
          <a:xfrm>
            <a:off x="76200" y="762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Outlier or Influential point? </a:t>
            </a:r>
            <a:r>
              <a:rPr lang="en-US" sz="2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(or neither?)</a:t>
            </a:r>
            <a:endParaRPr lang="en-US" sz="20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051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819647"/>
            <a:ext cx="7736283" cy="4742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5-Point Star 1"/>
          <p:cNvSpPr/>
          <p:nvPr/>
        </p:nvSpPr>
        <p:spPr bwMode="auto">
          <a:xfrm>
            <a:off x="3393375" y="609600"/>
            <a:ext cx="1447800" cy="1295400"/>
          </a:xfrm>
          <a:prstGeom prst="star5">
            <a:avLst/>
          </a:prstGeom>
          <a:noFill/>
          <a:ln w="1270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7019" y="882291"/>
            <a:ext cx="2753381" cy="1569660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 Semibold" pitchFamily="50" charset="0"/>
              </a:rPr>
              <a:t>Outlier:</a:t>
            </a:r>
          </a:p>
          <a:p>
            <a:pPr algn="r"/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 Semibold" pitchFamily="50" charset="0"/>
              </a:rPr>
              <a:t>- Low leverage</a:t>
            </a:r>
          </a:p>
          <a:p>
            <a:pPr algn="r"/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 Semibold" pitchFamily="50" charset="0"/>
              </a:rPr>
              <a:t>- Weakens “r”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cher Semibold" pitchFamily="50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1752600" y="1447800"/>
            <a:ext cx="6096000" cy="3657600"/>
          </a:xfrm>
          <a:prstGeom prst="straightConnector1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889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6628804" y="2057400"/>
            <a:ext cx="1295996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FFFF">
                    <a:lumMod val="95000"/>
                  </a:srgbClr>
                </a:solidFill>
                <a:latin typeface="Archer Bold" pitchFamily="50" charset="0"/>
              </a:rPr>
              <a:t>WITHOUT</a:t>
            </a:r>
          </a:p>
          <a:p>
            <a:pPr algn="ctr"/>
            <a:r>
              <a:rPr lang="en-US" sz="1800" dirty="0" smtClean="0">
                <a:solidFill>
                  <a:srgbClr val="FFFFFF">
                    <a:lumMod val="95000"/>
                  </a:srgbClr>
                </a:solidFill>
                <a:latin typeface="Archer Bold" pitchFamily="50" charset="0"/>
              </a:rPr>
              <a:t>“outlier”</a:t>
            </a:r>
            <a:endParaRPr lang="en-US" sz="1800" dirty="0">
              <a:solidFill>
                <a:srgbClr val="FFFFFF">
                  <a:lumMod val="95000"/>
                </a:srgbClr>
              </a:solidFill>
              <a:latin typeface="Archer Bold" pitchFamily="50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905000" y="914400"/>
            <a:ext cx="6096000" cy="3657600"/>
          </a:xfrm>
          <a:prstGeom prst="straightConnector1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889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914400" y="2895600"/>
            <a:ext cx="2163413" cy="120032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FFFF">
                    <a:lumMod val="95000"/>
                  </a:srgbClr>
                </a:solidFill>
                <a:latin typeface="Archer Bold" pitchFamily="50" charset="0"/>
              </a:rPr>
              <a:t>WITH</a:t>
            </a:r>
          </a:p>
          <a:p>
            <a:pPr algn="ctr"/>
            <a:r>
              <a:rPr lang="en-US" sz="1800" dirty="0" smtClean="0">
                <a:solidFill>
                  <a:srgbClr val="FFFFFF">
                    <a:lumMod val="95000"/>
                  </a:srgbClr>
                </a:solidFill>
                <a:latin typeface="Archer Bold" pitchFamily="50" charset="0"/>
              </a:rPr>
              <a:t>“outlier”</a:t>
            </a:r>
          </a:p>
          <a:p>
            <a:pPr algn="ctr"/>
            <a:r>
              <a:rPr lang="en-US" sz="1800" dirty="0" smtClean="0">
                <a:solidFill>
                  <a:srgbClr val="FFFFFF">
                    <a:lumMod val="95000"/>
                  </a:srgbClr>
                </a:solidFill>
                <a:latin typeface="Archer Bold" pitchFamily="50" charset="0"/>
              </a:rPr>
              <a:t>(model does not</a:t>
            </a:r>
            <a:br>
              <a:rPr lang="en-US" sz="1800" dirty="0" smtClean="0">
                <a:solidFill>
                  <a:srgbClr val="FFFFFF">
                    <a:lumMod val="95000"/>
                  </a:srgbClr>
                </a:solidFill>
                <a:latin typeface="Archer Bold" pitchFamily="50" charset="0"/>
              </a:rPr>
            </a:br>
            <a:r>
              <a:rPr lang="en-US" sz="1800" dirty="0" smtClean="0">
                <a:solidFill>
                  <a:srgbClr val="FFFFFF">
                    <a:lumMod val="95000"/>
                  </a:srgbClr>
                </a:solidFill>
                <a:latin typeface="Archer Bold" pitchFamily="50" charset="0"/>
              </a:rPr>
              <a:t>change drastically)</a:t>
            </a:r>
          </a:p>
        </p:txBody>
      </p:sp>
    </p:spTree>
    <p:extLst>
      <p:ext uri="{BB962C8B-B14F-4D97-AF65-F5344CB8AC3E}">
        <p14:creationId xmlns:p14="http://schemas.microsoft.com/office/powerpoint/2010/main" val="3029723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1000">
              <a:schemeClr val="tx1"/>
            </a:gs>
            <a:gs pos="0">
              <a:srgbClr val="C0000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053" descr="Pink tissue paper"/>
          <p:cNvSpPr txBox="1">
            <a:spLocks noChangeArrowheads="1"/>
          </p:cNvSpPr>
          <p:nvPr/>
        </p:nvSpPr>
        <p:spPr bwMode="auto">
          <a:xfrm>
            <a:off x="76200" y="762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Outlier or Influential point? </a:t>
            </a:r>
            <a:r>
              <a:rPr lang="en-US" sz="2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(or neither?)</a:t>
            </a:r>
            <a:endParaRPr lang="en-US" sz="20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062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23211"/>
            <a:ext cx="7793276" cy="4663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" y="882291"/>
            <a:ext cx="3721497" cy="1569660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 Semibold" pitchFamily="50" charset="0"/>
              </a:rPr>
              <a:t>Influential Point:</a:t>
            </a:r>
          </a:p>
          <a:p>
            <a:pPr algn="r"/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 Semibold" pitchFamily="50" charset="0"/>
              </a:rPr>
              <a:t>- HIGH leverage</a:t>
            </a:r>
          </a:p>
          <a:p>
            <a:pPr algn="r"/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 Semibold" pitchFamily="50" charset="0"/>
              </a:rPr>
              <a:t>- Weakens “r”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cher Semibold" pitchFamily="50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733204" y="823211"/>
            <a:ext cx="3810596" cy="4205989"/>
            <a:chOff x="3733204" y="823211"/>
            <a:chExt cx="3810596" cy="4205989"/>
          </a:xfrm>
        </p:grpSpPr>
        <p:cxnSp>
          <p:nvCxnSpPr>
            <p:cNvPr id="7" name="Straight Arrow Connector 6"/>
            <p:cNvCxnSpPr/>
            <p:nvPr/>
          </p:nvCxnSpPr>
          <p:spPr bwMode="auto">
            <a:xfrm flipV="1">
              <a:off x="3733204" y="823211"/>
              <a:ext cx="3810596" cy="4205989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889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TextBox 8"/>
            <p:cNvSpPr txBox="1"/>
            <p:nvPr/>
          </p:nvSpPr>
          <p:spPr>
            <a:xfrm>
              <a:off x="4310608" y="4382869"/>
              <a:ext cx="1295996" cy="646331"/>
            </a:xfrm>
            <a:prstGeom prst="rect">
              <a:avLst/>
            </a:prstGeom>
            <a:solidFill>
              <a:srgbClr val="0000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solidFill>
                    <a:srgbClr val="FFFFFF">
                      <a:lumMod val="95000"/>
                    </a:srgbClr>
                  </a:solidFill>
                  <a:latin typeface="Archer Bold" pitchFamily="50" charset="0"/>
                </a:rPr>
                <a:t>WITHOUT</a:t>
              </a:r>
            </a:p>
            <a:p>
              <a:pPr algn="ctr"/>
              <a:r>
                <a:rPr lang="en-US" sz="1800" dirty="0" smtClean="0">
                  <a:solidFill>
                    <a:srgbClr val="FFFFFF">
                      <a:lumMod val="95000"/>
                    </a:srgbClr>
                  </a:solidFill>
                  <a:latin typeface="Archer Bold" pitchFamily="50" charset="0"/>
                </a:rPr>
                <a:t>“outlier”</a:t>
              </a:r>
              <a:endParaRPr lang="en-US" sz="1800" dirty="0">
                <a:solidFill>
                  <a:srgbClr val="FFFFFF">
                    <a:lumMod val="95000"/>
                  </a:srgbClr>
                </a:solidFill>
                <a:latin typeface="Archer Bold" pitchFamily="50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04800" y="1905000"/>
            <a:ext cx="8153400" cy="3742730"/>
            <a:chOff x="304800" y="1905000"/>
            <a:chExt cx="8153400" cy="3742730"/>
          </a:xfrm>
        </p:grpSpPr>
        <p:cxnSp>
          <p:nvCxnSpPr>
            <p:cNvPr id="10" name="Straight Arrow Connector 9"/>
            <p:cNvCxnSpPr/>
            <p:nvPr/>
          </p:nvCxnSpPr>
          <p:spPr bwMode="auto">
            <a:xfrm flipV="1">
              <a:off x="533400" y="1905000"/>
              <a:ext cx="7924800" cy="2971800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889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TextBox 10"/>
            <p:cNvSpPr txBox="1"/>
            <p:nvPr/>
          </p:nvSpPr>
          <p:spPr>
            <a:xfrm>
              <a:off x="304800" y="4724400"/>
              <a:ext cx="3018903" cy="923330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solidFill>
                    <a:srgbClr val="FFFFFF">
                      <a:lumMod val="95000"/>
                    </a:srgbClr>
                  </a:solidFill>
                  <a:latin typeface="Archer Bold" pitchFamily="50" charset="0"/>
                </a:rPr>
                <a:t>WITH</a:t>
              </a:r>
            </a:p>
            <a:p>
              <a:pPr algn="ctr"/>
              <a:r>
                <a:rPr lang="en-US" sz="1800" dirty="0" smtClean="0">
                  <a:solidFill>
                    <a:srgbClr val="FFFFFF">
                      <a:lumMod val="95000"/>
                    </a:srgbClr>
                  </a:solidFill>
                  <a:latin typeface="Archer Bold" pitchFamily="50" charset="0"/>
                </a:rPr>
                <a:t>“outlier”</a:t>
              </a:r>
            </a:p>
            <a:p>
              <a:pPr algn="ctr"/>
              <a:r>
                <a:rPr lang="en-US" sz="1800" dirty="0" smtClean="0">
                  <a:solidFill>
                    <a:srgbClr val="FFFFFF">
                      <a:lumMod val="95000"/>
                    </a:srgbClr>
                  </a:solidFill>
                  <a:latin typeface="Archer Bold" pitchFamily="50" charset="0"/>
                </a:rPr>
                <a:t>(slope changes drastically!)</a:t>
              </a:r>
              <a:endParaRPr lang="en-US" sz="1800" dirty="0">
                <a:solidFill>
                  <a:srgbClr val="FFFFFF">
                    <a:lumMod val="95000"/>
                  </a:srgbClr>
                </a:solidFill>
                <a:latin typeface="Archer Bold" pitchFamily="50" charset="0"/>
              </a:endParaRPr>
            </a:p>
          </p:txBody>
        </p:sp>
      </p:grpSp>
      <p:sp>
        <p:nvSpPr>
          <p:cNvPr id="2" name="5-Point Star 1"/>
          <p:cNvSpPr/>
          <p:nvPr/>
        </p:nvSpPr>
        <p:spPr bwMode="auto">
          <a:xfrm>
            <a:off x="216725" y="2121725"/>
            <a:ext cx="1447800" cy="1295400"/>
          </a:xfrm>
          <a:prstGeom prst="star5">
            <a:avLst/>
          </a:prstGeom>
          <a:noFill/>
          <a:ln w="1270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3202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1000">
              <a:schemeClr val="tx1"/>
            </a:gs>
            <a:gs pos="0">
              <a:srgbClr val="C0000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72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0"/>
            <a:ext cx="7835956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2053" descr="Pink tissue paper"/>
          <p:cNvSpPr txBox="1">
            <a:spLocks noChangeArrowheads="1"/>
          </p:cNvSpPr>
          <p:nvPr/>
        </p:nvSpPr>
        <p:spPr bwMode="auto">
          <a:xfrm>
            <a:off x="76200" y="762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Outlier or Influential point? </a:t>
            </a:r>
            <a:r>
              <a:rPr lang="en-US" sz="2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(or neither?)</a:t>
            </a:r>
            <a:endParaRPr lang="en-US" sz="20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5-Point Star 1"/>
          <p:cNvSpPr/>
          <p:nvPr/>
        </p:nvSpPr>
        <p:spPr bwMode="auto">
          <a:xfrm>
            <a:off x="469075" y="497775"/>
            <a:ext cx="1447800" cy="1295400"/>
          </a:xfrm>
          <a:prstGeom prst="star5">
            <a:avLst/>
          </a:prstGeom>
          <a:noFill/>
          <a:ln w="1270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8766" y="814449"/>
            <a:ext cx="3947234" cy="1077218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 Semibold" pitchFamily="50" charset="0"/>
              </a:rPr>
              <a:t>- HIGH leverage</a:t>
            </a:r>
          </a:p>
          <a:p>
            <a:pPr algn="r"/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 Semibold" pitchFamily="50" charset="0"/>
              </a:rPr>
              <a:t>- STRENGTHENS “r”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cher Semibold" pitchFamily="50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609600" y="814449"/>
            <a:ext cx="7543800" cy="4214751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889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2209800" y="2590800"/>
            <a:ext cx="1520866" cy="1200329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FFFF">
                    <a:lumMod val="95000"/>
                  </a:srgbClr>
                </a:solidFill>
                <a:latin typeface="Archer Bold" pitchFamily="50" charset="0"/>
              </a:rPr>
              <a:t>Linear model</a:t>
            </a:r>
          </a:p>
          <a:p>
            <a:pPr algn="ctr"/>
            <a:r>
              <a:rPr lang="en-US" sz="1800" dirty="0" smtClean="0">
                <a:solidFill>
                  <a:srgbClr val="FFFFFF">
                    <a:lumMod val="95000"/>
                  </a:srgbClr>
                </a:solidFill>
                <a:latin typeface="Archer Bold" pitchFamily="50" charset="0"/>
              </a:rPr>
              <a:t>WITH and </a:t>
            </a:r>
          </a:p>
          <a:p>
            <a:pPr algn="ctr"/>
            <a:r>
              <a:rPr lang="en-US" sz="1800" dirty="0" smtClean="0">
                <a:solidFill>
                  <a:srgbClr val="FFFFFF">
                    <a:lumMod val="95000"/>
                  </a:srgbClr>
                </a:solidFill>
                <a:latin typeface="Archer Bold" pitchFamily="50" charset="0"/>
              </a:rPr>
              <a:t>WITHOUT</a:t>
            </a:r>
          </a:p>
          <a:p>
            <a:pPr algn="ctr"/>
            <a:r>
              <a:rPr lang="en-US" sz="1800" dirty="0" smtClean="0">
                <a:solidFill>
                  <a:srgbClr val="FFFFFF">
                    <a:lumMod val="95000"/>
                  </a:srgbClr>
                </a:solidFill>
                <a:latin typeface="Archer Bold" pitchFamily="50" charset="0"/>
              </a:rPr>
              <a:t>“outlier”</a:t>
            </a:r>
            <a:endParaRPr lang="en-US" sz="1800" dirty="0">
              <a:solidFill>
                <a:srgbClr val="FFFFFF">
                  <a:lumMod val="95000"/>
                </a:srgbClr>
              </a:solidFill>
              <a:latin typeface="Archer Bold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004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1000">
              <a:schemeClr val="tx1"/>
            </a:gs>
            <a:gs pos="0">
              <a:srgbClr val="C0000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053" descr="Pink tissue paper"/>
          <p:cNvSpPr txBox="1">
            <a:spLocks noChangeArrowheads="1"/>
          </p:cNvSpPr>
          <p:nvPr/>
        </p:nvSpPr>
        <p:spPr bwMode="auto">
          <a:xfrm>
            <a:off x="76200" y="76200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Outliers, leverage, and influence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25631" y="838200"/>
            <a:ext cx="800396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marL="292100" indent="-2921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738" indent="-254000" algn="l" rtl="0" fontAlgn="base">
              <a:spcBef>
                <a:spcPct val="20000"/>
              </a:spcBef>
              <a:spcAft>
                <a:spcPct val="0"/>
              </a:spcAft>
              <a:buClr>
                <a:srgbClr val="EF9C51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784225" indent="-215900" algn="l" rtl="0" fontAlgn="base">
              <a:spcBef>
                <a:spcPct val="20000"/>
              </a:spcBef>
              <a:spcAft>
                <a:spcPct val="0"/>
              </a:spcAft>
              <a:buClr>
                <a:srgbClr val="FDDCA1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014413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12065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16637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1209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25781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0353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/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point’s </a:t>
            </a: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-value is far from the mean of the </a:t>
            </a: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-values, it is said to have 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leverage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(it has the potential to change the regression line significantly)</a:t>
            </a:r>
          </a:p>
          <a:p>
            <a:pPr marL="342900" indent="-342900"/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>
              <a:buClr>
                <a:srgbClr val="8CC6EB"/>
              </a:buClr>
            </a:pPr>
            <a:r>
              <a:rPr lang="en-US" sz="4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point is considered </a:t>
            </a:r>
            <a:r>
              <a:rPr lang="en-US" sz="40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influential</a:t>
            </a:r>
            <a:r>
              <a:rPr lang="en-US" sz="4000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sz="40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omitting it </a:t>
            </a:r>
            <a:r>
              <a:rPr lang="en-US" sz="40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gives </a:t>
            </a:r>
            <a:r>
              <a:rPr lang="en-US" sz="40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very different </a:t>
            </a:r>
            <a:r>
              <a:rPr lang="en-US" sz="40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r>
              <a:rPr lang="en-US" sz="40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000" kern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59315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100000">
              <a:schemeClr val="accent6">
                <a:lumMod val="75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3140" y="2787801"/>
            <a:ext cx="70954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  <a:cs typeface="Arial" charset="0"/>
              </a:rPr>
              <a:t>fin~</a:t>
            </a:r>
            <a:endParaRPr lang="en-US" sz="9600" i="1" dirty="0" smtClean="0">
              <a:solidFill>
                <a:prstClr val="white"/>
              </a:solidFill>
              <a:latin typeface="Adobe Caslon Pro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96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10">
      <a:dk1>
        <a:srgbClr val="000000"/>
      </a:dk1>
      <a:lt1>
        <a:srgbClr val="FFFFFF"/>
      </a:lt1>
      <a:dk2>
        <a:srgbClr val="19385F"/>
      </a:dk2>
      <a:lt2>
        <a:srgbClr val="4D4D4D"/>
      </a:lt2>
      <a:accent1>
        <a:srgbClr val="8CC6EB"/>
      </a:accent1>
      <a:accent2>
        <a:srgbClr val="FFCF01"/>
      </a:accent2>
      <a:accent3>
        <a:srgbClr val="FFFFFF"/>
      </a:accent3>
      <a:accent4>
        <a:srgbClr val="000000"/>
      </a:accent4>
      <a:accent5>
        <a:srgbClr val="C5DFF3"/>
      </a:accent5>
      <a:accent6>
        <a:srgbClr val="E7BB01"/>
      </a:accent6>
      <a:hlink>
        <a:srgbClr val="E35C01"/>
      </a:hlink>
      <a:folHlink>
        <a:srgbClr val="00CC99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FF6600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E35C01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EFB5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8CC6EB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C5DFF3"/>
        </a:accent5>
        <a:accent6>
          <a:srgbClr val="E7BB01"/>
        </a:accent6>
        <a:hlink>
          <a:srgbClr val="E35C01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ends">
  <a:themeElements>
    <a:clrScheme name="Blends 10">
      <a:dk1>
        <a:srgbClr val="000000"/>
      </a:dk1>
      <a:lt1>
        <a:srgbClr val="FFFFFF"/>
      </a:lt1>
      <a:dk2>
        <a:srgbClr val="19385F"/>
      </a:dk2>
      <a:lt2>
        <a:srgbClr val="4D4D4D"/>
      </a:lt2>
      <a:accent1>
        <a:srgbClr val="8CC6EB"/>
      </a:accent1>
      <a:accent2>
        <a:srgbClr val="FFCF01"/>
      </a:accent2>
      <a:accent3>
        <a:srgbClr val="FFFFFF"/>
      </a:accent3>
      <a:accent4>
        <a:srgbClr val="000000"/>
      </a:accent4>
      <a:accent5>
        <a:srgbClr val="C5DFF3"/>
      </a:accent5>
      <a:accent6>
        <a:srgbClr val="E7BB01"/>
      </a:accent6>
      <a:hlink>
        <a:srgbClr val="E35C01"/>
      </a:hlink>
      <a:folHlink>
        <a:srgbClr val="00CC99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FF6600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E35C01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EFB5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8CC6EB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C5DFF3"/>
        </a:accent5>
        <a:accent6>
          <a:srgbClr val="E7BB01"/>
        </a:accent6>
        <a:hlink>
          <a:srgbClr val="E35C01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Blends">
  <a:themeElements>
    <a:clrScheme name="Blends 10">
      <a:dk1>
        <a:srgbClr val="000000"/>
      </a:dk1>
      <a:lt1>
        <a:srgbClr val="FFFFFF"/>
      </a:lt1>
      <a:dk2>
        <a:srgbClr val="19385F"/>
      </a:dk2>
      <a:lt2>
        <a:srgbClr val="4D4D4D"/>
      </a:lt2>
      <a:accent1>
        <a:srgbClr val="8CC6EB"/>
      </a:accent1>
      <a:accent2>
        <a:srgbClr val="FFCF01"/>
      </a:accent2>
      <a:accent3>
        <a:srgbClr val="FFFFFF"/>
      </a:accent3>
      <a:accent4>
        <a:srgbClr val="000000"/>
      </a:accent4>
      <a:accent5>
        <a:srgbClr val="C5DFF3"/>
      </a:accent5>
      <a:accent6>
        <a:srgbClr val="E7BB01"/>
      </a:accent6>
      <a:hlink>
        <a:srgbClr val="E35C01"/>
      </a:hlink>
      <a:folHlink>
        <a:srgbClr val="00CC99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FF6600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E35C01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EFB5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8CC6EB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C5DFF3"/>
        </a:accent5>
        <a:accent6>
          <a:srgbClr val="E7BB01"/>
        </a:accent6>
        <a:hlink>
          <a:srgbClr val="E35C01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9563</TotalTime>
  <Words>125</Words>
  <Application>Microsoft Office PowerPoint</Application>
  <PresentationFormat>Letter Paper (8.5x11 in)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Adobe Caslon Pro</vt:lpstr>
      <vt:lpstr>Archer Bold</vt:lpstr>
      <vt:lpstr>Archer Semibold</vt:lpstr>
      <vt:lpstr>Arial</vt:lpstr>
      <vt:lpstr>Corbel</vt:lpstr>
      <vt:lpstr>Tahoma</vt:lpstr>
      <vt:lpstr>Wingdings</vt:lpstr>
      <vt:lpstr>Wingdings 2</vt:lpstr>
      <vt:lpstr>Wingdings 3</vt:lpstr>
      <vt:lpstr>Blends</vt:lpstr>
      <vt:lpstr>Module</vt:lpstr>
      <vt:lpstr>1_Blends</vt:lpstr>
      <vt:lpstr>2_Blends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Addison Wesley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Addison Wesley</dc:creator>
  <cp:lastModifiedBy>Brian_Youn</cp:lastModifiedBy>
  <cp:revision>251</cp:revision>
  <cp:lastPrinted>2001-11-04T00:51:13Z</cp:lastPrinted>
  <dcterms:created xsi:type="dcterms:W3CDTF">2005-02-25T19:46:41Z</dcterms:created>
  <dcterms:modified xsi:type="dcterms:W3CDTF">2018-10-19T13:37:03Z</dcterms:modified>
</cp:coreProperties>
</file>